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</p:sldMasterIdLst>
  <p:sldIdLst>
    <p:sldId id="262" r:id="rId4"/>
    <p:sldId id="257" r:id="rId5"/>
    <p:sldId id="302" r:id="rId6"/>
    <p:sldId id="263" r:id="rId7"/>
    <p:sldId id="264" r:id="rId8"/>
    <p:sldId id="317" r:id="rId9"/>
    <p:sldId id="319" r:id="rId10"/>
    <p:sldId id="320" r:id="rId11"/>
    <p:sldId id="321" r:id="rId12"/>
    <p:sldId id="318" r:id="rId13"/>
    <p:sldId id="258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2" r:id="rId28"/>
    <p:sldId id="266" r:id="rId29"/>
    <p:sldId id="283" r:id="rId30"/>
    <p:sldId id="284" r:id="rId31"/>
    <p:sldId id="312" r:id="rId32"/>
    <p:sldId id="289" r:id="rId33"/>
    <p:sldId id="292" r:id="rId34"/>
    <p:sldId id="293" r:id="rId35"/>
    <p:sldId id="294" r:id="rId36"/>
    <p:sldId id="295" r:id="rId37"/>
    <p:sldId id="287" r:id="rId38"/>
    <p:sldId id="306" r:id="rId39"/>
    <p:sldId id="291" r:id="rId40"/>
    <p:sldId id="301" r:id="rId41"/>
    <p:sldId id="309" r:id="rId42"/>
    <p:sldId id="310" r:id="rId43"/>
    <p:sldId id="311" r:id="rId44"/>
    <p:sldId id="313" r:id="rId45"/>
    <p:sldId id="316" r:id="rId46"/>
    <p:sldId id="31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5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9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5067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F321C1-CAEF-45E8-89DD-61BE365B8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38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52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502832"/>
            <a:ext cx="3456384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5106394"/>
            <a:ext cx="345638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5925277"/>
            <a:ext cx="345638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4324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6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272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2133096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2129832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2129832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2133096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7243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508787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4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458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873019"/>
            <a:ext cx="6372200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3375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3930000"/>
            <a:ext cx="306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31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2564904"/>
            <a:ext cx="2123728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838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60" y="1700809"/>
            <a:ext cx="2448545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700809"/>
            <a:ext cx="2448273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7" y="1700809"/>
            <a:ext cx="2448273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164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9" y="1700810"/>
            <a:ext cx="292375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9" y="1700810"/>
            <a:ext cx="292375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832543"/>
            <a:ext cx="27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832543"/>
            <a:ext cx="2736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26620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572993"/>
            <a:ext cx="3401564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438675"/>
            <a:ext cx="3373328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31" y="1622871"/>
            <a:ext cx="1945465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6737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714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378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46378" y="2956276"/>
            <a:ext cx="1944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6042" y="5447872"/>
            <a:ext cx="1944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82971" y="2956276"/>
            <a:ext cx="1944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82635" y="5447872"/>
            <a:ext cx="1944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19564" y="2956276"/>
            <a:ext cx="1944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19228" y="5447872"/>
            <a:ext cx="1944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562580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158" y="3816223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656158" y="2956276"/>
            <a:ext cx="1944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55822" y="5447872"/>
            <a:ext cx="1944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>
            <a:extLst>
              <a:ext uri="{FF2B5EF4-FFF2-40B4-BE49-F238E27FC236}">
                <a16:creationId xmlns="" xmlns:a16="http://schemas.microsoft.com/office/drawing/2014/main" id="{FB1A28BD-6590-496A-9B36-822EE43ECAC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3962400" y="634120"/>
            <a:ext cx="4770120" cy="1033567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/>
          </a:p>
        </p:txBody>
      </p:sp>
      <p:sp>
        <p:nvSpPr>
          <p:cNvPr id="3105" name="Rectangle 33">
            <a:extLst>
              <a:ext uri="{FF2B5EF4-FFF2-40B4-BE49-F238E27FC236}">
                <a16:creationId xmlns="" xmlns:a16="http://schemas.microsoft.com/office/drawing/2014/main" id="{F84E9268-9FF2-44DD-88CA-DB8A10FBEE5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62400" y="2133600"/>
            <a:ext cx="2026920" cy="762000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FABE1B-C362-48AB-B898-8D997A61E2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1" y="2133600"/>
            <a:ext cx="2255839" cy="76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5B72091E-4DB6-42C6-A51E-69DDC67829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1" y="3581401"/>
            <a:ext cx="2255839" cy="76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EF957ACF-57A2-46EE-A067-74F66003B5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3581401"/>
            <a:ext cx="2255839" cy="76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82F83B-5EDE-4E25-A828-E9221D788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01" y="4495800"/>
            <a:ext cx="2255839" cy="1524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18501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96499-425C-4624-9B94-65C7ACA7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16BD70-9FEA-447D-A0E6-7DB07ADE4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A2F8E1-1579-4AA6-A49E-E58D199223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D2BCCC-7CF2-468B-B89E-012631A2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0A3712-9AEF-435E-BCF4-2E6EC295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E1BD4-C33B-471E-8B42-13B1183EA4D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2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4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B1D32-E939-477D-9533-66F4819E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0DC9DD-E0A7-40E3-B6A3-B74C98D0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6C7F4D-09C3-4AE5-964B-94AF3BC8F8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D3166-580C-446C-9DA2-E42D14D8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8747FB-B7B1-418D-94CA-722F27E9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1DCB5-1589-4FA0-B4C4-1311E80B700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3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3D37F-72FA-4BA6-BAA4-6697AF83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A00E72-92F2-42AA-B55F-2970D7B4F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048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F11472-84D3-46A8-ABD0-A170B5357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048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3E8A28-7279-451A-89B5-3406EC837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771CCE-3D57-4A2B-9274-E9072481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01C7E2-59AF-4F3A-8674-D2A8E70B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96B-42ED-4D1F-BDB3-EF8F8A89336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29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3EC6A4-EE01-4CC2-84E6-E00C1C3F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906FA1-1559-4E63-8DF4-7B85FD10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81F418-202E-4CCC-9BD2-EE26DE049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B3878C-06DF-421E-BB01-BB3235459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31BFA2C-9783-4643-929B-632DA9298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AB52B8E-A3F6-4C78-925A-A1A0F61A61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BEF24C-BB7F-4FBA-8984-B3A4CCD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D0703C-0BB1-45A0-BAD0-B1F281F2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797E-F050-4655-8DC5-72CA3B36FF2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6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6A8F65-23FA-4A0C-A990-2CD464ED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A80465-B14C-4E44-9741-EFBCD4622D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7A436C-D9FD-4BAD-AD81-0C5860B8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FC0A3D-327E-48DC-AF55-BDF57E88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0E428-C365-4269-8FA4-87199479C46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8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598B7C4-4314-40E6-8220-C85537EB0A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27EE38-B070-42BE-BDF4-CA34DB10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41DE98-8832-4547-BB54-B8379FEC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09F59-478A-4E27-AA6C-93996219674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0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3CBBFC-FDB7-41BB-8295-C33E7D99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310034-5A5A-4B6B-AFDC-E04E323F3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37F003-6627-465E-BD3A-5FF43AB5F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94272F-8D9A-47F7-AC58-AF9D3E4D1D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CC64E5-D9BC-4DAF-AD9D-5083F74E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B1FF44-6B67-4C7E-B350-05135B41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D7AE4-0F19-486E-9642-C7B39CE2200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20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EFAE1-DB6F-426B-BDA7-6C43A6D2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457375-2DB2-4752-9259-4E0BC2D24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099706-D017-498F-8F61-0D239BC62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CAD366-7EC6-4450-BF65-BF4F97B1CE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AA87F6-6142-4341-830E-CD983A79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009493-B0A7-4E7C-9879-A4261BFA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9392-48E8-4A2F-866E-F939455220F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54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6AD5C-A850-4279-B89D-E357D9B1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40FC4B-D1DE-4A08-8E35-7C871C685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014269-549B-4E9F-AEC7-F47DDD3F49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1CBD29-814F-44CA-8496-CD85679D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CDB36-28F9-4C2F-A2BF-570F5034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C9164-AED5-4865-8E8B-78011625AB0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6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C5367D-92D5-497A-8D22-D1A3A2115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96101" y="2286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AFCDC9-1F16-4523-946D-CC54BEE2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1201" y="2286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0F7222-D4A3-41E9-9DF6-C5283BDA97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146088-0FB1-4761-B616-5A424470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B535CE-454D-4F67-85CA-A9E0CDF7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4A7C-FC4D-4A51-8BCB-26771A5213A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1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D364-7750-46F1-859F-F8DF5054881B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94C6-C16C-4DDE-B002-361A9BD7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24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>
            <a:extLst>
              <a:ext uri="{FF2B5EF4-FFF2-40B4-BE49-F238E27FC236}">
                <a16:creationId xmlns="" xmlns:a16="http://schemas.microsoft.com/office/drawing/2014/main" id="{777DD606-0BE3-4056-BF4E-A404E81BD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55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57" name="Rectangle 33">
            <a:extLst>
              <a:ext uri="{FF2B5EF4-FFF2-40B4-BE49-F238E27FC236}">
                <a16:creationId xmlns="" xmlns:a16="http://schemas.microsoft.com/office/drawing/2014/main" id="{438F66EB-EBB6-44AD-8E06-1D7A0F6F3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68" name="Rectangle 44">
            <a:extLst>
              <a:ext uri="{FF2B5EF4-FFF2-40B4-BE49-F238E27FC236}">
                <a16:creationId xmlns="" xmlns:a16="http://schemas.microsoft.com/office/drawing/2014/main" id="{2A43D83E-D73A-48DC-97C9-0C28862BD03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0" y="63246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69" name="Rectangle 45">
            <a:extLst>
              <a:ext uri="{FF2B5EF4-FFF2-40B4-BE49-F238E27FC236}">
                <a16:creationId xmlns="" xmlns:a16="http://schemas.microsoft.com/office/drawing/2014/main" id="{AEABD327-63E4-48DC-87F6-DDA30CA48F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70" name="Rectangle 46">
            <a:extLst>
              <a:ext uri="{FF2B5EF4-FFF2-40B4-BE49-F238E27FC236}">
                <a16:creationId xmlns="" xmlns:a16="http://schemas.microsoft.com/office/drawing/2014/main" id="{9CFE78C1-3F1F-4775-AA90-5FC251F1AA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6FDBF8-BD82-48E3-809B-2C8F898F2C55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1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anose="020B0604030504040204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anose="020B060403050404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image" Target="../media/image6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21.wmf"/><Relationship Id="rId7" Type="http://schemas.openxmlformats.org/officeDocument/2006/relationships/image" Target="../media/image67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4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21.wmf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7.png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image" Target="../media/image7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8.wmf"/><Relationship Id="rId4" Type="http://schemas.openxmlformats.org/officeDocument/2006/relationships/image" Target="../media/image7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2AB099D-CBEA-4F6A-A5BD-1AAE8ADF2A2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 err="1" smtClean="0"/>
              <a:t>Mathpreneurship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in </a:t>
            </a:r>
            <a:r>
              <a:rPr lang="en-US" altLang="en-US" dirty="0" smtClean="0"/>
              <a:t>Purchasing and </a:t>
            </a:r>
            <a:r>
              <a:rPr lang="en-US" altLang="en-US" dirty="0" smtClean="0"/>
              <a:t>Supply </a:t>
            </a:r>
            <a:r>
              <a:rPr lang="en-US" altLang="en-US" dirty="0" smtClean="0"/>
              <a:t>Chain World</a:t>
            </a:r>
            <a:endParaRPr lang="en-US" dirty="0"/>
          </a:p>
        </p:txBody>
      </p:sp>
      <p:sp>
        <p:nvSpPr>
          <p:cNvPr id="20" name="Rectangle 19" descr="rectangle">
            <a:extLst>
              <a:ext uri="{FF2B5EF4-FFF2-40B4-BE49-F238E27FC236}">
                <a16:creationId xmlns="" xmlns:a16="http://schemas.microsoft.com/office/drawing/2014/main" id="{72EA3ADD-50A0-4BEF-9F40-67022F249696}"/>
              </a:ext>
            </a:extLst>
          </p:cNvPr>
          <p:cNvSpPr/>
          <p:nvPr/>
        </p:nvSpPr>
        <p:spPr bwMode="auto">
          <a:xfrm>
            <a:off x="0" y="0"/>
            <a:ext cx="971600" cy="6858000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A701FE3C-0662-4769-BA43-34D25FD9C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64" y="2743201"/>
            <a:ext cx="914400" cy="914400"/>
          </a:xfrm>
          <a:prstGeom prst="rect">
            <a:avLst/>
          </a:prstGeom>
        </p:spPr>
      </p:pic>
      <p:sp>
        <p:nvSpPr>
          <p:cNvPr id="9" name="Rectangle 8" descr="rectangle">
            <a:extLst>
              <a:ext uri="{FF2B5EF4-FFF2-40B4-BE49-F238E27FC236}">
                <a16:creationId xmlns="" xmlns:a16="http://schemas.microsoft.com/office/drawing/2014/main" id="{778F031E-6450-41A6-9B97-7C768B6A379A}"/>
              </a:ext>
            </a:extLst>
          </p:cNvPr>
          <p:cNvSpPr/>
          <p:nvPr/>
        </p:nvSpPr>
        <p:spPr bwMode="auto">
          <a:xfrm>
            <a:off x="979064" y="0"/>
            <a:ext cx="1000648" cy="6858000"/>
          </a:xfrm>
          <a:prstGeom prst="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Graphic 14" descr="Lightbulb">
            <a:extLst>
              <a:ext uri="{FF2B5EF4-FFF2-40B4-BE49-F238E27FC236}">
                <a16:creationId xmlns="" xmlns:a16="http://schemas.microsoft.com/office/drawing/2014/main" id="{F1C5F3CE-1DE2-48A4-855E-385796FD8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257" y="2711006"/>
            <a:ext cx="818267" cy="862011"/>
          </a:xfrm>
          <a:prstGeom prst="rect">
            <a:avLst/>
          </a:prstGeom>
        </p:spPr>
      </p:pic>
      <p:sp>
        <p:nvSpPr>
          <p:cNvPr id="11" name="Rectangle 10" descr="rectangle">
            <a:extLst>
              <a:ext uri="{FF2B5EF4-FFF2-40B4-BE49-F238E27FC236}">
                <a16:creationId xmlns="" xmlns:a16="http://schemas.microsoft.com/office/drawing/2014/main" id="{11D4E91E-187C-4714-B005-89E93E7E9097}"/>
              </a:ext>
            </a:extLst>
          </p:cNvPr>
          <p:cNvSpPr/>
          <p:nvPr/>
        </p:nvSpPr>
        <p:spPr bwMode="auto">
          <a:xfrm>
            <a:off x="2014978" y="0"/>
            <a:ext cx="900839" cy="6858000"/>
          </a:xfrm>
          <a:prstGeom prst="rect">
            <a:avLst/>
          </a:prstGeom>
          <a:solidFill>
            <a:schemeClr val="tx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Graphic 8" descr="Checklist">
            <a:extLst>
              <a:ext uri="{FF2B5EF4-FFF2-40B4-BE49-F238E27FC236}">
                <a16:creationId xmlns="" xmlns:a16="http://schemas.microsoft.com/office/drawing/2014/main" id="{9683FA12-76D6-42B2-A5B6-7E55114E1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0043" y="2711006"/>
            <a:ext cx="740564" cy="1033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490457" y="2095485"/>
            <a:ext cx="2466258" cy="69272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D" sz="1600" dirty="0" smtClean="0">
                <a:latin typeface="Tw Cen MT" pitchFamily="34" charset="0"/>
              </a:rPr>
              <a:t>Introduction </a:t>
            </a:r>
            <a:endParaRPr lang="en-US" sz="1600" dirty="0">
              <a:latin typeface="Tw Cen M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D" sz="1600" dirty="0" smtClean="0">
                <a:latin typeface="Tw Cen MT" pitchFamily="34" charset="0"/>
              </a:rPr>
              <a:t>Purchasing and Supply Chain</a:t>
            </a:r>
          </a:p>
          <a:p>
            <a:endParaRPr lang="en-ID" sz="1600" dirty="0" smtClean="0">
              <a:latin typeface="Tw Cen MT" pitchFamily="34" charset="0"/>
            </a:endParaRPr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444207" y="3227636"/>
            <a:ext cx="2160241" cy="106545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D" sz="1600" dirty="0" smtClean="0">
                <a:latin typeface="Tw Cen MT" pitchFamily="34" charset="0"/>
              </a:rPr>
              <a:t>Type of </a:t>
            </a:r>
          </a:p>
          <a:p>
            <a:r>
              <a:rPr lang="en-ID" sz="1600" dirty="0" err="1" smtClean="0">
                <a:latin typeface="Tw Cen MT" pitchFamily="34" charset="0"/>
              </a:rPr>
              <a:t>Organisazation</a:t>
            </a:r>
            <a:endParaRPr lang="en-US" sz="1600" dirty="0">
              <a:latin typeface="Tw Cen MT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7"/>
            <a:ext cx="2320818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15" y="3220236"/>
            <a:ext cx="842234" cy="71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72169" y="3921438"/>
            <a:ext cx="2448272" cy="28509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D" sz="1200" dirty="0" smtClean="0">
                <a:latin typeface="Tw Cen MT" pitchFamily="34" charset="0"/>
              </a:rPr>
              <a:t> Video Related to Supply Chain</a:t>
            </a:r>
            <a:endParaRPr lang="en-ID" sz="1200" dirty="0" smtClean="0">
              <a:latin typeface="Tw Cen MT" pitchFamily="34" charset="0"/>
            </a:endParaRPr>
          </a:p>
          <a:p>
            <a:r>
              <a:rPr lang="en-ID" sz="1600" dirty="0" smtClean="0">
                <a:latin typeface="Tw Cen MT" pitchFamily="34" charset="0"/>
              </a:rPr>
              <a:t>Efficiency</a:t>
            </a:r>
            <a:endParaRPr lang="en-ID" sz="1600" dirty="0" smtClean="0">
              <a:latin typeface="Tw Cen MT" pitchFamily="34" charset="0"/>
            </a:endParaRPr>
          </a:p>
          <a:p>
            <a:endParaRPr lang="en-US" sz="1600" dirty="0">
              <a:latin typeface="Tw Cen MT" pitchFamily="34" charset="0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27984" y="5949280"/>
            <a:ext cx="3456384" cy="768084"/>
          </a:xfrm>
        </p:spPr>
        <p:txBody>
          <a:bodyPr/>
          <a:lstStyle/>
          <a:p>
            <a:r>
              <a:rPr lang="en-US" altLang="ko-KR" sz="3600" dirty="0"/>
              <a:t>Welcome!!</a:t>
            </a:r>
            <a:endParaRPr lang="ko-KR" altLang="en-US" sz="3600" dirty="0"/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70385" y="4365104"/>
            <a:ext cx="2160241" cy="106545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D" sz="1600" dirty="0" smtClean="0">
                <a:latin typeface="Tw Cen MT" pitchFamily="34" charset="0"/>
              </a:rPr>
              <a:t>Procurement Function</a:t>
            </a:r>
            <a:endParaRPr lang="en-US" sz="16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14356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213122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3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60" y="714356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aight Connector 14344"/>
          <p:cNvSpPr>
            <a:spLocks noChangeShapeType="1"/>
          </p:cNvSpPr>
          <p:nvPr/>
        </p:nvSpPr>
        <p:spPr bwMode="auto">
          <a:xfrm>
            <a:off x="1785918" y="1428736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28674"/>
          <p:cNvPicPr>
            <a:picLocks noChangeAspect="1" noChangeArrowheads="1"/>
          </p:cNvPicPr>
          <p:nvPr/>
        </p:nvPicPr>
        <p:blipFill>
          <a:blip r:embed="rId6"/>
          <a:srcRect l="19875" t="59999" r="9935" b="9999"/>
          <a:stretch>
            <a:fillRect/>
          </a:stretch>
        </p:blipFill>
        <p:spPr bwMode="auto">
          <a:xfrm>
            <a:off x="1643042" y="5500702"/>
            <a:ext cx="54292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/>
          </p:cNvSpPr>
          <p:nvPr/>
        </p:nvSpPr>
        <p:spPr>
          <a:xfrm>
            <a:off x="0" y="0"/>
            <a:ext cx="2571768" cy="5452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Flow Process</a:t>
            </a:r>
            <a:endParaRPr lang="en-US" sz="26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 descr="Gudang Paper Roll to Cor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2428868"/>
            <a:ext cx="2143108" cy="1214446"/>
          </a:xfrm>
          <a:prstGeom prst="rect">
            <a:avLst/>
          </a:prstGeom>
        </p:spPr>
      </p:pic>
      <p:pic>
        <p:nvPicPr>
          <p:cNvPr id="16" name="Picture 15" descr="Proses Cor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908" y="2428868"/>
            <a:ext cx="2143108" cy="1214446"/>
          </a:xfrm>
          <a:prstGeom prst="rect">
            <a:avLst/>
          </a:prstGeom>
        </p:spPr>
      </p:pic>
      <p:pic>
        <p:nvPicPr>
          <p:cNvPr id="17" name="Picture 16" descr="Proses Sortir After Corr (Flexo or Delivery Sheet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2428868"/>
            <a:ext cx="2143140" cy="1214446"/>
          </a:xfrm>
          <a:prstGeom prst="rect">
            <a:avLst/>
          </a:prstGeom>
        </p:spPr>
      </p:pic>
      <p:pic>
        <p:nvPicPr>
          <p:cNvPr id="18" name="Picture 17" descr="Proses Flex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428868"/>
            <a:ext cx="2143108" cy="1214446"/>
          </a:xfrm>
          <a:prstGeom prst="rect">
            <a:avLst/>
          </a:prstGeom>
        </p:spPr>
      </p:pic>
      <p:pic>
        <p:nvPicPr>
          <p:cNvPr id="20" name="Picture 19" descr="Finish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0" y="4000504"/>
            <a:ext cx="2143108" cy="1285884"/>
          </a:xfrm>
          <a:prstGeom prst="rect">
            <a:avLst/>
          </a:prstGeom>
        </p:spPr>
      </p:pic>
      <p:pic>
        <p:nvPicPr>
          <p:cNvPr id="21" name="Picture 20" descr="Finished Good @ Production Are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57422" y="4000504"/>
            <a:ext cx="2159015" cy="1285884"/>
          </a:xfrm>
          <a:prstGeom prst="rect">
            <a:avLst/>
          </a:prstGeom>
        </p:spPr>
      </p:pic>
      <p:pic>
        <p:nvPicPr>
          <p:cNvPr id="22" name="Picture 21" descr="Finished Good @ Warehouse Are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4876" y="4000504"/>
            <a:ext cx="2143140" cy="1285884"/>
          </a:xfrm>
          <a:prstGeom prst="rect">
            <a:avLst/>
          </a:prstGeom>
        </p:spPr>
      </p:pic>
      <p:pic>
        <p:nvPicPr>
          <p:cNvPr id="23" name="Picture 22" descr="Loading Doc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00860" y="4000504"/>
            <a:ext cx="2143140" cy="1285884"/>
          </a:xfrm>
          <a:prstGeom prst="rect">
            <a:avLst/>
          </a:prstGeom>
        </p:spPr>
      </p:pic>
      <p:sp>
        <p:nvSpPr>
          <p:cNvPr id="24" name="Straight Connector 14344"/>
          <p:cNvSpPr>
            <a:spLocks noChangeShapeType="1"/>
          </p:cNvSpPr>
          <p:nvPr/>
        </p:nvSpPr>
        <p:spPr bwMode="auto">
          <a:xfrm>
            <a:off x="4143372" y="1428736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traight Connector 14344"/>
          <p:cNvSpPr>
            <a:spLocks noChangeShapeType="1"/>
          </p:cNvSpPr>
          <p:nvPr/>
        </p:nvSpPr>
        <p:spPr bwMode="auto">
          <a:xfrm>
            <a:off x="6500826" y="1428736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traight Connector 14344"/>
          <p:cNvSpPr>
            <a:spLocks noChangeShapeType="1"/>
          </p:cNvSpPr>
          <p:nvPr/>
        </p:nvSpPr>
        <p:spPr bwMode="auto">
          <a:xfrm>
            <a:off x="4143372" y="3071810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traight Connector 14344"/>
          <p:cNvSpPr>
            <a:spLocks noChangeShapeType="1"/>
          </p:cNvSpPr>
          <p:nvPr/>
        </p:nvSpPr>
        <p:spPr bwMode="auto">
          <a:xfrm>
            <a:off x="1714480" y="4714884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traight Connector 14344"/>
          <p:cNvSpPr>
            <a:spLocks noChangeShapeType="1"/>
          </p:cNvSpPr>
          <p:nvPr/>
        </p:nvSpPr>
        <p:spPr bwMode="auto">
          <a:xfrm>
            <a:off x="4071934" y="4714884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traight Connector 14344"/>
          <p:cNvSpPr>
            <a:spLocks noChangeShapeType="1"/>
          </p:cNvSpPr>
          <p:nvPr/>
        </p:nvSpPr>
        <p:spPr bwMode="auto">
          <a:xfrm>
            <a:off x="6429388" y="4714884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traight Connector 14344"/>
          <p:cNvSpPr>
            <a:spLocks noChangeShapeType="1"/>
          </p:cNvSpPr>
          <p:nvPr/>
        </p:nvSpPr>
        <p:spPr bwMode="auto">
          <a:xfrm>
            <a:off x="6429388" y="3071810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traight Connector 14344"/>
          <p:cNvSpPr>
            <a:spLocks noChangeShapeType="1"/>
          </p:cNvSpPr>
          <p:nvPr/>
        </p:nvSpPr>
        <p:spPr bwMode="auto">
          <a:xfrm>
            <a:off x="1714480" y="3071810"/>
            <a:ext cx="923925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Straight Connector 14345"/>
          <p:cNvSpPr>
            <a:spLocks noChangeShapeType="1"/>
          </p:cNvSpPr>
          <p:nvPr/>
        </p:nvSpPr>
        <p:spPr bwMode="auto">
          <a:xfrm>
            <a:off x="8143900" y="1857364"/>
            <a:ext cx="1587" cy="839787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traight Connector 14345"/>
          <p:cNvSpPr>
            <a:spLocks noChangeShapeType="1"/>
          </p:cNvSpPr>
          <p:nvPr/>
        </p:nvSpPr>
        <p:spPr bwMode="auto">
          <a:xfrm>
            <a:off x="1071538" y="3429000"/>
            <a:ext cx="1587" cy="839787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6" name="Shape 35"/>
          <p:cNvCxnSpPr>
            <a:endCxn id="13" idx="3"/>
          </p:cNvCxnSpPr>
          <p:nvPr/>
        </p:nvCxnSpPr>
        <p:spPr>
          <a:xfrm rot="5400000">
            <a:off x="7054477" y="5161365"/>
            <a:ext cx="1035839" cy="1000132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5720" y="4286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Truck Queuing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4876" y="4286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Unloading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2330" y="4164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Storage Paper Roll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8860" y="4286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Ready to Unload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720" y="21309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err="1" smtClean="0">
                <a:solidFill>
                  <a:srgbClr val="002060"/>
                </a:solidFill>
              </a:rPr>
              <a:t>Flexo</a:t>
            </a:r>
            <a:r>
              <a:rPr lang="en-ID" b="1" dirty="0" smtClean="0">
                <a:solidFill>
                  <a:srgbClr val="002060"/>
                </a:solidFill>
              </a:rPr>
              <a:t>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4876" y="21309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err="1" smtClean="0">
                <a:solidFill>
                  <a:srgbClr val="002060"/>
                </a:solidFill>
              </a:rPr>
              <a:t>Corrugator</a:t>
            </a:r>
            <a:r>
              <a:rPr lang="en-ID" b="1" dirty="0" smtClean="0">
                <a:solidFill>
                  <a:srgbClr val="002060"/>
                </a:solidFill>
              </a:rPr>
              <a:t>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30" y="211883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Paper Roll to Corr.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8860" y="21309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Sorting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370261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Finishing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00562" y="364331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FG at Warehouse Area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36904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Loading Dock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14546" y="37026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FG at Production Area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72330" y="62865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002060"/>
                </a:solidFill>
              </a:rPr>
              <a:t>Delivery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0" name="Straight Connector 14345"/>
          <p:cNvSpPr>
            <a:spLocks noChangeShapeType="1"/>
          </p:cNvSpPr>
          <p:nvPr/>
        </p:nvSpPr>
        <p:spPr bwMode="auto">
          <a:xfrm>
            <a:off x="3454709" y="3357562"/>
            <a:ext cx="45720" cy="2286016"/>
          </a:xfrm>
          <a:prstGeom prst="line">
            <a:avLst/>
          </a:prstGeom>
          <a:noFill/>
          <a:ln w="57240">
            <a:solidFill>
              <a:srgbClr val="FF0000"/>
            </a:solidFill>
            <a:prstDash val="sysDash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14612" y="40719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solidFill>
                  <a:srgbClr val="FFFF00"/>
                </a:solidFill>
              </a:rPr>
              <a:t>Sheet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3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1221060"/>
            <a:ext cx="8839200" cy="5448300"/>
            <a:chOff x="152400" y="209550"/>
            <a:chExt cx="8839200" cy="5448300"/>
          </a:xfrm>
        </p:grpSpPr>
        <p:sp>
          <p:nvSpPr>
            <p:cNvPr id="5" name="Text Box 660"/>
            <p:cNvSpPr txBox="1">
              <a:spLocks noChangeArrowheads="1"/>
            </p:cNvSpPr>
            <p:nvPr/>
          </p:nvSpPr>
          <p:spPr bwMode="auto">
            <a:xfrm>
              <a:off x="152400" y="209550"/>
              <a:ext cx="8839200" cy="1390650"/>
            </a:xfrm>
            <a:prstGeom prst="rect">
              <a:avLst/>
            </a:prstGeom>
            <a:gradFill rotWithShape="0">
              <a:gsLst>
                <a:gs pos="0">
                  <a:srgbClr val="FFE6CD"/>
                </a:gs>
                <a:gs pos="100000">
                  <a:srgbClr val="FFFFCC"/>
                </a:gs>
              </a:gsLst>
              <a:lin ang="2700000" scaled="1"/>
            </a:gradFill>
            <a:ln w="1905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b="1" dirty="0">
                  <a:solidFill>
                    <a:srgbClr val="9900CC"/>
                  </a:solidFill>
                  <a:latin typeface="Arial" charset="0"/>
                </a:rPr>
                <a:t>Purchasing &amp; supply</a:t>
              </a:r>
              <a:r>
                <a:rPr lang="en-GB" sz="2000" dirty="0">
                  <a:latin typeface="Arial" charset="0"/>
                </a:rPr>
                <a:t> </a:t>
              </a:r>
              <a:r>
                <a:rPr lang="en-GB" sz="2000" dirty="0">
                  <a:solidFill>
                    <a:srgbClr val="A50021"/>
                  </a:solidFill>
                  <a:latin typeface="Arial" charset="0"/>
                </a:rPr>
                <a:t>involves all of those management processes and operations needed to ensure that an organisation is able to obtain cost-effectively from outside sources all of the products and services that it requires. This is key to managing a firm’s integration into the </a:t>
              </a:r>
              <a:r>
                <a:rPr lang="en-GB" sz="2000" b="1" dirty="0">
                  <a:solidFill>
                    <a:srgbClr val="9900CC"/>
                  </a:solidFill>
                  <a:latin typeface="Arial" charset="0"/>
                </a:rPr>
                <a:t>supply chain</a:t>
              </a:r>
              <a:r>
                <a:rPr lang="en-GB" sz="2000" dirty="0">
                  <a:solidFill>
                    <a:srgbClr val="A50021"/>
                  </a:solidFill>
                  <a:latin typeface="Arial" charset="0"/>
                </a:rPr>
                <a:t>. </a:t>
              </a:r>
            </a:p>
          </p:txBody>
        </p:sp>
        <p:sp>
          <p:nvSpPr>
            <p:cNvPr id="6" name="Rectangle 662"/>
            <p:cNvSpPr>
              <a:spLocks noChangeArrowheads="1"/>
            </p:cNvSpPr>
            <p:nvPr/>
          </p:nvSpPr>
          <p:spPr bwMode="auto">
            <a:xfrm>
              <a:off x="533400" y="3124200"/>
              <a:ext cx="1524000" cy="609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Inbound</a:t>
              </a:r>
            </a:p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Logistics</a:t>
              </a:r>
            </a:p>
          </p:txBody>
        </p:sp>
        <p:sp>
          <p:nvSpPr>
            <p:cNvPr id="7" name="Rectangle 664"/>
            <p:cNvSpPr>
              <a:spLocks noChangeArrowheads="1"/>
            </p:cNvSpPr>
            <p:nvPr/>
          </p:nvSpPr>
          <p:spPr bwMode="auto">
            <a:xfrm>
              <a:off x="2057400" y="3124200"/>
              <a:ext cx="1524000" cy="609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Production</a:t>
              </a:r>
            </a:p>
          </p:txBody>
        </p:sp>
        <p:sp>
          <p:nvSpPr>
            <p:cNvPr id="8" name="Rectangle 665"/>
            <p:cNvSpPr>
              <a:spLocks noChangeArrowheads="1"/>
            </p:cNvSpPr>
            <p:nvPr/>
          </p:nvSpPr>
          <p:spPr bwMode="auto">
            <a:xfrm>
              <a:off x="3581400" y="3124200"/>
              <a:ext cx="1524000" cy="609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Outbound</a:t>
              </a:r>
            </a:p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Logistics</a:t>
              </a:r>
            </a:p>
          </p:txBody>
        </p:sp>
        <p:sp>
          <p:nvSpPr>
            <p:cNvPr id="9" name="Rectangle 666"/>
            <p:cNvSpPr>
              <a:spLocks noChangeArrowheads="1"/>
            </p:cNvSpPr>
            <p:nvPr/>
          </p:nvSpPr>
          <p:spPr bwMode="auto">
            <a:xfrm>
              <a:off x="5105400" y="3124200"/>
              <a:ext cx="1524000" cy="609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Marketing</a:t>
              </a:r>
            </a:p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&amp; Sales</a:t>
              </a:r>
            </a:p>
          </p:txBody>
        </p:sp>
        <p:sp>
          <p:nvSpPr>
            <p:cNvPr id="10" name="Rectangle 667"/>
            <p:cNvSpPr>
              <a:spLocks noChangeArrowheads="1"/>
            </p:cNvSpPr>
            <p:nvPr/>
          </p:nvSpPr>
          <p:spPr bwMode="auto">
            <a:xfrm>
              <a:off x="6629400" y="3124200"/>
              <a:ext cx="1524000" cy="609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Service</a:t>
              </a:r>
            </a:p>
          </p:txBody>
        </p:sp>
        <p:sp>
          <p:nvSpPr>
            <p:cNvPr id="11" name="Rectangle 668"/>
            <p:cNvSpPr>
              <a:spLocks noChangeArrowheads="1"/>
            </p:cNvSpPr>
            <p:nvPr/>
          </p:nvSpPr>
          <p:spPr bwMode="auto">
            <a:xfrm>
              <a:off x="552450" y="4891088"/>
              <a:ext cx="760095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006600"/>
                  </a:solidFill>
                </a:rPr>
                <a:t>Purchasing &amp; contracting</a:t>
              </a:r>
            </a:p>
          </p:txBody>
        </p:sp>
        <p:sp>
          <p:nvSpPr>
            <p:cNvPr id="12" name="Rectangle 669"/>
            <p:cNvSpPr>
              <a:spLocks noChangeArrowheads="1"/>
            </p:cNvSpPr>
            <p:nvPr/>
          </p:nvSpPr>
          <p:spPr bwMode="auto">
            <a:xfrm>
              <a:off x="552450" y="4529138"/>
              <a:ext cx="760095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solidFill>
                    <a:srgbClr val="006600"/>
                  </a:solidFill>
                </a:rPr>
                <a:t>Research &amp; development</a:t>
              </a:r>
            </a:p>
          </p:txBody>
        </p:sp>
        <p:sp>
          <p:nvSpPr>
            <p:cNvPr id="13" name="Rectangle 670"/>
            <p:cNvSpPr>
              <a:spLocks noChangeArrowheads="1"/>
            </p:cNvSpPr>
            <p:nvPr/>
          </p:nvSpPr>
          <p:spPr bwMode="auto">
            <a:xfrm>
              <a:off x="552450" y="4148138"/>
              <a:ext cx="760095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006600"/>
                  </a:solidFill>
                </a:rPr>
                <a:t>Human resources management &amp; training</a:t>
              </a:r>
            </a:p>
          </p:txBody>
        </p:sp>
        <p:sp>
          <p:nvSpPr>
            <p:cNvPr id="14" name="Rectangle 671"/>
            <p:cNvSpPr>
              <a:spLocks noChangeArrowheads="1"/>
            </p:cNvSpPr>
            <p:nvPr/>
          </p:nvSpPr>
          <p:spPr bwMode="auto">
            <a:xfrm>
              <a:off x="552450" y="3767138"/>
              <a:ext cx="760095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006600"/>
                  </a:solidFill>
                </a:rPr>
                <a:t>IT systems</a:t>
              </a:r>
            </a:p>
          </p:txBody>
        </p:sp>
        <p:sp>
          <p:nvSpPr>
            <p:cNvPr id="15" name="Text Box 682"/>
            <p:cNvSpPr txBox="1">
              <a:spLocks noChangeArrowheads="1"/>
            </p:cNvSpPr>
            <p:nvPr/>
          </p:nvSpPr>
          <p:spPr bwMode="auto">
            <a:xfrm>
              <a:off x="698500" y="2071688"/>
              <a:ext cx="73421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333399"/>
                  </a:solidFill>
                </a:rPr>
                <a:t>Porter’s value chain within the enterprise</a:t>
              </a:r>
            </a:p>
          </p:txBody>
        </p:sp>
        <p:sp>
          <p:nvSpPr>
            <p:cNvPr id="16" name="Rectangle 683"/>
            <p:cNvSpPr>
              <a:spLocks noChangeArrowheads="1"/>
            </p:cNvSpPr>
            <p:nvPr/>
          </p:nvSpPr>
          <p:spPr bwMode="auto">
            <a:xfrm>
              <a:off x="533400" y="2743200"/>
              <a:ext cx="7620000" cy="3810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FFFF00"/>
                  </a:solidFill>
                </a:rPr>
                <a:t>PRIMARY VALUE-ADDING ACTIVITIES</a:t>
              </a:r>
            </a:p>
          </p:txBody>
        </p:sp>
        <p:sp>
          <p:nvSpPr>
            <p:cNvPr id="17" name="Rectangle 685"/>
            <p:cNvSpPr>
              <a:spLocks noChangeArrowheads="1"/>
            </p:cNvSpPr>
            <p:nvPr/>
          </p:nvSpPr>
          <p:spPr bwMode="auto">
            <a:xfrm>
              <a:off x="533400" y="5257800"/>
              <a:ext cx="760095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006600"/>
                  </a:solidFill>
                </a:rPr>
                <a:t>Finance, planning, etc.</a:t>
              </a:r>
            </a:p>
          </p:txBody>
        </p:sp>
        <p:sp>
          <p:nvSpPr>
            <p:cNvPr id="18" name="Rectangle 684"/>
            <p:cNvSpPr>
              <a:spLocks noChangeArrowheads="1"/>
            </p:cNvSpPr>
            <p:nvPr/>
          </p:nvSpPr>
          <p:spPr bwMode="auto">
            <a:xfrm rot="-5400000">
              <a:off x="19050" y="4286250"/>
              <a:ext cx="1866900" cy="8382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>
                  <a:solidFill>
                    <a:srgbClr val="006600"/>
                  </a:solidFill>
                </a:rPr>
                <a:t>SUPPORT</a:t>
              </a:r>
            </a:p>
            <a:p>
              <a:pPr algn="ctr"/>
              <a:r>
                <a:rPr lang="en-GB" sz="2000" b="1">
                  <a:solidFill>
                    <a:srgbClr val="006600"/>
                  </a:solidFill>
                </a:rPr>
                <a:t>ACTIVITIES</a:t>
              </a:r>
            </a:p>
          </p:txBody>
        </p:sp>
        <p:sp>
          <p:nvSpPr>
            <p:cNvPr id="19" name="AutoShape 672"/>
            <p:cNvSpPr>
              <a:spLocks noChangeArrowheads="1"/>
            </p:cNvSpPr>
            <p:nvPr/>
          </p:nvSpPr>
          <p:spPr bwMode="auto">
            <a:xfrm>
              <a:off x="7924800" y="2762250"/>
              <a:ext cx="838200" cy="2895600"/>
            </a:xfrm>
            <a:prstGeom prst="chevron">
              <a:avLst>
                <a:gd name="adj" fmla="val 25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677"/>
            <p:cNvSpPr txBox="1">
              <a:spLocks noChangeArrowheads="1"/>
            </p:cNvSpPr>
            <p:nvPr/>
          </p:nvSpPr>
          <p:spPr bwMode="auto">
            <a:xfrm rot="5400000">
              <a:off x="7857331" y="3990182"/>
              <a:ext cx="11636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Margin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2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3" name="Rectangle 147"/>
          <p:cNvSpPr>
            <a:spLocks noChangeArrowheads="1"/>
          </p:cNvSpPr>
          <p:nvPr/>
        </p:nvSpPr>
        <p:spPr bwMode="auto">
          <a:xfrm>
            <a:off x="2209800" y="4419600"/>
            <a:ext cx="678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q"/>
            </a:pPr>
            <a:r>
              <a:rPr lang="en-GB" b="1">
                <a:solidFill>
                  <a:srgbClr val="004C00"/>
                </a:solidFill>
                <a:latin typeface="Comic Sans MS" pitchFamily="66" charset="0"/>
              </a:rPr>
              <a:t>The size of sectors varies depending on the economic system (e.g., free market vs. centrally planned economy).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q"/>
            </a:pPr>
            <a:r>
              <a:rPr lang="en-GB" b="1">
                <a:solidFill>
                  <a:srgbClr val="004C00"/>
                </a:solidFill>
                <a:latin typeface="Comic Sans MS" pitchFamily="66" charset="0"/>
              </a:rPr>
              <a:t>The P&amp;S function varies depending on the sector.</a:t>
            </a:r>
          </a:p>
        </p:txBody>
      </p:sp>
      <p:sp>
        <p:nvSpPr>
          <p:cNvPr id="4391" name="Rectangle 295"/>
          <p:cNvSpPr>
            <a:spLocks noChangeArrowheads="1"/>
          </p:cNvSpPr>
          <p:nvPr/>
        </p:nvSpPr>
        <p:spPr bwMode="auto">
          <a:xfrm>
            <a:off x="1198563" y="5646738"/>
            <a:ext cx="16494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2" name="Rectangle 296"/>
          <p:cNvSpPr>
            <a:spLocks noChangeArrowheads="1"/>
          </p:cNvSpPr>
          <p:nvPr/>
        </p:nvSpPr>
        <p:spPr bwMode="auto">
          <a:xfrm>
            <a:off x="1198563" y="5662613"/>
            <a:ext cx="146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1" name="Text Box 305"/>
          <p:cNvSpPr txBox="1">
            <a:spLocks noChangeArrowheads="1"/>
          </p:cNvSpPr>
          <p:nvPr/>
        </p:nvSpPr>
        <p:spPr bwMode="auto">
          <a:xfrm>
            <a:off x="8305800" y="6629400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M1:U2:2.2-1</a:t>
            </a:r>
          </a:p>
        </p:txBody>
      </p:sp>
      <p:pic>
        <p:nvPicPr>
          <p:cNvPr id="4402" name="Picture 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42" name="Rectangle 146"/>
          <p:cNvSpPr>
            <a:spLocks noChangeArrowheads="1"/>
          </p:cNvSpPr>
          <p:nvPr/>
        </p:nvSpPr>
        <p:spPr bwMode="auto">
          <a:xfrm>
            <a:off x="3048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3200" b="1">
                <a:solidFill>
                  <a:srgbClr val="CC0000"/>
                </a:solidFill>
                <a:latin typeface="Comic Sans MS" pitchFamily="66" charset="0"/>
              </a:rPr>
              <a:t>P&amp;S in different types of organisations</a:t>
            </a:r>
          </a:p>
        </p:txBody>
      </p:sp>
      <p:grpSp>
        <p:nvGrpSpPr>
          <p:cNvPr id="4476" name="Group 380"/>
          <p:cNvGrpSpPr>
            <a:grpSpLocks/>
          </p:cNvGrpSpPr>
          <p:nvPr/>
        </p:nvGrpSpPr>
        <p:grpSpPr bwMode="auto">
          <a:xfrm>
            <a:off x="3733800" y="2743200"/>
            <a:ext cx="2065338" cy="898525"/>
            <a:chOff x="4092" y="1733"/>
            <a:chExt cx="1301" cy="566"/>
          </a:xfrm>
        </p:grpSpPr>
        <p:sp>
          <p:nvSpPr>
            <p:cNvPr id="4286" name="Rectangle 190"/>
            <p:cNvSpPr>
              <a:spLocks noChangeArrowheads="1"/>
            </p:cNvSpPr>
            <p:nvPr/>
          </p:nvSpPr>
          <p:spPr bwMode="auto">
            <a:xfrm>
              <a:off x="4092" y="1733"/>
              <a:ext cx="1269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Rectangle 191"/>
            <p:cNvSpPr>
              <a:spLocks noChangeArrowheads="1"/>
            </p:cNvSpPr>
            <p:nvPr/>
          </p:nvSpPr>
          <p:spPr bwMode="auto">
            <a:xfrm>
              <a:off x="4176" y="1775"/>
              <a:ext cx="118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Rectangle 192"/>
            <p:cNvSpPr>
              <a:spLocks noChangeArrowheads="1"/>
            </p:cNvSpPr>
            <p:nvPr/>
          </p:nvSpPr>
          <p:spPr bwMode="auto">
            <a:xfrm>
              <a:off x="4176" y="1796"/>
              <a:ext cx="112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Rectangle 193"/>
            <p:cNvSpPr>
              <a:spLocks noChangeArrowheads="1"/>
            </p:cNvSpPr>
            <p:nvPr/>
          </p:nvSpPr>
          <p:spPr bwMode="auto">
            <a:xfrm>
              <a:off x="4176" y="1827"/>
              <a:ext cx="11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Public sector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290" name="Rectangle 194"/>
            <p:cNvSpPr>
              <a:spLocks noChangeArrowheads="1"/>
            </p:cNvSpPr>
            <p:nvPr/>
          </p:nvSpPr>
          <p:spPr bwMode="auto">
            <a:xfrm>
              <a:off x="4155" y="2026"/>
              <a:ext cx="123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Rectangle 195"/>
            <p:cNvSpPr>
              <a:spLocks noChangeArrowheads="1"/>
            </p:cNvSpPr>
            <p:nvPr/>
          </p:nvSpPr>
          <p:spPr bwMode="auto">
            <a:xfrm>
              <a:off x="4155" y="2037"/>
              <a:ext cx="117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Rectangle 196"/>
            <p:cNvSpPr>
              <a:spLocks noChangeArrowheads="1"/>
            </p:cNvSpPr>
            <p:nvPr/>
          </p:nvSpPr>
          <p:spPr bwMode="auto">
            <a:xfrm>
              <a:off x="4155" y="2069"/>
              <a:ext cx="1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organisations</a:t>
              </a: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4333" name="Rectangle 237"/>
          <p:cNvSpPr>
            <a:spLocks noChangeArrowheads="1"/>
          </p:cNvSpPr>
          <p:nvPr/>
        </p:nvSpPr>
        <p:spPr bwMode="auto">
          <a:xfrm>
            <a:off x="2898775" y="2514600"/>
            <a:ext cx="1698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77" name="Group 381"/>
          <p:cNvGrpSpPr>
            <a:grpSpLocks/>
          </p:cNvGrpSpPr>
          <p:nvPr/>
        </p:nvGrpSpPr>
        <p:grpSpPr bwMode="auto">
          <a:xfrm>
            <a:off x="304800" y="2597150"/>
            <a:ext cx="1851025" cy="1273175"/>
            <a:chOff x="1889" y="1636"/>
            <a:chExt cx="1166" cy="802"/>
          </a:xfrm>
        </p:grpSpPr>
        <p:sp>
          <p:nvSpPr>
            <p:cNvPr id="4334" name="Rectangle 238"/>
            <p:cNvSpPr>
              <a:spLocks noChangeArrowheads="1"/>
            </p:cNvSpPr>
            <p:nvPr/>
          </p:nvSpPr>
          <p:spPr bwMode="auto">
            <a:xfrm>
              <a:off x="2046" y="1636"/>
              <a:ext cx="71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Rectangle 239"/>
            <p:cNvSpPr>
              <a:spLocks noChangeArrowheads="1"/>
            </p:cNvSpPr>
            <p:nvPr/>
          </p:nvSpPr>
          <p:spPr bwMode="auto">
            <a:xfrm>
              <a:off x="2046" y="1647"/>
              <a:ext cx="66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Rectangle 240"/>
            <p:cNvSpPr>
              <a:spLocks noChangeArrowheads="1"/>
            </p:cNvSpPr>
            <p:nvPr/>
          </p:nvSpPr>
          <p:spPr bwMode="auto">
            <a:xfrm>
              <a:off x="2046" y="1968"/>
              <a:ext cx="6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Private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4337" name="Rectangle 241"/>
            <p:cNvSpPr>
              <a:spLocks noChangeArrowheads="1"/>
            </p:cNvSpPr>
            <p:nvPr/>
          </p:nvSpPr>
          <p:spPr bwMode="auto">
            <a:xfrm>
              <a:off x="1889" y="1899"/>
              <a:ext cx="103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Rectangle 242"/>
            <p:cNvSpPr>
              <a:spLocks noChangeArrowheads="1"/>
            </p:cNvSpPr>
            <p:nvPr/>
          </p:nvSpPr>
          <p:spPr bwMode="auto">
            <a:xfrm>
              <a:off x="1889" y="1909"/>
              <a:ext cx="1007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Rectangle 243"/>
            <p:cNvSpPr>
              <a:spLocks noChangeArrowheads="1"/>
            </p:cNvSpPr>
            <p:nvPr/>
          </p:nvSpPr>
          <p:spPr bwMode="auto">
            <a:xfrm>
              <a:off x="2016" y="2208"/>
              <a:ext cx="10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enterprises</a:t>
              </a:r>
              <a:endParaRPr lang="en-US" sz="2000">
                <a:latin typeface="Comic Sans MS" pitchFamily="66" charset="0"/>
              </a:endParaRPr>
            </a:p>
          </p:txBody>
        </p:sp>
      </p:grpSp>
      <p:grpSp>
        <p:nvGrpSpPr>
          <p:cNvPr id="4478" name="Group 382"/>
          <p:cNvGrpSpPr>
            <a:grpSpLocks/>
          </p:cNvGrpSpPr>
          <p:nvPr/>
        </p:nvGrpSpPr>
        <p:grpSpPr bwMode="auto">
          <a:xfrm>
            <a:off x="7010400" y="1143000"/>
            <a:ext cx="1898650" cy="746125"/>
            <a:chOff x="190" y="1968"/>
            <a:chExt cx="1196" cy="470"/>
          </a:xfrm>
        </p:grpSpPr>
        <p:sp>
          <p:nvSpPr>
            <p:cNvPr id="4393" name="Rectangle 297"/>
            <p:cNvSpPr>
              <a:spLocks noChangeArrowheads="1"/>
            </p:cNvSpPr>
            <p:nvPr/>
          </p:nvSpPr>
          <p:spPr bwMode="auto">
            <a:xfrm>
              <a:off x="192" y="1968"/>
              <a:ext cx="101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Non-profit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96" name="Rectangle 300"/>
            <p:cNvSpPr>
              <a:spLocks noChangeArrowheads="1"/>
            </p:cNvSpPr>
            <p:nvPr/>
          </p:nvSpPr>
          <p:spPr bwMode="auto">
            <a:xfrm>
              <a:off x="190" y="2208"/>
              <a:ext cx="1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organisations</a:t>
              </a: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4417" name="Group 321"/>
          <p:cNvGrpSpPr>
            <a:grpSpLocks/>
          </p:cNvGrpSpPr>
          <p:nvPr/>
        </p:nvGrpSpPr>
        <p:grpSpPr bwMode="auto">
          <a:xfrm>
            <a:off x="533400" y="1371600"/>
            <a:ext cx="2209800" cy="1706563"/>
            <a:chOff x="3696" y="1584"/>
            <a:chExt cx="1181" cy="931"/>
          </a:xfrm>
        </p:grpSpPr>
        <p:sp>
          <p:nvSpPr>
            <p:cNvPr id="4418" name="Freeform 322"/>
            <p:cNvSpPr>
              <a:spLocks/>
            </p:cNvSpPr>
            <p:nvPr/>
          </p:nvSpPr>
          <p:spPr bwMode="auto">
            <a:xfrm>
              <a:off x="4004" y="1857"/>
              <a:ext cx="90" cy="513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219"/>
                </a:cxn>
                <a:cxn ang="0">
                  <a:pos x="0" y="204"/>
                </a:cxn>
                <a:cxn ang="0">
                  <a:pos x="0" y="189"/>
                </a:cxn>
                <a:cxn ang="0">
                  <a:pos x="0" y="174"/>
                </a:cxn>
                <a:cxn ang="0">
                  <a:pos x="0" y="159"/>
                </a:cxn>
                <a:cxn ang="0">
                  <a:pos x="0" y="144"/>
                </a:cxn>
                <a:cxn ang="0">
                  <a:pos x="0" y="129"/>
                </a:cxn>
                <a:cxn ang="0">
                  <a:pos x="0" y="114"/>
                </a:cxn>
                <a:cxn ang="0">
                  <a:pos x="0" y="99"/>
                </a:cxn>
                <a:cxn ang="0">
                  <a:pos x="0" y="84"/>
                </a:cxn>
                <a:cxn ang="0">
                  <a:pos x="0" y="69"/>
                </a:cxn>
                <a:cxn ang="0">
                  <a:pos x="0" y="54"/>
                </a:cxn>
                <a:cxn ang="0">
                  <a:pos x="7" y="44"/>
                </a:cxn>
                <a:cxn ang="0">
                  <a:pos x="7" y="24"/>
                </a:cxn>
                <a:cxn ang="0">
                  <a:pos x="7" y="14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15" y="4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44" y="0"/>
                </a:cxn>
                <a:cxn ang="0">
                  <a:pos x="44" y="14"/>
                </a:cxn>
                <a:cxn ang="0">
                  <a:pos x="44" y="24"/>
                </a:cxn>
                <a:cxn ang="0">
                  <a:pos x="44" y="44"/>
                </a:cxn>
                <a:cxn ang="0">
                  <a:pos x="51" y="54"/>
                </a:cxn>
                <a:cxn ang="0">
                  <a:pos x="51" y="69"/>
                </a:cxn>
                <a:cxn ang="0">
                  <a:pos x="51" y="84"/>
                </a:cxn>
                <a:cxn ang="0">
                  <a:pos x="51" y="99"/>
                </a:cxn>
                <a:cxn ang="0">
                  <a:pos x="51" y="114"/>
                </a:cxn>
                <a:cxn ang="0">
                  <a:pos x="51" y="129"/>
                </a:cxn>
                <a:cxn ang="0">
                  <a:pos x="51" y="144"/>
                </a:cxn>
                <a:cxn ang="0">
                  <a:pos x="51" y="159"/>
                </a:cxn>
                <a:cxn ang="0">
                  <a:pos x="51" y="174"/>
                </a:cxn>
                <a:cxn ang="0">
                  <a:pos x="51" y="189"/>
                </a:cxn>
                <a:cxn ang="0">
                  <a:pos x="51" y="204"/>
                </a:cxn>
                <a:cxn ang="0">
                  <a:pos x="51" y="219"/>
                </a:cxn>
                <a:cxn ang="0">
                  <a:pos x="51" y="234"/>
                </a:cxn>
                <a:cxn ang="0">
                  <a:pos x="51" y="239"/>
                </a:cxn>
                <a:cxn ang="0">
                  <a:pos x="44" y="244"/>
                </a:cxn>
                <a:cxn ang="0">
                  <a:pos x="37" y="244"/>
                </a:cxn>
                <a:cxn ang="0">
                  <a:pos x="29" y="244"/>
                </a:cxn>
                <a:cxn ang="0">
                  <a:pos x="22" y="244"/>
                </a:cxn>
                <a:cxn ang="0">
                  <a:pos x="7" y="244"/>
                </a:cxn>
                <a:cxn ang="0">
                  <a:pos x="7" y="239"/>
                </a:cxn>
                <a:cxn ang="0">
                  <a:pos x="0" y="234"/>
                </a:cxn>
              </a:cxnLst>
              <a:rect l="0" t="0" r="r" b="b"/>
              <a:pathLst>
                <a:path w="51" h="244">
                  <a:moveTo>
                    <a:pt x="0" y="234"/>
                  </a:moveTo>
                  <a:lnTo>
                    <a:pt x="0" y="219"/>
                  </a:lnTo>
                  <a:lnTo>
                    <a:pt x="0" y="204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7" y="44"/>
                  </a:lnTo>
                  <a:lnTo>
                    <a:pt x="7" y="24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4"/>
                  </a:lnTo>
                  <a:lnTo>
                    <a:pt x="15" y="4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7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44" y="24"/>
                  </a:lnTo>
                  <a:lnTo>
                    <a:pt x="44" y="44"/>
                  </a:lnTo>
                  <a:lnTo>
                    <a:pt x="51" y="54"/>
                  </a:lnTo>
                  <a:lnTo>
                    <a:pt x="51" y="69"/>
                  </a:lnTo>
                  <a:lnTo>
                    <a:pt x="51" y="84"/>
                  </a:lnTo>
                  <a:lnTo>
                    <a:pt x="51" y="99"/>
                  </a:lnTo>
                  <a:lnTo>
                    <a:pt x="51" y="114"/>
                  </a:lnTo>
                  <a:lnTo>
                    <a:pt x="51" y="129"/>
                  </a:lnTo>
                  <a:lnTo>
                    <a:pt x="51" y="144"/>
                  </a:lnTo>
                  <a:lnTo>
                    <a:pt x="51" y="159"/>
                  </a:lnTo>
                  <a:lnTo>
                    <a:pt x="51" y="174"/>
                  </a:lnTo>
                  <a:lnTo>
                    <a:pt x="51" y="189"/>
                  </a:lnTo>
                  <a:lnTo>
                    <a:pt x="51" y="204"/>
                  </a:lnTo>
                  <a:lnTo>
                    <a:pt x="51" y="219"/>
                  </a:lnTo>
                  <a:lnTo>
                    <a:pt x="51" y="234"/>
                  </a:lnTo>
                  <a:lnTo>
                    <a:pt x="51" y="239"/>
                  </a:lnTo>
                  <a:lnTo>
                    <a:pt x="44" y="244"/>
                  </a:lnTo>
                  <a:lnTo>
                    <a:pt x="37" y="244"/>
                  </a:lnTo>
                  <a:lnTo>
                    <a:pt x="29" y="244"/>
                  </a:lnTo>
                  <a:lnTo>
                    <a:pt x="22" y="244"/>
                  </a:lnTo>
                  <a:lnTo>
                    <a:pt x="7" y="244"/>
                  </a:lnTo>
                  <a:lnTo>
                    <a:pt x="7" y="239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323"/>
            <p:cNvSpPr>
              <a:spLocks/>
            </p:cNvSpPr>
            <p:nvPr/>
          </p:nvSpPr>
          <p:spPr bwMode="auto">
            <a:xfrm>
              <a:off x="4004" y="1857"/>
              <a:ext cx="90" cy="513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234"/>
                </a:cxn>
                <a:cxn ang="0">
                  <a:pos x="0" y="219"/>
                </a:cxn>
                <a:cxn ang="0">
                  <a:pos x="0" y="204"/>
                </a:cxn>
                <a:cxn ang="0">
                  <a:pos x="0" y="189"/>
                </a:cxn>
                <a:cxn ang="0">
                  <a:pos x="0" y="174"/>
                </a:cxn>
                <a:cxn ang="0">
                  <a:pos x="0" y="159"/>
                </a:cxn>
                <a:cxn ang="0">
                  <a:pos x="0" y="144"/>
                </a:cxn>
                <a:cxn ang="0">
                  <a:pos x="0" y="129"/>
                </a:cxn>
                <a:cxn ang="0">
                  <a:pos x="0" y="114"/>
                </a:cxn>
                <a:cxn ang="0">
                  <a:pos x="0" y="99"/>
                </a:cxn>
                <a:cxn ang="0">
                  <a:pos x="0" y="84"/>
                </a:cxn>
                <a:cxn ang="0">
                  <a:pos x="0" y="69"/>
                </a:cxn>
                <a:cxn ang="0">
                  <a:pos x="0" y="54"/>
                </a:cxn>
                <a:cxn ang="0">
                  <a:pos x="7" y="44"/>
                </a:cxn>
                <a:cxn ang="0">
                  <a:pos x="7" y="24"/>
                </a:cxn>
                <a:cxn ang="0">
                  <a:pos x="7" y="14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15" y="4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44" y="0"/>
                </a:cxn>
                <a:cxn ang="0">
                  <a:pos x="44" y="14"/>
                </a:cxn>
                <a:cxn ang="0">
                  <a:pos x="44" y="24"/>
                </a:cxn>
                <a:cxn ang="0">
                  <a:pos x="44" y="44"/>
                </a:cxn>
                <a:cxn ang="0">
                  <a:pos x="51" y="54"/>
                </a:cxn>
                <a:cxn ang="0">
                  <a:pos x="51" y="69"/>
                </a:cxn>
                <a:cxn ang="0">
                  <a:pos x="51" y="84"/>
                </a:cxn>
                <a:cxn ang="0">
                  <a:pos x="51" y="99"/>
                </a:cxn>
                <a:cxn ang="0">
                  <a:pos x="51" y="114"/>
                </a:cxn>
                <a:cxn ang="0">
                  <a:pos x="51" y="129"/>
                </a:cxn>
                <a:cxn ang="0">
                  <a:pos x="51" y="144"/>
                </a:cxn>
                <a:cxn ang="0">
                  <a:pos x="51" y="159"/>
                </a:cxn>
                <a:cxn ang="0">
                  <a:pos x="51" y="174"/>
                </a:cxn>
                <a:cxn ang="0">
                  <a:pos x="51" y="189"/>
                </a:cxn>
                <a:cxn ang="0">
                  <a:pos x="51" y="204"/>
                </a:cxn>
                <a:cxn ang="0">
                  <a:pos x="51" y="219"/>
                </a:cxn>
                <a:cxn ang="0">
                  <a:pos x="51" y="234"/>
                </a:cxn>
                <a:cxn ang="0">
                  <a:pos x="51" y="239"/>
                </a:cxn>
                <a:cxn ang="0">
                  <a:pos x="44" y="244"/>
                </a:cxn>
                <a:cxn ang="0">
                  <a:pos x="37" y="244"/>
                </a:cxn>
                <a:cxn ang="0">
                  <a:pos x="29" y="244"/>
                </a:cxn>
                <a:cxn ang="0">
                  <a:pos x="22" y="244"/>
                </a:cxn>
                <a:cxn ang="0">
                  <a:pos x="7" y="244"/>
                </a:cxn>
                <a:cxn ang="0">
                  <a:pos x="7" y="239"/>
                </a:cxn>
                <a:cxn ang="0">
                  <a:pos x="0" y="234"/>
                </a:cxn>
              </a:cxnLst>
              <a:rect l="0" t="0" r="r" b="b"/>
              <a:pathLst>
                <a:path w="51" h="244">
                  <a:moveTo>
                    <a:pt x="0" y="234"/>
                  </a:moveTo>
                  <a:lnTo>
                    <a:pt x="0" y="234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7" y="44"/>
                  </a:lnTo>
                  <a:lnTo>
                    <a:pt x="7" y="24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4"/>
                  </a:lnTo>
                  <a:lnTo>
                    <a:pt x="15" y="4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7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44" y="24"/>
                  </a:lnTo>
                  <a:lnTo>
                    <a:pt x="44" y="44"/>
                  </a:lnTo>
                  <a:lnTo>
                    <a:pt x="51" y="54"/>
                  </a:lnTo>
                  <a:lnTo>
                    <a:pt x="51" y="69"/>
                  </a:lnTo>
                  <a:lnTo>
                    <a:pt x="51" y="84"/>
                  </a:lnTo>
                  <a:lnTo>
                    <a:pt x="51" y="99"/>
                  </a:lnTo>
                  <a:lnTo>
                    <a:pt x="51" y="114"/>
                  </a:lnTo>
                  <a:lnTo>
                    <a:pt x="51" y="129"/>
                  </a:lnTo>
                  <a:lnTo>
                    <a:pt x="51" y="144"/>
                  </a:lnTo>
                  <a:lnTo>
                    <a:pt x="51" y="159"/>
                  </a:lnTo>
                  <a:lnTo>
                    <a:pt x="51" y="174"/>
                  </a:lnTo>
                  <a:lnTo>
                    <a:pt x="51" y="189"/>
                  </a:lnTo>
                  <a:lnTo>
                    <a:pt x="51" y="204"/>
                  </a:lnTo>
                  <a:lnTo>
                    <a:pt x="51" y="219"/>
                  </a:lnTo>
                  <a:lnTo>
                    <a:pt x="51" y="234"/>
                  </a:lnTo>
                  <a:lnTo>
                    <a:pt x="51" y="239"/>
                  </a:lnTo>
                  <a:lnTo>
                    <a:pt x="44" y="244"/>
                  </a:lnTo>
                  <a:lnTo>
                    <a:pt x="37" y="244"/>
                  </a:lnTo>
                  <a:lnTo>
                    <a:pt x="29" y="244"/>
                  </a:lnTo>
                  <a:lnTo>
                    <a:pt x="22" y="244"/>
                  </a:lnTo>
                  <a:lnTo>
                    <a:pt x="7" y="244"/>
                  </a:lnTo>
                  <a:lnTo>
                    <a:pt x="7" y="239"/>
                  </a:lnTo>
                  <a:lnTo>
                    <a:pt x="0" y="2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324"/>
            <p:cNvSpPr>
              <a:spLocks/>
            </p:cNvSpPr>
            <p:nvPr/>
          </p:nvSpPr>
          <p:spPr bwMode="auto">
            <a:xfrm>
              <a:off x="4017" y="1847"/>
              <a:ext cx="64" cy="2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5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0" y="14"/>
                </a:cxn>
                <a:cxn ang="0">
                  <a:pos x="22" y="14"/>
                </a:cxn>
                <a:cxn ang="0">
                  <a:pos x="15" y="14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2" y="0"/>
                </a:cxn>
              </a:cxnLst>
              <a:rect l="0" t="0" r="r" b="b"/>
              <a:pathLst>
                <a:path w="37" h="14">
                  <a:moveTo>
                    <a:pt x="22" y="0"/>
                  </a:move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0" y="14"/>
                  </a:lnTo>
                  <a:lnTo>
                    <a:pt x="22" y="14"/>
                  </a:lnTo>
                  <a:lnTo>
                    <a:pt x="15" y="14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325"/>
            <p:cNvSpPr>
              <a:spLocks/>
            </p:cNvSpPr>
            <p:nvPr/>
          </p:nvSpPr>
          <p:spPr bwMode="auto">
            <a:xfrm>
              <a:off x="4017" y="1847"/>
              <a:ext cx="64" cy="2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5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0" y="14"/>
                </a:cxn>
                <a:cxn ang="0">
                  <a:pos x="22" y="14"/>
                </a:cxn>
                <a:cxn ang="0">
                  <a:pos x="15" y="14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2" y="0"/>
                </a:cxn>
              </a:cxnLst>
              <a:rect l="0" t="0" r="r" b="b"/>
              <a:pathLst>
                <a:path w="37" h="14">
                  <a:moveTo>
                    <a:pt x="22" y="0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0" y="14"/>
                  </a:lnTo>
                  <a:lnTo>
                    <a:pt x="22" y="14"/>
                  </a:lnTo>
                  <a:lnTo>
                    <a:pt x="15" y="14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326"/>
            <p:cNvSpPr>
              <a:spLocks/>
            </p:cNvSpPr>
            <p:nvPr/>
          </p:nvSpPr>
          <p:spPr bwMode="auto">
            <a:xfrm>
              <a:off x="3696" y="2097"/>
              <a:ext cx="694" cy="262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5"/>
                </a:cxn>
                <a:cxn ang="0">
                  <a:pos x="132" y="125"/>
                </a:cxn>
                <a:cxn ang="0">
                  <a:pos x="0" y="55"/>
                </a:cxn>
              </a:cxnLst>
              <a:rect l="0" t="0" r="r" b="b"/>
              <a:pathLst>
                <a:path w="396" h="125">
                  <a:moveTo>
                    <a:pt x="0" y="55"/>
                  </a:moveTo>
                  <a:lnTo>
                    <a:pt x="271" y="0"/>
                  </a:lnTo>
                  <a:lnTo>
                    <a:pt x="396" y="65"/>
                  </a:lnTo>
                  <a:lnTo>
                    <a:pt x="132" y="12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Freeform 327"/>
            <p:cNvSpPr>
              <a:spLocks/>
            </p:cNvSpPr>
            <p:nvPr/>
          </p:nvSpPr>
          <p:spPr bwMode="auto">
            <a:xfrm>
              <a:off x="3696" y="2097"/>
              <a:ext cx="694" cy="262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5"/>
                </a:cxn>
                <a:cxn ang="0">
                  <a:pos x="132" y="125"/>
                </a:cxn>
                <a:cxn ang="0">
                  <a:pos x="0" y="55"/>
                </a:cxn>
              </a:cxnLst>
              <a:rect l="0" t="0" r="r" b="b"/>
              <a:pathLst>
                <a:path w="396" h="125">
                  <a:moveTo>
                    <a:pt x="0" y="55"/>
                  </a:moveTo>
                  <a:lnTo>
                    <a:pt x="271" y="0"/>
                  </a:lnTo>
                  <a:lnTo>
                    <a:pt x="396" y="65"/>
                  </a:lnTo>
                  <a:lnTo>
                    <a:pt x="132" y="125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Freeform 328"/>
            <p:cNvSpPr>
              <a:spLocks/>
            </p:cNvSpPr>
            <p:nvPr/>
          </p:nvSpPr>
          <p:spPr bwMode="auto">
            <a:xfrm>
              <a:off x="3927" y="2139"/>
              <a:ext cx="694" cy="260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0"/>
                </a:cxn>
                <a:cxn ang="0">
                  <a:pos x="139" y="124"/>
                </a:cxn>
                <a:cxn ang="0">
                  <a:pos x="0" y="55"/>
                </a:cxn>
              </a:cxnLst>
              <a:rect l="0" t="0" r="r" b="b"/>
              <a:pathLst>
                <a:path w="396" h="124">
                  <a:moveTo>
                    <a:pt x="0" y="55"/>
                  </a:moveTo>
                  <a:lnTo>
                    <a:pt x="271" y="0"/>
                  </a:lnTo>
                  <a:lnTo>
                    <a:pt x="396" y="60"/>
                  </a:lnTo>
                  <a:lnTo>
                    <a:pt x="139" y="12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329"/>
            <p:cNvSpPr>
              <a:spLocks/>
            </p:cNvSpPr>
            <p:nvPr/>
          </p:nvSpPr>
          <p:spPr bwMode="auto">
            <a:xfrm>
              <a:off x="3927" y="2139"/>
              <a:ext cx="694" cy="260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0"/>
                </a:cxn>
                <a:cxn ang="0">
                  <a:pos x="139" y="124"/>
                </a:cxn>
                <a:cxn ang="0">
                  <a:pos x="0" y="55"/>
                </a:cxn>
              </a:cxnLst>
              <a:rect l="0" t="0" r="r" b="b"/>
              <a:pathLst>
                <a:path w="396" h="124">
                  <a:moveTo>
                    <a:pt x="0" y="55"/>
                  </a:moveTo>
                  <a:lnTo>
                    <a:pt x="271" y="0"/>
                  </a:lnTo>
                  <a:lnTo>
                    <a:pt x="396" y="60"/>
                  </a:lnTo>
                  <a:lnTo>
                    <a:pt x="139" y="124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Freeform 330"/>
            <p:cNvSpPr>
              <a:spLocks/>
            </p:cNvSpPr>
            <p:nvPr/>
          </p:nvSpPr>
          <p:spPr bwMode="auto">
            <a:xfrm>
              <a:off x="4171" y="2170"/>
              <a:ext cx="706" cy="26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403" y="65"/>
                </a:cxn>
                <a:cxn ang="0">
                  <a:pos x="132" y="124"/>
                </a:cxn>
                <a:cxn ang="0">
                  <a:pos x="0" y="55"/>
                </a:cxn>
              </a:cxnLst>
              <a:rect l="0" t="0" r="r" b="b"/>
              <a:pathLst>
                <a:path w="403" h="124">
                  <a:moveTo>
                    <a:pt x="0" y="55"/>
                  </a:moveTo>
                  <a:lnTo>
                    <a:pt x="271" y="0"/>
                  </a:lnTo>
                  <a:lnTo>
                    <a:pt x="403" y="65"/>
                  </a:lnTo>
                  <a:lnTo>
                    <a:pt x="132" y="12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331"/>
            <p:cNvSpPr>
              <a:spLocks/>
            </p:cNvSpPr>
            <p:nvPr/>
          </p:nvSpPr>
          <p:spPr bwMode="auto">
            <a:xfrm>
              <a:off x="4171" y="2170"/>
              <a:ext cx="706" cy="26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403" y="65"/>
                </a:cxn>
                <a:cxn ang="0">
                  <a:pos x="132" y="124"/>
                </a:cxn>
                <a:cxn ang="0">
                  <a:pos x="0" y="55"/>
                </a:cxn>
              </a:cxnLst>
              <a:rect l="0" t="0" r="r" b="b"/>
              <a:pathLst>
                <a:path w="403" h="124">
                  <a:moveTo>
                    <a:pt x="0" y="55"/>
                  </a:moveTo>
                  <a:lnTo>
                    <a:pt x="271" y="0"/>
                  </a:lnTo>
                  <a:lnTo>
                    <a:pt x="403" y="65"/>
                  </a:lnTo>
                  <a:lnTo>
                    <a:pt x="132" y="124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332"/>
            <p:cNvSpPr>
              <a:spLocks/>
            </p:cNvSpPr>
            <p:nvPr/>
          </p:nvSpPr>
          <p:spPr bwMode="auto">
            <a:xfrm>
              <a:off x="4402" y="2307"/>
              <a:ext cx="475" cy="19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1" y="0"/>
                </a:cxn>
                <a:cxn ang="0">
                  <a:pos x="271" y="35"/>
                </a:cxn>
                <a:cxn ang="0">
                  <a:pos x="0" y="94"/>
                </a:cxn>
                <a:cxn ang="0">
                  <a:pos x="0" y="59"/>
                </a:cxn>
              </a:cxnLst>
              <a:rect l="0" t="0" r="r" b="b"/>
              <a:pathLst>
                <a:path w="271" h="94">
                  <a:moveTo>
                    <a:pt x="0" y="59"/>
                  </a:moveTo>
                  <a:lnTo>
                    <a:pt x="271" y="0"/>
                  </a:lnTo>
                  <a:lnTo>
                    <a:pt x="271" y="35"/>
                  </a:lnTo>
                  <a:lnTo>
                    <a:pt x="0" y="9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333"/>
            <p:cNvSpPr>
              <a:spLocks/>
            </p:cNvSpPr>
            <p:nvPr/>
          </p:nvSpPr>
          <p:spPr bwMode="auto">
            <a:xfrm>
              <a:off x="4402" y="2307"/>
              <a:ext cx="475" cy="19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1" y="0"/>
                </a:cxn>
                <a:cxn ang="0">
                  <a:pos x="271" y="35"/>
                </a:cxn>
                <a:cxn ang="0">
                  <a:pos x="0" y="94"/>
                </a:cxn>
                <a:cxn ang="0">
                  <a:pos x="0" y="59"/>
                </a:cxn>
              </a:cxnLst>
              <a:rect l="0" t="0" r="r" b="b"/>
              <a:pathLst>
                <a:path w="271" h="94">
                  <a:moveTo>
                    <a:pt x="0" y="59"/>
                  </a:moveTo>
                  <a:lnTo>
                    <a:pt x="271" y="0"/>
                  </a:lnTo>
                  <a:lnTo>
                    <a:pt x="271" y="35"/>
                  </a:lnTo>
                  <a:lnTo>
                    <a:pt x="0" y="94"/>
                  </a:lnTo>
                  <a:lnTo>
                    <a:pt x="0" y="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334"/>
            <p:cNvSpPr>
              <a:spLocks/>
            </p:cNvSpPr>
            <p:nvPr/>
          </p:nvSpPr>
          <p:spPr bwMode="auto">
            <a:xfrm>
              <a:off x="3696" y="2212"/>
              <a:ext cx="720" cy="303"/>
            </a:xfrm>
            <a:custGeom>
              <a:avLst/>
              <a:gdLst/>
              <a:ahLst/>
              <a:cxnLst>
                <a:cxn ang="0">
                  <a:pos x="411" y="104"/>
                </a:cxn>
                <a:cxn ang="0">
                  <a:pos x="271" y="35"/>
                </a:cxn>
                <a:cxn ang="0">
                  <a:pos x="271" y="89"/>
                </a:cxn>
                <a:cxn ang="0">
                  <a:pos x="132" y="20"/>
                </a:cxn>
                <a:cxn ang="0">
                  <a:pos x="132" y="65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411" y="144"/>
                </a:cxn>
                <a:cxn ang="0">
                  <a:pos x="411" y="104"/>
                </a:cxn>
              </a:cxnLst>
              <a:rect l="0" t="0" r="r" b="b"/>
              <a:pathLst>
                <a:path w="411" h="144">
                  <a:moveTo>
                    <a:pt x="411" y="104"/>
                  </a:moveTo>
                  <a:lnTo>
                    <a:pt x="271" y="35"/>
                  </a:lnTo>
                  <a:lnTo>
                    <a:pt x="271" y="89"/>
                  </a:lnTo>
                  <a:lnTo>
                    <a:pt x="132" y="20"/>
                  </a:lnTo>
                  <a:lnTo>
                    <a:pt x="132" y="65"/>
                  </a:lnTo>
                  <a:lnTo>
                    <a:pt x="0" y="0"/>
                  </a:lnTo>
                  <a:lnTo>
                    <a:pt x="0" y="89"/>
                  </a:lnTo>
                  <a:lnTo>
                    <a:pt x="411" y="144"/>
                  </a:lnTo>
                  <a:lnTo>
                    <a:pt x="411" y="10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335"/>
            <p:cNvSpPr>
              <a:spLocks/>
            </p:cNvSpPr>
            <p:nvPr/>
          </p:nvSpPr>
          <p:spPr bwMode="auto">
            <a:xfrm>
              <a:off x="3696" y="2212"/>
              <a:ext cx="720" cy="303"/>
            </a:xfrm>
            <a:custGeom>
              <a:avLst/>
              <a:gdLst/>
              <a:ahLst/>
              <a:cxnLst>
                <a:cxn ang="0">
                  <a:pos x="411" y="104"/>
                </a:cxn>
                <a:cxn ang="0">
                  <a:pos x="271" y="35"/>
                </a:cxn>
                <a:cxn ang="0">
                  <a:pos x="271" y="89"/>
                </a:cxn>
                <a:cxn ang="0">
                  <a:pos x="132" y="20"/>
                </a:cxn>
                <a:cxn ang="0">
                  <a:pos x="132" y="65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411" y="144"/>
                </a:cxn>
                <a:cxn ang="0">
                  <a:pos x="411" y="104"/>
                </a:cxn>
              </a:cxnLst>
              <a:rect l="0" t="0" r="r" b="b"/>
              <a:pathLst>
                <a:path w="411" h="144">
                  <a:moveTo>
                    <a:pt x="411" y="104"/>
                  </a:moveTo>
                  <a:lnTo>
                    <a:pt x="271" y="35"/>
                  </a:lnTo>
                  <a:lnTo>
                    <a:pt x="271" y="89"/>
                  </a:lnTo>
                  <a:lnTo>
                    <a:pt x="132" y="20"/>
                  </a:lnTo>
                  <a:lnTo>
                    <a:pt x="132" y="65"/>
                  </a:lnTo>
                  <a:lnTo>
                    <a:pt x="0" y="0"/>
                  </a:lnTo>
                  <a:lnTo>
                    <a:pt x="0" y="89"/>
                  </a:lnTo>
                  <a:lnTo>
                    <a:pt x="411" y="144"/>
                  </a:lnTo>
                  <a:lnTo>
                    <a:pt x="411" y="10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Freeform 336"/>
            <p:cNvSpPr>
              <a:spLocks/>
            </p:cNvSpPr>
            <p:nvPr/>
          </p:nvSpPr>
          <p:spPr bwMode="auto">
            <a:xfrm>
              <a:off x="4017" y="1584"/>
              <a:ext cx="848" cy="27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8" y="110"/>
                </a:cxn>
                <a:cxn ang="0">
                  <a:pos x="22" y="90"/>
                </a:cxn>
                <a:cxn ang="0">
                  <a:pos x="37" y="70"/>
                </a:cxn>
                <a:cxn ang="0">
                  <a:pos x="66" y="60"/>
                </a:cxn>
                <a:cxn ang="0">
                  <a:pos x="66" y="50"/>
                </a:cxn>
                <a:cxn ang="0">
                  <a:pos x="66" y="45"/>
                </a:cxn>
                <a:cxn ang="0">
                  <a:pos x="66" y="35"/>
                </a:cxn>
                <a:cxn ang="0">
                  <a:pos x="74" y="25"/>
                </a:cxn>
                <a:cxn ang="0">
                  <a:pos x="81" y="15"/>
                </a:cxn>
                <a:cxn ang="0">
                  <a:pos x="96" y="10"/>
                </a:cxn>
                <a:cxn ang="0">
                  <a:pos x="118" y="0"/>
                </a:cxn>
                <a:cxn ang="0">
                  <a:pos x="132" y="0"/>
                </a:cxn>
                <a:cxn ang="0">
                  <a:pos x="154" y="0"/>
                </a:cxn>
                <a:cxn ang="0">
                  <a:pos x="169" y="0"/>
                </a:cxn>
                <a:cxn ang="0">
                  <a:pos x="191" y="10"/>
                </a:cxn>
                <a:cxn ang="0">
                  <a:pos x="206" y="15"/>
                </a:cxn>
                <a:cxn ang="0">
                  <a:pos x="220" y="25"/>
                </a:cxn>
                <a:cxn ang="0">
                  <a:pos x="235" y="25"/>
                </a:cxn>
                <a:cxn ang="0">
                  <a:pos x="250" y="25"/>
                </a:cxn>
                <a:cxn ang="0">
                  <a:pos x="264" y="20"/>
                </a:cxn>
                <a:cxn ang="0">
                  <a:pos x="279" y="15"/>
                </a:cxn>
                <a:cxn ang="0">
                  <a:pos x="301" y="10"/>
                </a:cxn>
                <a:cxn ang="0">
                  <a:pos x="323" y="15"/>
                </a:cxn>
                <a:cxn ang="0">
                  <a:pos x="345" y="20"/>
                </a:cxn>
                <a:cxn ang="0">
                  <a:pos x="359" y="30"/>
                </a:cxn>
                <a:cxn ang="0">
                  <a:pos x="381" y="30"/>
                </a:cxn>
                <a:cxn ang="0">
                  <a:pos x="396" y="25"/>
                </a:cxn>
                <a:cxn ang="0">
                  <a:pos x="411" y="20"/>
                </a:cxn>
                <a:cxn ang="0">
                  <a:pos x="433" y="20"/>
                </a:cxn>
                <a:cxn ang="0">
                  <a:pos x="462" y="25"/>
                </a:cxn>
                <a:cxn ang="0">
                  <a:pos x="477" y="40"/>
                </a:cxn>
                <a:cxn ang="0">
                  <a:pos x="484" y="60"/>
                </a:cxn>
                <a:cxn ang="0">
                  <a:pos x="477" y="80"/>
                </a:cxn>
                <a:cxn ang="0">
                  <a:pos x="455" y="95"/>
                </a:cxn>
                <a:cxn ang="0">
                  <a:pos x="433" y="100"/>
                </a:cxn>
                <a:cxn ang="0">
                  <a:pos x="411" y="95"/>
                </a:cxn>
                <a:cxn ang="0">
                  <a:pos x="396" y="90"/>
                </a:cxn>
                <a:cxn ang="0">
                  <a:pos x="381" y="85"/>
                </a:cxn>
                <a:cxn ang="0">
                  <a:pos x="359" y="90"/>
                </a:cxn>
                <a:cxn ang="0">
                  <a:pos x="338" y="95"/>
                </a:cxn>
                <a:cxn ang="0">
                  <a:pos x="316" y="105"/>
                </a:cxn>
                <a:cxn ang="0">
                  <a:pos x="294" y="105"/>
                </a:cxn>
                <a:cxn ang="0">
                  <a:pos x="272" y="100"/>
                </a:cxn>
                <a:cxn ang="0">
                  <a:pos x="257" y="90"/>
                </a:cxn>
                <a:cxn ang="0">
                  <a:pos x="242" y="85"/>
                </a:cxn>
                <a:cxn ang="0">
                  <a:pos x="228" y="80"/>
                </a:cxn>
                <a:cxn ang="0">
                  <a:pos x="213" y="85"/>
                </a:cxn>
                <a:cxn ang="0">
                  <a:pos x="198" y="90"/>
                </a:cxn>
                <a:cxn ang="0">
                  <a:pos x="184" y="95"/>
                </a:cxn>
                <a:cxn ang="0">
                  <a:pos x="169" y="100"/>
                </a:cxn>
                <a:cxn ang="0">
                  <a:pos x="154" y="105"/>
                </a:cxn>
                <a:cxn ang="0">
                  <a:pos x="140" y="105"/>
                </a:cxn>
                <a:cxn ang="0">
                  <a:pos x="125" y="105"/>
                </a:cxn>
                <a:cxn ang="0">
                  <a:pos x="110" y="100"/>
                </a:cxn>
                <a:cxn ang="0">
                  <a:pos x="103" y="95"/>
                </a:cxn>
                <a:cxn ang="0">
                  <a:pos x="88" y="90"/>
                </a:cxn>
                <a:cxn ang="0">
                  <a:pos x="74" y="95"/>
                </a:cxn>
                <a:cxn ang="0">
                  <a:pos x="59" y="100"/>
                </a:cxn>
                <a:cxn ang="0">
                  <a:pos x="44" y="115"/>
                </a:cxn>
                <a:cxn ang="0">
                  <a:pos x="37" y="130"/>
                </a:cxn>
              </a:cxnLst>
              <a:rect l="0" t="0" r="r" b="b"/>
              <a:pathLst>
                <a:path w="484" h="130">
                  <a:moveTo>
                    <a:pt x="37" y="130"/>
                  </a:moveTo>
                  <a:lnTo>
                    <a:pt x="0" y="130"/>
                  </a:lnTo>
                  <a:lnTo>
                    <a:pt x="0" y="125"/>
                  </a:lnTo>
                  <a:lnTo>
                    <a:pt x="8" y="110"/>
                  </a:lnTo>
                  <a:lnTo>
                    <a:pt x="15" y="100"/>
                  </a:lnTo>
                  <a:lnTo>
                    <a:pt x="22" y="90"/>
                  </a:lnTo>
                  <a:lnTo>
                    <a:pt x="30" y="80"/>
                  </a:lnTo>
                  <a:lnTo>
                    <a:pt x="37" y="70"/>
                  </a:lnTo>
                  <a:lnTo>
                    <a:pt x="52" y="65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81" y="15"/>
                  </a:lnTo>
                  <a:lnTo>
                    <a:pt x="88" y="10"/>
                  </a:lnTo>
                  <a:lnTo>
                    <a:pt x="96" y="10"/>
                  </a:lnTo>
                  <a:lnTo>
                    <a:pt x="103" y="5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84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6" y="15"/>
                  </a:lnTo>
                  <a:lnTo>
                    <a:pt x="213" y="20"/>
                  </a:lnTo>
                  <a:lnTo>
                    <a:pt x="220" y="25"/>
                  </a:lnTo>
                  <a:lnTo>
                    <a:pt x="228" y="25"/>
                  </a:lnTo>
                  <a:lnTo>
                    <a:pt x="235" y="25"/>
                  </a:lnTo>
                  <a:lnTo>
                    <a:pt x="242" y="25"/>
                  </a:lnTo>
                  <a:lnTo>
                    <a:pt x="250" y="25"/>
                  </a:lnTo>
                  <a:lnTo>
                    <a:pt x="257" y="20"/>
                  </a:lnTo>
                  <a:lnTo>
                    <a:pt x="264" y="20"/>
                  </a:lnTo>
                  <a:lnTo>
                    <a:pt x="272" y="20"/>
                  </a:lnTo>
                  <a:lnTo>
                    <a:pt x="279" y="15"/>
                  </a:lnTo>
                  <a:lnTo>
                    <a:pt x="286" y="15"/>
                  </a:lnTo>
                  <a:lnTo>
                    <a:pt x="301" y="10"/>
                  </a:lnTo>
                  <a:lnTo>
                    <a:pt x="308" y="15"/>
                  </a:lnTo>
                  <a:lnTo>
                    <a:pt x="323" y="15"/>
                  </a:lnTo>
                  <a:lnTo>
                    <a:pt x="330" y="15"/>
                  </a:lnTo>
                  <a:lnTo>
                    <a:pt x="345" y="20"/>
                  </a:lnTo>
                  <a:lnTo>
                    <a:pt x="352" y="25"/>
                  </a:lnTo>
                  <a:lnTo>
                    <a:pt x="359" y="30"/>
                  </a:lnTo>
                  <a:lnTo>
                    <a:pt x="374" y="30"/>
                  </a:lnTo>
                  <a:lnTo>
                    <a:pt x="381" y="30"/>
                  </a:lnTo>
                  <a:lnTo>
                    <a:pt x="389" y="30"/>
                  </a:lnTo>
                  <a:lnTo>
                    <a:pt x="396" y="25"/>
                  </a:lnTo>
                  <a:lnTo>
                    <a:pt x="403" y="25"/>
                  </a:lnTo>
                  <a:lnTo>
                    <a:pt x="411" y="20"/>
                  </a:lnTo>
                  <a:lnTo>
                    <a:pt x="425" y="20"/>
                  </a:lnTo>
                  <a:lnTo>
                    <a:pt x="433" y="20"/>
                  </a:lnTo>
                  <a:lnTo>
                    <a:pt x="447" y="25"/>
                  </a:lnTo>
                  <a:lnTo>
                    <a:pt x="462" y="25"/>
                  </a:lnTo>
                  <a:lnTo>
                    <a:pt x="469" y="35"/>
                  </a:lnTo>
                  <a:lnTo>
                    <a:pt x="477" y="40"/>
                  </a:lnTo>
                  <a:lnTo>
                    <a:pt x="484" y="50"/>
                  </a:lnTo>
                  <a:lnTo>
                    <a:pt x="484" y="60"/>
                  </a:lnTo>
                  <a:lnTo>
                    <a:pt x="484" y="70"/>
                  </a:lnTo>
                  <a:lnTo>
                    <a:pt x="477" y="80"/>
                  </a:lnTo>
                  <a:lnTo>
                    <a:pt x="469" y="90"/>
                  </a:lnTo>
                  <a:lnTo>
                    <a:pt x="455" y="95"/>
                  </a:lnTo>
                  <a:lnTo>
                    <a:pt x="440" y="95"/>
                  </a:lnTo>
                  <a:lnTo>
                    <a:pt x="433" y="100"/>
                  </a:lnTo>
                  <a:lnTo>
                    <a:pt x="418" y="100"/>
                  </a:lnTo>
                  <a:lnTo>
                    <a:pt x="411" y="95"/>
                  </a:lnTo>
                  <a:lnTo>
                    <a:pt x="403" y="95"/>
                  </a:lnTo>
                  <a:lnTo>
                    <a:pt x="396" y="90"/>
                  </a:lnTo>
                  <a:lnTo>
                    <a:pt x="389" y="90"/>
                  </a:lnTo>
                  <a:lnTo>
                    <a:pt x="381" y="85"/>
                  </a:lnTo>
                  <a:lnTo>
                    <a:pt x="374" y="85"/>
                  </a:lnTo>
                  <a:lnTo>
                    <a:pt x="359" y="90"/>
                  </a:lnTo>
                  <a:lnTo>
                    <a:pt x="352" y="90"/>
                  </a:lnTo>
                  <a:lnTo>
                    <a:pt x="338" y="95"/>
                  </a:lnTo>
                  <a:lnTo>
                    <a:pt x="330" y="100"/>
                  </a:lnTo>
                  <a:lnTo>
                    <a:pt x="316" y="105"/>
                  </a:lnTo>
                  <a:lnTo>
                    <a:pt x="308" y="105"/>
                  </a:lnTo>
                  <a:lnTo>
                    <a:pt x="294" y="105"/>
                  </a:lnTo>
                  <a:lnTo>
                    <a:pt x="286" y="100"/>
                  </a:lnTo>
                  <a:lnTo>
                    <a:pt x="272" y="100"/>
                  </a:lnTo>
                  <a:lnTo>
                    <a:pt x="264" y="95"/>
                  </a:lnTo>
                  <a:lnTo>
                    <a:pt x="257" y="90"/>
                  </a:lnTo>
                  <a:lnTo>
                    <a:pt x="250" y="85"/>
                  </a:lnTo>
                  <a:lnTo>
                    <a:pt x="242" y="85"/>
                  </a:lnTo>
                  <a:lnTo>
                    <a:pt x="235" y="80"/>
                  </a:lnTo>
                  <a:lnTo>
                    <a:pt x="228" y="80"/>
                  </a:lnTo>
                  <a:lnTo>
                    <a:pt x="220" y="80"/>
                  </a:lnTo>
                  <a:lnTo>
                    <a:pt x="213" y="85"/>
                  </a:lnTo>
                  <a:lnTo>
                    <a:pt x="206" y="85"/>
                  </a:lnTo>
                  <a:lnTo>
                    <a:pt x="198" y="90"/>
                  </a:lnTo>
                  <a:lnTo>
                    <a:pt x="191" y="95"/>
                  </a:lnTo>
                  <a:lnTo>
                    <a:pt x="184" y="95"/>
                  </a:lnTo>
                  <a:lnTo>
                    <a:pt x="176" y="100"/>
                  </a:lnTo>
                  <a:lnTo>
                    <a:pt x="169" y="100"/>
                  </a:lnTo>
                  <a:lnTo>
                    <a:pt x="162" y="100"/>
                  </a:lnTo>
                  <a:lnTo>
                    <a:pt x="154" y="105"/>
                  </a:lnTo>
                  <a:lnTo>
                    <a:pt x="147" y="105"/>
                  </a:lnTo>
                  <a:lnTo>
                    <a:pt x="140" y="105"/>
                  </a:lnTo>
                  <a:lnTo>
                    <a:pt x="132" y="105"/>
                  </a:lnTo>
                  <a:lnTo>
                    <a:pt x="125" y="105"/>
                  </a:lnTo>
                  <a:lnTo>
                    <a:pt x="118" y="100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03" y="95"/>
                  </a:lnTo>
                  <a:lnTo>
                    <a:pt x="96" y="95"/>
                  </a:lnTo>
                  <a:lnTo>
                    <a:pt x="88" y="90"/>
                  </a:lnTo>
                  <a:lnTo>
                    <a:pt x="81" y="95"/>
                  </a:lnTo>
                  <a:lnTo>
                    <a:pt x="74" y="95"/>
                  </a:lnTo>
                  <a:lnTo>
                    <a:pt x="66" y="100"/>
                  </a:lnTo>
                  <a:lnTo>
                    <a:pt x="59" y="100"/>
                  </a:lnTo>
                  <a:lnTo>
                    <a:pt x="52" y="110"/>
                  </a:lnTo>
                  <a:lnTo>
                    <a:pt x="44" y="115"/>
                  </a:lnTo>
                  <a:lnTo>
                    <a:pt x="37" y="125"/>
                  </a:lnTo>
                  <a:lnTo>
                    <a:pt x="37" y="13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337"/>
            <p:cNvSpPr>
              <a:spLocks/>
            </p:cNvSpPr>
            <p:nvPr/>
          </p:nvSpPr>
          <p:spPr bwMode="auto">
            <a:xfrm>
              <a:off x="4055" y="1605"/>
              <a:ext cx="783" cy="221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90"/>
                </a:cxn>
                <a:cxn ang="0">
                  <a:pos x="15" y="75"/>
                </a:cxn>
                <a:cxn ang="0">
                  <a:pos x="30" y="60"/>
                </a:cxn>
                <a:cxn ang="0">
                  <a:pos x="52" y="50"/>
                </a:cxn>
                <a:cxn ang="0">
                  <a:pos x="52" y="45"/>
                </a:cxn>
                <a:cxn ang="0">
                  <a:pos x="52" y="40"/>
                </a:cxn>
                <a:cxn ang="0">
                  <a:pos x="59" y="30"/>
                </a:cxn>
                <a:cxn ang="0">
                  <a:pos x="59" y="25"/>
                </a:cxn>
                <a:cxn ang="0">
                  <a:pos x="66" y="15"/>
                </a:cxn>
                <a:cxn ang="0">
                  <a:pos x="88" y="5"/>
                </a:cxn>
                <a:cxn ang="0">
                  <a:pos x="103" y="5"/>
                </a:cxn>
                <a:cxn ang="0">
                  <a:pos x="118" y="0"/>
                </a:cxn>
                <a:cxn ang="0">
                  <a:pos x="140" y="0"/>
                </a:cxn>
                <a:cxn ang="0">
                  <a:pos x="154" y="5"/>
                </a:cxn>
                <a:cxn ang="0">
                  <a:pos x="169" y="10"/>
                </a:cxn>
                <a:cxn ang="0">
                  <a:pos x="184" y="15"/>
                </a:cxn>
                <a:cxn ang="0">
                  <a:pos x="198" y="25"/>
                </a:cxn>
                <a:cxn ang="0">
                  <a:pos x="213" y="25"/>
                </a:cxn>
                <a:cxn ang="0">
                  <a:pos x="228" y="25"/>
                </a:cxn>
                <a:cxn ang="0">
                  <a:pos x="242" y="20"/>
                </a:cxn>
                <a:cxn ang="0">
                  <a:pos x="250" y="15"/>
                </a:cxn>
                <a:cxn ang="0">
                  <a:pos x="272" y="15"/>
                </a:cxn>
                <a:cxn ang="0">
                  <a:pos x="294" y="15"/>
                </a:cxn>
                <a:cxn ang="0">
                  <a:pos x="316" y="25"/>
                </a:cxn>
                <a:cxn ang="0">
                  <a:pos x="330" y="30"/>
                </a:cxn>
                <a:cxn ang="0">
                  <a:pos x="352" y="30"/>
                </a:cxn>
                <a:cxn ang="0">
                  <a:pos x="359" y="30"/>
                </a:cxn>
                <a:cxn ang="0">
                  <a:pos x="381" y="25"/>
                </a:cxn>
                <a:cxn ang="0">
                  <a:pos x="403" y="25"/>
                </a:cxn>
                <a:cxn ang="0">
                  <a:pos x="418" y="30"/>
                </a:cxn>
                <a:cxn ang="0">
                  <a:pos x="440" y="35"/>
                </a:cxn>
                <a:cxn ang="0">
                  <a:pos x="447" y="50"/>
                </a:cxn>
                <a:cxn ang="0">
                  <a:pos x="440" y="70"/>
                </a:cxn>
                <a:cxn ang="0">
                  <a:pos x="418" y="75"/>
                </a:cxn>
                <a:cxn ang="0">
                  <a:pos x="396" y="75"/>
                </a:cxn>
                <a:cxn ang="0">
                  <a:pos x="374" y="75"/>
                </a:cxn>
                <a:cxn ang="0">
                  <a:pos x="359" y="70"/>
                </a:cxn>
                <a:cxn ang="0">
                  <a:pos x="352" y="65"/>
                </a:cxn>
                <a:cxn ang="0">
                  <a:pos x="330" y="70"/>
                </a:cxn>
                <a:cxn ang="0">
                  <a:pos x="316" y="75"/>
                </a:cxn>
                <a:cxn ang="0">
                  <a:pos x="294" y="80"/>
                </a:cxn>
                <a:cxn ang="0">
                  <a:pos x="272" y="80"/>
                </a:cxn>
                <a:cxn ang="0">
                  <a:pos x="250" y="75"/>
                </a:cxn>
                <a:cxn ang="0">
                  <a:pos x="235" y="70"/>
                </a:cxn>
                <a:cxn ang="0">
                  <a:pos x="220" y="60"/>
                </a:cxn>
                <a:cxn ang="0">
                  <a:pos x="206" y="60"/>
                </a:cxn>
                <a:cxn ang="0">
                  <a:pos x="191" y="60"/>
                </a:cxn>
                <a:cxn ang="0">
                  <a:pos x="176" y="70"/>
                </a:cxn>
                <a:cxn ang="0">
                  <a:pos x="169" y="75"/>
                </a:cxn>
                <a:cxn ang="0">
                  <a:pos x="154" y="80"/>
                </a:cxn>
                <a:cxn ang="0">
                  <a:pos x="140" y="85"/>
                </a:cxn>
                <a:cxn ang="0">
                  <a:pos x="125" y="85"/>
                </a:cxn>
                <a:cxn ang="0">
                  <a:pos x="110" y="85"/>
                </a:cxn>
                <a:cxn ang="0">
                  <a:pos x="96" y="85"/>
                </a:cxn>
                <a:cxn ang="0">
                  <a:pos x="88" y="80"/>
                </a:cxn>
                <a:cxn ang="0">
                  <a:pos x="81" y="75"/>
                </a:cxn>
                <a:cxn ang="0">
                  <a:pos x="52" y="80"/>
                </a:cxn>
                <a:cxn ang="0">
                  <a:pos x="37" y="85"/>
                </a:cxn>
                <a:cxn ang="0">
                  <a:pos x="22" y="95"/>
                </a:cxn>
                <a:cxn ang="0">
                  <a:pos x="15" y="105"/>
                </a:cxn>
              </a:cxnLst>
              <a:rect l="0" t="0" r="r" b="b"/>
              <a:pathLst>
                <a:path w="447" h="105">
                  <a:moveTo>
                    <a:pt x="15" y="105"/>
                  </a:moveTo>
                  <a:lnTo>
                    <a:pt x="0" y="105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5" y="75"/>
                  </a:lnTo>
                  <a:lnTo>
                    <a:pt x="22" y="70"/>
                  </a:lnTo>
                  <a:lnTo>
                    <a:pt x="30" y="60"/>
                  </a:lnTo>
                  <a:lnTo>
                    <a:pt x="44" y="55"/>
                  </a:lnTo>
                  <a:lnTo>
                    <a:pt x="52" y="50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5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5"/>
                  </a:lnTo>
                  <a:lnTo>
                    <a:pt x="66" y="2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5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4" y="5"/>
                  </a:lnTo>
                  <a:lnTo>
                    <a:pt x="162" y="5"/>
                  </a:lnTo>
                  <a:lnTo>
                    <a:pt x="169" y="10"/>
                  </a:lnTo>
                  <a:lnTo>
                    <a:pt x="176" y="15"/>
                  </a:lnTo>
                  <a:lnTo>
                    <a:pt x="184" y="15"/>
                  </a:lnTo>
                  <a:lnTo>
                    <a:pt x="191" y="20"/>
                  </a:lnTo>
                  <a:lnTo>
                    <a:pt x="198" y="25"/>
                  </a:lnTo>
                  <a:lnTo>
                    <a:pt x="206" y="25"/>
                  </a:lnTo>
                  <a:lnTo>
                    <a:pt x="213" y="25"/>
                  </a:lnTo>
                  <a:lnTo>
                    <a:pt x="220" y="25"/>
                  </a:lnTo>
                  <a:lnTo>
                    <a:pt x="228" y="25"/>
                  </a:lnTo>
                  <a:lnTo>
                    <a:pt x="235" y="20"/>
                  </a:lnTo>
                  <a:lnTo>
                    <a:pt x="242" y="20"/>
                  </a:lnTo>
                  <a:lnTo>
                    <a:pt x="242" y="15"/>
                  </a:lnTo>
                  <a:lnTo>
                    <a:pt x="250" y="15"/>
                  </a:lnTo>
                  <a:lnTo>
                    <a:pt x="264" y="15"/>
                  </a:lnTo>
                  <a:lnTo>
                    <a:pt x="272" y="15"/>
                  </a:lnTo>
                  <a:lnTo>
                    <a:pt x="286" y="15"/>
                  </a:lnTo>
                  <a:lnTo>
                    <a:pt x="294" y="15"/>
                  </a:lnTo>
                  <a:lnTo>
                    <a:pt x="301" y="20"/>
                  </a:lnTo>
                  <a:lnTo>
                    <a:pt x="316" y="25"/>
                  </a:lnTo>
                  <a:lnTo>
                    <a:pt x="323" y="30"/>
                  </a:lnTo>
                  <a:lnTo>
                    <a:pt x="330" y="30"/>
                  </a:lnTo>
                  <a:lnTo>
                    <a:pt x="337" y="30"/>
                  </a:lnTo>
                  <a:lnTo>
                    <a:pt x="352" y="30"/>
                  </a:lnTo>
                  <a:lnTo>
                    <a:pt x="352" y="30"/>
                  </a:lnTo>
                  <a:lnTo>
                    <a:pt x="359" y="30"/>
                  </a:lnTo>
                  <a:lnTo>
                    <a:pt x="374" y="30"/>
                  </a:lnTo>
                  <a:lnTo>
                    <a:pt x="381" y="25"/>
                  </a:lnTo>
                  <a:lnTo>
                    <a:pt x="389" y="25"/>
                  </a:lnTo>
                  <a:lnTo>
                    <a:pt x="403" y="25"/>
                  </a:lnTo>
                  <a:lnTo>
                    <a:pt x="411" y="25"/>
                  </a:lnTo>
                  <a:lnTo>
                    <a:pt x="418" y="30"/>
                  </a:lnTo>
                  <a:lnTo>
                    <a:pt x="433" y="30"/>
                  </a:lnTo>
                  <a:lnTo>
                    <a:pt x="440" y="35"/>
                  </a:lnTo>
                  <a:lnTo>
                    <a:pt x="447" y="45"/>
                  </a:lnTo>
                  <a:lnTo>
                    <a:pt x="447" y="50"/>
                  </a:lnTo>
                  <a:lnTo>
                    <a:pt x="447" y="60"/>
                  </a:lnTo>
                  <a:lnTo>
                    <a:pt x="440" y="70"/>
                  </a:lnTo>
                  <a:lnTo>
                    <a:pt x="425" y="70"/>
                  </a:lnTo>
                  <a:lnTo>
                    <a:pt x="418" y="75"/>
                  </a:lnTo>
                  <a:lnTo>
                    <a:pt x="411" y="75"/>
                  </a:lnTo>
                  <a:lnTo>
                    <a:pt x="396" y="75"/>
                  </a:lnTo>
                  <a:lnTo>
                    <a:pt x="389" y="75"/>
                  </a:lnTo>
                  <a:lnTo>
                    <a:pt x="374" y="75"/>
                  </a:lnTo>
                  <a:lnTo>
                    <a:pt x="367" y="75"/>
                  </a:lnTo>
                  <a:lnTo>
                    <a:pt x="359" y="70"/>
                  </a:lnTo>
                  <a:lnTo>
                    <a:pt x="352" y="70"/>
                  </a:lnTo>
                  <a:lnTo>
                    <a:pt x="352" y="65"/>
                  </a:lnTo>
                  <a:lnTo>
                    <a:pt x="337" y="65"/>
                  </a:lnTo>
                  <a:lnTo>
                    <a:pt x="330" y="70"/>
                  </a:lnTo>
                  <a:lnTo>
                    <a:pt x="323" y="70"/>
                  </a:lnTo>
                  <a:lnTo>
                    <a:pt x="316" y="75"/>
                  </a:lnTo>
                  <a:lnTo>
                    <a:pt x="301" y="80"/>
                  </a:lnTo>
                  <a:lnTo>
                    <a:pt x="294" y="80"/>
                  </a:lnTo>
                  <a:lnTo>
                    <a:pt x="279" y="80"/>
                  </a:lnTo>
                  <a:lnTo>
                    <a:pt x="272" y="80"/>
                  </a:lnTo>
                  <a:lnTo>
                    <a:pt x="257" y="80"/>
                  </a:lnTo>
                  <a:lnTo>
                    <a:pt x="250" y="75"/>
                  </a:lnTo>
                  <a:lnTo>
                    <a:pt x="242" y="75"/>
                  </a:lnTo>
                  <a:lnTo>
                    <a:pt x="235" y="70"/>
                  </a:lnTo>
                  <a:lnTo>
                    <a:pt x="228" y="65"/>
                  </a:lnTo>
                  <a:lnTo>
                    <a:pt x="220" y="60"/>
                  </a:lnTo>
                  <a:lnTo>
                    <a:pt x="213" y="60"/>
                  </a:lnTo>
                  <a:lnTo>
                    <a:pt x="206" y="60"/>
                  </a:lnTo>
                  <a:lnTo>
                    <a:pt x="198" y="60"/>
                  </a:lnTo>
                  <a:lnTo>
                    <a:pt x="191" y="60"/>
                  </a:lnTo>
                  <a:lnTo>
                    <a:pt x="184" y="65"/>
                  </a:lnTo>
                  <a:lnTo>
                    <a:pt x="176" y="70"/>
                  </a:lnTo>
                  <a:lnTo>
                    <a:pt x="176" y="75"/>
                  </a:lnTo>
                  <a:lnTo>
                    <a:pt x="169" y="75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47" y="85"/>
                  </a:lnTo>
                  <a:lnTo>
                    <a:pt x="140" y="85"/>
                  </a:lnTo>
                  <a:lnTo>
                    <a:pt x="132" y="85"/>
                  </a:lnTo>
                  <a:lnTo>
                    <a:pt x="125" y="85"/>
                  </a:lnTo>
                  <a:lnTo>
                    <a:pt x="118" y="85"/>
                  </a:lnTo>
                  <a:lnTo>
                    <a:pt x="110" y="85"/>
                  </a:lnTo>
                  <a:lnTo>
                    <a:pt x="103" y="85"/>
                  </a:lnTo>
                  <a:lnTo>
                    <a:pt x="96" y="85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81" y="80"/>
                  </a:lnTo>
                  <a:lnTo>
                    <a:pt x="81" y="75"/>
                  </a:lnTo>
                  <a:lnTo>
                    <a:pt x="66" y="75"/>
                  </a:lnTo>
                  <a:lnTo>
                    <a:pt x="52" y="80"/>
                  </a:lnTo>
                  <a:lnTo>
                    <a:pt x="44" y="80"/>
                  </a:lnTo>
                  <a:lnTo>
                    <a:pt x="37" y="85"/>
                  </a:lnTo>
                  <a:lnTo>
                    <a:pt x="30" y="90"/>
                  </a:lnTo>
                  <a:lnTo>
                    <a:pt x="22" y="95"/>
                  </a:lnTo>
                  <a:lnTo>
                    <a:pt x="15" y="100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338"/>
            <p:cNvSpPr>
              <a:spLocks/>
            </p:cNvSpPr>
            <p:nvPr/>
          </p:nvSpPr>
          <p:spPr bwMode="auto">
            <a:xfrm>
              <a:off x="4081" y="1647"/>
              <a:ext cx="719" cy="137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7" y="55"/>
                </a:cxn>
                <a:cxn ang="0">
                  <a:pos x="15" y="45"/>
                </a:cxn>
                <a:cxn ang="0">
                  <a:pos x="29" y="35"/>
                </a:cxn>
                <a:cxn ang="0">
                  <a:pos x="51" y="30"/>
                </a:cxn>
                <a:cxn ang="0">
                  <a:pos x="51" y="20"/>
                </a:cxn>
                <a:cxn ang="0">
                  <a:pos x="66" y="15"/>
                </a:cxn>
                <a:cxn ang="0">
                  <a:pos x="73" y="10"/>
                </a:cxn>
                <a:cxn ang="0">
                  <a:pos x="81" y="5"/>
                </a:cxn>
                <a:cxn ang="0">
                  <a:pos x="95" y="0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47" y="0"/>
                </a:cxn>
                <a:cxn ang="0">
                  <a:pos x="161" y="5"/>
                </a:cxn>
                <a:cxn ang="0">
                  <a:pos x="176" y="10"/>
                </a:cxn>
                <a:cxn ang="0">
                  <a:pos x="191" y="15"/>
                </a:cxn>
                <a:cxn ang="0">
                  <a:pos x="198" y="15"/>
                </a:cxn>
                <a:cxn ang="0">
                  <a:pos x="213" y="15"/>
                </a:cxn>
                <a:cxn ang="0">
                  <a:pos x="227" y="10"/>
                </a:cxn>
                <a:cxn ang="0">
                  <a:pos x="242" y="10"/>
                </a:cxn>
                <a:cxn ang="0">
                  <a:pos x="257" y="10"/>
                </a:cxn>
                <a:cxn ang="0">
                  <a:pos x="279" y="10"/>
                </a:cxn>
                <a:cxn ang="0">
                  <a:pos x="293" y="15"/>
                </a:cxn>
                <a:cxn ang="0">
                  <a:pos x="308" y="20"/>
                </a:cxn>
                <a:cxn ang="0">
                  <a:pos x="322" y="20"/>
                </a:cxn>
                <a:cxn ang="0">
                  <a:pos x="337" y="15"/>
                </a:cxn>
                <a:cxn ang="0">
                  <a:pos x="359" y="15"/>
                </a:cxn>
                <a:cxn ang="0">
                  <a:pos x="374" y="15"/>
                </a:cxn>
                <a:cxn ang="0">
                  <a:pos x="396" y="15"/>
                </a:cxn>
                <a:cxn ang="0">
                  <a:pos x="410" y="20"/>
                </a:cxn>
                <a:cxn ang="0">
                  <a:pos x="410" y="30"/>
                </a:cxn>
                <a:cxn ang="0">
                  <a:pos x="410" y="40"/>
                </a:cxn>
                <a:cxn ang="0">
                  <a:pos x="388" y="45"/>
                </a:cxn>
                <a:cxn ang="0">
                  <a:pos x="374" y="45"/>
                </a:cxn>
                <a:cxn ang="0">
                  <a:pos x="352" y="45"/>
                </a:cxn>
                <a:cxn ang="0">
                  <a:pos x="337" y="40"/>
                </a:cxn>
                <a:cxn ang="0">
                  <a:pos x="322" y="40"/>
                </a:cxn>
                <a:cxn ang="0">
                  <a:pos x="308" y="40"/>
                </a:cxn>
                <a:cxn ang="0">
                  <a:pos x="293" y="45"/>
                </a:cxn>
                <a:cxn ang="0">
                  <a:pos x="279" y="50"/>
                </a:cxn>
                <a:cxn ang="0">
                  <a:pos x="257" y="50"/>
                </a:cxn>
                <a:cxn ang="0">
                  <a:pos x="235" y="45"/>
                </a:cxn>
                <a:cxn ang="0">
                  <a:pos x="220" y="40"/>
                </a:cxn>
                <a:cxn ang="0">
                  <a:pos x="205" y="35"/>
                </a:cxn>
                <a:cxn ang="0">
                  <a:pos x="198" y="35"/>
                </a:cxn>
                <a:cxn ang="0">
                  <a:pos x="183" y="35"/>
                </a:cxn>
                <a:cxn ang="0">
                  <a:pos x="169" y="40"/>
                </a:cxn>
                <a:cxn ang="0">
                  <a:pos x="161" y="45"/>
                </a:cxn>
                <a:cxn ang="0">
                  <a:pos x="147" y="50"/>
                </a:cxn>
                <a:cxn ang="0">
                  <a:pos x="132" y="50"/>
                </a:cxn>
                <a:cxn ang="0">
                  <a:pos x="117" y="55"/>
                </a:cxn>
                <a:cxn ang="0">
                  <a:pos x="110" y="55"/>
                </a:cxn>
                <a:cxn ang="0">
                  <a:pos x="95" y="50"/>
                </a:cxn>
                <a:cxn ang="0">
                  <a:pos x="88" y="50"/>
                </a:cxn>
                <a:cxn ang="0">
                  <a:pos x="81" y="45"/>
                </a:cxn>
                <a:cxn ang="0">
                  <a:pos x="59" y="50"/>
                </a:cxn>
                <a:cxn ang="0">
                  <a:pos x="37" y="50"/>
                </a:cxn>
                <a:cxn ang="0">
                  <a:pos x="22" y="60"/>
                </a:cxn>
                <a:cxn ang="0">
                  <a:pos x="15" y="65"/>
                </a:cxn>
              </a:cxnLst>
              <a:rect l="0" t="0" r="r" b="b"/>
              <a:pathLst>
                <a:path w="410" h="65">
                  <a:moveTo>
                    <a:pt x="15" y="65"/>
                  </a:moveTo>
                  <a:lnTo>
                    <a:pt x="0" y="65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5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25"/>
                  </a:lnTo>
                  <a:lnTo>
                    <a:pt x="51" y="20"/>
                  </a:lnTo>
                  <a:lnTo>
                    <a:pt x="59" y="20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73" y="10"/>
                  </a:lnTo>
                  <a:lnTo>
                    <a:pt x="73" y="5"/>
                  </a:lnTo>
                  <a:lnTo>
                    <a:pt x="81" y="5"/>
                  </a:lnTo>
                  <a:lnTo>
                    <a:pt x="88" y="5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9" y="10"/>
                  </a:lnTo>
                  <a:lnTo>
                    <a:pt x="176" y="10"/>
                  </a:lnTo>
                  <a:lnTo>
                    <a:pt x="183" y="10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8" y="15"/>
                  </a:lnTo>
                  <a:lnTo>
                    <a:pt x="205" y="15"/>
                  </a:lnTo>
                  <a:lnTo>
                    <a:pt x="213" y="15"/>
                  </a:lnTo>
                  <a:lnTo>
                    <a:pt x="220" y="10"/>
                  </a:lnTo>
                  <a:lnTo>
                    <a:pt x="227" y="10"/>
                  </a:lnTo>
                  <a:lnTo>
                    <a:pt x="235" y="10"/>
                  </a:lnTo>
                  <a:lnTo>
                    <a:pt x="242" y="10"/>
                  </a:lnTo>
                  <a:lnTo>
                    <a:pt x="249" y="10"/>
                  </a:lnTo>
                  <a:lnTo>
                    <a:pt x="257" y="10"/>
                  </a:lnTo>
                  <a:lnTo>
                    <a:pt x="264" y="10"/>
                  </a:lnTo>
                  <a:lnTo>
                    <a:pt x="279" y="10"/>
                  </a:lnTo>
                  <a:lnTo>
                    <a:pt x="286" y="10"/>
                  </a:lnTo>
                  <a:lnTo>
                    <a:pt x="293" y="15"/>
                  </a:lnTo>
                  <a:lnTo>
                    <a:pt x="301" y="15"/>
                  </a:lnTo>
                  <a:lnTo>
                    <a:pt x="308" y="20"/>
                  </a:lnTo>
                  <a:lnTo>
                    <a:pt x="315" y="20"/>
                  </a:lnTo>
                  <a:lnTo>
                    <a:pt x="322" y="20"/>
                  </a:lnTo>
                  <a:lnTo>
                    <a:pt x="337" y="20"/>
                  </a:lnTo>
                  <a:lnTo>
                    <a:pt x="337" y="15"/>
                  </a:lnTo>
                  <a:lnTo>
                    <a:pt x="352" y="15"/>
                  </a:lnTo>
                  <a:lnTo>
                    <a:pt x="359" y="15"/>
                  </a:lnTo>
                  <a:lnTo>
                    <a:pt x="366" y="15"/>
                  </a:lnTo>
                  <a:lnTo>
                    <a:pt x="374" y="15"/>
                  </a:lnTo>
                  <a:lnTo>
                    <a:pt x="388" y="15"/>
                  </a:lnTo>
                  <a:lnTo>
                    <a:pt x="396" y="15"/>
                  </a:lnTo>
                  <a:lnTo>
                    <a:pt x="403" y="20"/>
                  </a:lnTo>
                  <a:lnTo>
                    <a:pt x="410" y="20"/>
                  </a:lnTo>
                  <a:lnTo>
                    <a:pt x="410" y="25"/>
                  </a:lnTo>
                  <a:lnTo>
                    <a:pt x="410" y="30"/>
                  </a:lnTo>
                  <a:lnTo>
                    <a:pt x="410" y="35"/>
                  </a:lnTo>
                  <a:lnTo>
                    <a:pt x="410" y="40"/>
                  </a:lnTo>
                  <a:lnTo>
                    <a:pt x="403" y="40"/>
                  </a:lnTo>
                  <a:lnTo>
                    <a:pt x="388" y="45"/>
                  </a:lnTo>
                  <a:lnTo>
                    <a:pt x="381" y="45"/>
                  </a:lnTo>
                  <a:lnTo>
                    <a:pt x="374" y="45"/>
                  </a:lnTo>
                  <a:lnTo>
                    <a:pt x="366" y="45"/>
                  </a:lnTo>
                  <a:lnTo>
                    <a:pt x="352" y="45"/>
                  </a:lnTo>
                  <a:lnTo>
                    <a:pt x="344" y="40"/>
                  </a:lnTo>
                  <a:lnTo>
                    <a:pt x="337" y="40"/>
                  </a:lnTo>
                  <a:lnTo>
                    <a:pt x="337" y="40"/>
                  </a:lnTo>
                  <a:lnTo>
                    <a:pt x="322" y="40"/>
                  </a:lnTo>
                  <a:lnTo>
                    <a:pt x="315" y="40"/>
                  </a:lnTo>
                  <a:lnTo>
                    <a:pt x="308" y="40"/>
                  </a:lnTo>
                  <a:lnTo>
                    <a:pt x="301" y="40"/>
                  </a:lnTo>
                  <a:lnTo>
                    <a:pt x="293" y="45"/>
                  </a:lnTo>
                  <a:lnTo>
                    <a:pt x="286" y="45"/>
                  </a:lnTo>
                  <a:lnTo>
                    <a:pt x="279" y="50"/>
                  </a:lnTo>
                  <a:lnTo>
                    <a:pt x="264" y="50"/>
                  </a:lnTo>
                  <a:lnTo>
                    <a:pt x="257" y="50"/>
                  </a:lnTo>
                  <a:lnTo>
                    <a:pt x="242" y="50"/>
                  </a:lnTo>
                  <a:lnTo>
                    <a:pt x="235" y="45"/>
                  </a:lnTo>
                  <a:lnTo>
                    <a:pt x="227" y="45"/>
                  </a:lnTo>
                  <a:lnTo>
                    <a:pt x="220" y="40"/>
                  </a:lnTo>
                  <a:lnTo>
                    <a:pt x="213" y="40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198" y="35"/>
                  </a:lnTo>
                  <a:lnTo>
                    <a:pt x="191" y="35"/>
                  </a:lnTo>
                  <a:lnTo>
                    <a:pt x="183" y="35"/>
                  </a:lnTo>
                  <a:lnTo>
                    <a:pt x="176" y="40"/>
                  </a:lnTo>
                  <a:lnTo>
                    <a:pt x="169" y="40"/>
                  </a:lnTo>
                  <a:lnTo>
                    <a:pt x="161" y="40"/>
                  </a:lnTo>
                  <a:lnTo>
                    <a:pt x="161" y="45"/>
                  </a:lnTo>
                  <a:lnTo>
                    <a:pt x="154" y="50"/>
                  </a:lnTo>
                  <a:lnTo>
                    <a:pt x="147" y="50"/>
                  </a:lnTo>
                  <a:lnTo>
                    <a:pt x="139" y="50"/>
                  </a:lnTo>
                  <a:lnTo>
                    <a:pt x="132" y="50"/>
                  </a:lnTo>
                  <a:lnTo>
                    <a:pt x="125" y="5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0" y="55"/>
                  </a:lnTo>
                  <a:lnTo>
                    <a:pt x="103" y="50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88" y="50"/>
                  </a:lnTo>
                  <a:lnTo>
                    <a:pt x="81" y="50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59" y="50"/>
                  </a:lnTo>
                  <a:lnTo>
                    <a:pt x="44" y="50"/>
                  </a:lnTo>
                  <a:lnTo>
                    <a:pt x="37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63" name="Group 467"/>
          <p:cNvGrpSpPr>
            <a:grpSpLocks/>
          </p:cNvGrpSpPr>
          <p:nvPr/>
        </p:nvGrpSpPr>
        <p:grpSpPr bwMode="auto">
          <a:xfrm>
            <a:off x="7010400" y="1981200"/>
            <a:ext cx="1752600" cy="1752600"/>
            <a:chOff x="3408" y="768"/>
            <a:chExt cx="1776" cy="1776"/>
          </a:xfrm>
        </p:grpSpPr>
        <p:pic>
          <p:nvPicPr>
            <p:cNvPr id="4564" name="Picture 4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1315"/>
              <a:ext cx="1392" cy="804"/>
            </a:xfrm>
            <a:prstGeom prst="rect">
              <a:avLst/>
            </a:prstGeom>
            <a:noFill/>
          </p:spPr>
        </p:pic>
        <p:grpSp>
          <p:nvGrpSpPr>
            <p:cNvPr id="4565" name="Group 469"/>
            <p:cNvGrpSpPr>
              <a:grpSpLocks/>
            </p:cNvGrpSpPr>
            <p:nvPr/>
          </p:nvGrpSpPr>
          <p:grpSpPr bwMode="auto">
            <a:xfrm>
              <a:off x="3408" y="768"/>
              <a:ext cx="1776" cy="1776"/>
              <a:chOff x="2976" y="1947"/>
              <a:chExt cx="1776" cy="1776"/>
            </a:xfrm>
          </p:grpSpPr>
          <p:sp>
            <p:nvSpPr>
              <p:cNvPr id="4566" name="AutoShape 470"/>
              <p:cNvSpPr>
                <a:spLocks noChangeArrowheads="1"/>
              </p:cNvSpPr>
              <p:nvPr/>
            </p:nvSpPr>
            <p:spPr bwMode="auto">
              <a:xfrm rot="5400000" flipV="1">
                <a:off x="3832" y="2944"/>
                <a:ext cx="837" cy="722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AutoShape 471"/>
              <p:cNvSpPr>
                <a:spLocks noChangeArrowheads="1"/>
              </p:cNvSpPr>
              <p:nvPr/>
            </p:nvSpPr>
            <p:spPr bwMode="auto">
              <a:xfrm flipH="1">
                <a:off x="2976" y="2873"/>
                <a:ext cx="838" cy="72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AutoShape 472"/>
              <p:cNvSpPr>
                <a:spLocks noChangeArrowheads="1"/>
              </p:cNvSpPr>
              <p:nvPr/>
            </p:nvSpPr>
            <p:spPr bwMode="auto">
              <a:xfrm rot="5400000" flipH="1">
                <a:off x="3054" y="2005"/>
                <a:ext cx="837" cy="722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AutoShape 473"/>
              <p:cNvSpPr>
                <a:spLocks noChangeArrowheads="1"/>
              </p:cNvSpPr>
              <p:nvPr/>
            </p:nvSpPr>
            <p:spPr bwMode="auto">
              <a:xfrm rot="10800000" flipH="1">
                <a:off x="3914" y="2077"/>
                <a:ext cx="838" cy="72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571" name="Object 475"/>
          <p:cNvGraphicFramePr>
            <a:graphicFrameLocks noChangeAspect="1"/>
          </p:cNvGraphicFramePr>
          <p:nvPr/>
        </p:nvGraphicFramePr>
        <p:xfrm>
          <a:off x="3733800" y="1066800"/>
          <a:ext cx="2362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5" imgW="3087893" imgH="1944229" progId="Photoshop.Image.5">
                  <p:embed/>
                </p:oleObj>
              </mc:Choice>
              <mc:Fallback>
                <p:oleObj name="Image" r:id="rId5" imgW="3087893" imgH="194422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23622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62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9" name="AutoShape 99"/>
          <p:cNvSpPr>
            <a:spLocks noChangeArrowheads="1"/>
          </p:cNvSpPr>
          <p:nvPr/>
        </p:nvSpPr>
        <p:spPr bwMode="auto">
          <a:xfrm>
            <a:off x="3276600" y="2078038"/>
            <a:ext cx="5410200" cy="2286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B7B7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0" name="Text Box 100"/>
          <p:cNvSpPr txBox="1">
            <a:spLocks noChangeArrowheads="1"/>
          </p:cNvSpPr>
          <p:nvPr/>
        </p:nvSpPr>
        <p:spPr bwMode="auto">
          <a:xfrm>
            <a:off x="3581400" y="2535238"/>
            <a:ext cx="4876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Comic Sans MS" pitchFamily="66" charset="0"/>
              </a:rPr>
              <a:t>represent more than half of GDP and half of employment worldwide</a:t>
            </a:r>
            <a:endParaRPr lang="en-US" sz="320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2701925" y="3135313"/>
            <a:ext cx="525463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0000"/>
                </a:solidFill>
                <a:latin typeface="Comic Sans MS" pitchFamily="66" charset="0"/>
              </a:rPr>
              <a:t>=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315" name="Text Box 195"/>
          <p:cNvSpPr txBox="1">
            <a:spLocks noChangeArrowheads="1"/>
          </p:cNvSpPr>
          <p:nvPr/>
        </p:nvSpPr>
        <p:spPr bwMode="auto">
          <a:xfrm>
            <a:off x="400050" y="228600"/>
            <a:ext cx="7981950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1. Private enterprises</a:t>
            </a: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:</a:t>
            </a:r>
          </a:p>
          <a:p>
            <a:pPr algn="l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          The importance of SMEs...</a:t>
            </a:r>
            <a:endParaRPr 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321" name="Text Box 201"/>
          <p:cNvSpPr txBox="1">
            <a:spLocks noChangeArrowheads="1"/>
          </p:cNvSpPr>
          <p:nvPr/>
        </p:nvSpPr>
        <p:spPr bwMode="auto">
          <a:xfrm>
            <a:off x="8305800" y="6629400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M1:U2:2.2-2</a:t>
            </a:r>
          </a:p>
        </p:txBody>
      </p:sp>
      <p:pic>
        <p:nvPicPr>
          <p:cNvPr id="5322" name="Picture 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323" name="Group 203"/>
          <p:cNvGrpSpPr>
            <a:grpSpLocks/>
          </p:cNvGrpSpPr>
          <p:nvPr/>
        </p:nvGrpSpPr>
        <p:grpSpPr bwMode="auto">
          <a:xfrm>
            <a:off x="533400" y="3124200"/>
            <a:ext cx="2209800" cy="1600200"/>
            <a:chOff x="3456" y="1728"/>
            <a:chExt cx="1392" cy="1008"/>
          </a:xfrm>
        </p:grpSpPr>
        <p:grpSp>
          <p:nvGrpSpPr>
            <p:cNvPr id="5324" name="Group 204"/>
            <p:cNvGrpSpPr>
              <a:grpSpLocks/>
            </p:cNvGrpSpPr>
            <p:nvPr/>
          </p:nvGrpSpPr>
          <p:grpSpPr bwMode="auto">
            <a:xfrm>
              <a:off x="3456" y="1999"/>
              <a:ext cx="1392" cy="737"/>
              <a:chOff x="240" y="1753"/>
              <a:chExt cx="2287" cy="983"/>
            </a:xfrm>
          </p:grpSpPr>
          <p:sp>
            <p:nvSpPr>
              <p:cNvPr id="5325" name="Rectangle 205"/>
              <p:cNvSpPr>
                <a:spLocks noChangeArrowheads="1"/>
              </p:cNvSpPr>
              <p:nvPr/>
            </p:nvSpPr>
            <p:spPr bwMode="auto">
              <a:xfrm>
                <a:off x="579" y="2081"/>
                <a:ext cx="1270" cy="65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A50021"/>
                  </a:gs>
                </a:gsLst>
                <a:lin ang="18900000" scaled="1"/>
              </a:gra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" name="AutoShape 206"/>
              <p:cNvSpPr>
                <a:spLocks noChangeArrowheads="1"/>
              </p:cNvSpPr>
              <p:nvPr/>
            </p:nvSpPr>
            <p:spPr bwMode="auto">
              <a:xfrm flipV="1">
                <a:off x="325" y="1835"/>
                <a:ext cx="254" cy="90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" name="Rectangle 207"/>
              <p:cNvSpPr>
                <a:spLocks noChangeArrowheads="1"/>
              </p:cNvSpPr>
              <p:nvPr/>
            </p:nvSpPr>
            <p:spPr bwMode="auto">
              <a:xfrm>
                <a:off x="494" y="1999"/>
                <a:ext cx="1440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" name="Rectangle 208"/>
              <p:cNvSpPr>
                <a:spLocks noChangeArrowheads="1"/>
              </p:cNvSpPr>
              <p:nvPr/>
            </p:nvSpPr>
            <p:spPr bwMode="auto">
              <a:xfrm>
                <a:off x="1680" y="1917"/>
                <a:ext cx="85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" name="AutoShape 209"/>
              <p:cNvSpPr>
                <a:spLocks noChangeArrowheads="1"/>
              </p:cNvSpPr>
              <p:nvPr/>
            </p:nvSpPr>
            <p:spPr bwMode="auto">
              <a:xfrm flipV="1">
                <a:off x="748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" name="AutoShape 210"/>
              <p:cNvSpPr>
                <a:spLocks noChangeArrowheads="1"/>
              </p:cNvSpPr>
              <p:nvPr/>
            </p:nvSpPr>
            <p:spPr bwMode="auto">
              <a:xfrm flipV="1">
                <a:off x="579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1" name="Rectangle 211"/>
              <p:cNvSpPr>
                <a:spLocks noChangeArrowheads="1"/>
              </p:cNvSpPr>
              <p:nvPr/>
            </p:nvSpPr>
            <p:spPr bwMode="auto">
              <a:xfrm>
                <a:off x="325" y="2490"/>
                <a:ext cx="254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006600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" name="Rectangle 212"/>
              <p:cNvSpPr>
                <a:spLocks noChangeArrowheads="1"/>
              </p:cNvSpPr>
              <p:nvPr/>
            </p:nvSpPr>
            <p:spPr bwMode="auto">
              <a:xfrm>
                <a:off x="240" y="2408"/>
                <a:ext cx="339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" name="Rectangle 213"/>
              <p:cNvSpPr>
                <a:spLocks noChangeArrowheads="1"/>
              </p:cNvSpPr>
              <p:nvPr/>
            </p:nvSpPr>
            <p:spPr bwMode="auto">
              <a:xfrm>
                <a:off x="1087" y="1917"/>
                <a:ext cx="169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" name="Rectangle 214"/>
              <p:cNvSpPr>
                <a:spLocks noChangeArrowheads="1"/>
              </p:cNvSpPr>
              <p:nvPr/>
            </p:nvSpPr>
            <p:spPr bwMode="auto">
              <a:xfrm>
                <a:off x="1849" y="2490"/>
                <a:ext cx="593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CC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5" name="Rectangle 215"/>
              <p:cNvSpPr>
                <a:spLocks noChangeArrowheads="1"/>
              </p:cNvSpPr>
              <p:nvPr/>
            </p:nvSpPr>
            <p:spPr bwMode="auto">
              <a:xfrm>
                <a:off x="1849" y="2408"/>
                <a:ext cx="678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" name="Rectangle 216"/>
              <p:cNvSpPr>
                <a:spLocks noChangeArrowheads="1"/>
              </p:cNvSpPr>
              <p:nvPr/>
            </p:nvSpPr>
            <p:spPr bwMode="auto">
              <a:xfrm>
                <a:off x="579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" name="Rectangle 217"/>
              <p:cNvSpPr>
                <a:spLocks noChangeArrowheads="1"/>
              </p:cNvSpPr>
              <p:nvPr/>
            </p:nvSpPr>
            <p:spPr bwMode="auto">
              <a:xfrm>
                <a:off x="833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" name="Rectangle 218"/>
              <p:cNvSpPr>
                <a:spLocks noChangeArrowheads="1"/>
              </p:cNvSpPr>
              <p:nvPr/>
            </p:nvSpPr>
            <p:spPr bwMode="auto">
              <a:xfrm>
                <a:off x="1087" y="2163"/>
                <a:ext cx="254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9" name="Rectangle 219"/>
              <p:cNvSpPr>
                <a:spLocks noChangeArrowheads="1"/>
              </p:cNvSpPr>
              <p:nvPr/>
            </p:nvSpPr>
            <p:spPr bwMode="auto">
              <a:xfrm>
                <a:off x="1426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" name="Rectangle 220"/>
              <p:cNvSpPr>
                <a:spLocks noChangeArrowheads="1"/>
              </p:cNvSpPr>
              <p:nvPr/>
            </p:nvSpPr>
            <p:spPr bwMode="auto">
              <a:xfrm>
                <a:off x="1680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1" name="Line 221"/>
              <p:cNvSpPr>
                <a:spLocks noChangeShapeType="1"/>
              </p:cNvSpPr>
              <p:nvPr/>
            </p:nvSpPr>
            <p:spPr bwMode="auto">
              <a:xfrm flipH="1">
                <a:off x="833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2" name="Line 222"/>
              <p:cNvSpPr>
                <a:spLocks noChangeShapeType="1"/>
              </p:cNvSpPr>
              <p:nvPr/>
            </p:nvSpPr>
            <p:spPr bwMode="auto">
              <a:xfrm flipH="1">
                <a:off x="579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3" name="Line 223"/>
              <p:cNvSpPr>
                <a:spLocks noChangeShapeType="1"/>
              </p:cNvSpPr>
              <p:nvPr/>
            </p:nvSpPr>
            <p:spPr bwMode="auto">
              <a:xfrm flipH="1">
                <a:off x="1426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4" name="Line 224"/>
              <p:cNvSpPr>
                <a:spLocks noChangeShapeType="1"/>
              </p:cNvSpPr>
              <p:nvPr/>
            </p:nvSpPr>
            <p:spPr bwMode="auto">
              <a:xfrm flipH="1">
                <a:off x="1680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" name="Rectangle 225"/>
              <p:cNvSpPr>
                <a:spLocks noChangeArrowheads="1"/>
              </p:cNvSpPr>
              <p:nvPr/>
            </p:nvSpPr>
            <p:spPr bwMode="auto">
              <a:xfrm>
                <a:off x="664" y="2408"/>
                <a:ext cx="254" cy="32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" name="Oval 226"/>
              <p:cNvSpPr>
                <a:spLocks noChangeArrowheads="1"/>
              </p:cNvSpPr>
              <p:nvPr/>
            </p:nvSpPr>
            <p:spPr bwMode="auto">
              <a:xfrm>
                <a:off x="833" y="2530"/>
                <a:ext cx="35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47" name="Group 227"/>
              <p:cNvGrpSpPr>
                <a:grpSpLocks/>
              </p:cNvGrpSpPr>
              <p:nvPr/>
            </p:nvGrpSpPr>
            <p:grpSpPr bwMode="auto">
              <a:xfrm>
                <a:off x="1002" y="2408"/>
                <a:ext cx="339" cy="246"/>
                <a:chOff x="2592" y="2592"/>
                <a:chExt cx="192" cy="144"/>
              </a:xfrm>
            </p:grpSpPr>
            <p:sp>
              <p:nvSpPr>
                <p:cNvPr id="5348" name="Rectangle 228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9" name="Line 229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0" name="Line 230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1" name="Group 231"/>
              <p:cNvGrpSpPr>
                <a:grpSpLocks/>
              </p:cNvGrpSpPr>
              <p:nvPr/>
            </p:nvGrpSpPr>
            <p:grpSpPr bwMode="auto">
              <a:xfrm>
                <a:off x="1426" y="2408"/>
                <a:ext cx="339" cy="246"/>
                <a:chOff x="2592" y="2592"/>
                <a:chExt cx="192" cy="144"/>
              </a:xfrm>
            </p:grpSpPr>
            <p:sp>
              <p:nvSpPr>
                <p:cNvPr id="535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3" name="Line 233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4" name="Line 234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5" name="Group 235"/>
              <p:cNvGrpSpPr>
                <a:grpSpLocks/>
              </p:cNvGrpSpPr>
              <p:nvPr/>
            </p:nvGrpSpPr>
            <p:grpSpPr bwMode="auto">
              <a:xfrm>
                <a:off x="1934" y="2490"/>
                <a:ext cx="424" cy="164"/>
                <a:chOff x="3120" y="2640"/>
                <a:chExt cx="240" cy="96"/>
              </a:xfrm>
            </p:grpSpPr>
            <p:sp>
              <p:nvSpPr>
                <p:cNvPr id="5356" name="Rectangle 236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7" name="Rectangle 237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8" name="Rectangle 238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59" name="Rectangle 239"/>
              <p:cNvSpPr>
                <a:spLocks noChangeArrowheads="1"/>
              </p:cNvSpPr>
              <p:nvPr/>
            </p:nvSpPr>
            <p:spPr bwMode="auto">
              <a:xfrm>
                <a:off x="409" y="2490"/>
                <a:ext cx="170" cy="164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60" name="Group 240"/>
            <p:cNvGrpSpPr>
              <a:grpSpLocks/>
            </p:cNvGrpSpPr>
            <p:nvPr/>
          </p:nvGrpSpPr>
          <p:grpSpPr bwMode="auto">
            <a:xfrm>
              <a:off x="3661" y="1728"/>
              <a:ext cx="419" cy="288"/>
              <a:chOff x="3264" y="140"/>
              <a:chExt cx="848" cy="292"/>
            </a:xfrm>
          </p:grpSpPr>
          <p:sp>
            <p:nvSpPr>
              <p:cNvPr id="5361" name="Freeform 241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" name="Freeform 242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Freeform 243"/>
              <p:cNvSpPr>
                <a:spLocks/>
              </p:cNvSpPr>
              <p:nvPr/>
            </p:nvSpPr>
            <p:spPr bwMode="auto">
              <a:xfrm>
                <a:off x="3264" y="140"/>
                <a:ext cx="848" cy="273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8" y="110"/>
                  </a:cxn>
                  <a:cxn ang="0">
                    <a:pos x="22" y="90"/>
                  </a:cxn>
                  <a:cxn ang="0">
                    <a:pos x="37" y="70"/>
                  </a:cxn>
                  <a:cxn ang="0">
                    <a:pos x="66" y="60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66" y="35"/>
                  </a:cxn>
                  <a:cxn ang="0">
                    <a:pos x="74" y="25"/>
                  </a:cxn>
                  <a:cxn ang="0">
                    <a:pos x="81" y="15"/>
                  </a:cxn>
                  <a:cxn ang="0">
                    <a:pos x="96" y="10"/>
                  </a:cxn>
                  <a:cxn ang="0">
                    <a:pos x="118" y="0"/>
                  </a:cxn>
                  <a:cxn ang="0">
                    <a:pos x="132" y="0"/>
                  </a:cxn>
                  <a:cxn ang="0">
                    <a:pos x="154" y="0"/>
                  </a:cxn>
                  <a:cxn ang="0">
                    <a:pos x="169" y="0"/>
                  </a:cxn>
                  <a:cxn ang="0">
                    <a:pos x="191" y="10"/>
                  </a:cxn>
                  <a:cxn ang="0">
                    <a:pos x="206" y="15"/>
                  </a:cxn>
                  <a:cxn ang="0">
                    <a:pos x="220" y="25"/>
                  </a:cxn>
                  <a:cxn ang="0">
                    <a:pos x="235" y="25"/>
                  </a:cxn>
                  <a:cxn ang="0">
                    <a:pos x="250" y="25"/>
                  </a:cxn>
                  <a:cxn ang="0">
                    <a:pos x="264" y="20"/>
                  </a:cxn>
                  <a:cxn ang="0">
                    <a:pos x="279" y="15"/>
                  </a:cxn>
                  <a:cxn ang="0">
                    <a:pos x="301" y="10"/>
                  </a:cxn>
                  <a:cxn ang="0">
                    <a:pos x="323" y="15"/>
                  </a:cxn>
                  <a:cxn ang="0">
                    <a:pos x="345" y="20"/>
                  </a:cxn>
                  <a:cxn ang="0">
                    <a:pos x="359" y="30"/>
                  </a:cxn>
                  <a:cxn ang="0">
                    <a:pos x="381" y="30"/>
                  </a:cxn>
                  <a:cxn ang="0">
                    <a:pos x="396" y="25"/>
                  </a:cxn>
                  <a:cxn ang="0">
                    <a:pos x="411" y="20"/>
                  </a:cxn>
                  <a:cxn ang="0">
                    <a:pos x="433" y="20"/>
                  </a:cxn>
                  <a:cxn ang="0">
                    <a:pos x="462" y="25"/>
                  </a:cxn>
                  <a:cxn ang="0">
                    <a:pos x="477" y="40"/>
                  </a:cxn>
                  <a:cxn ang="0">
                    <a:pos x="484" y="60"/>
                  </a:cxn>
                  <a:cxn ang="0">
                    <a:pos x="477" y="80"/>
                  </a:cxn>
                  <a:cxn ang="0">
                    <a:pos x="455" y="95"/>
                  </a:cxn>
                  <a:cxn ang="0">
                    <a:pos x="433" y="100"/>
                  </a:cxn>
                  <a:cxn ang="0">
                    <a:pos x="411" y="95"/>
                  </a:cxn>
                  <a:cxn ang="0">
                    <a:pos x="396" y="90"/>
                  </a:cxn>
                  <a:cxn ang="0">
                    <a:pos x="381" y="85"/>
                  </a:cxn>
                  <a:cxn ang="0">
                    <a:pos x="359" y="90"/>
                  </a:cxn>
                  <a:cxn ang="0">
                    <a:pos x="338" y="95"/>
                  </a:cxn>
                  <a:cxn ang="0">
                    <a:pos x="316" y="105"/>
                  </a:cxn>
                  <a:cxn ang="0">
                    <a:pos x="294" y="105"/>
                  </a:cxn>
                  <a:cxn ang="0">
                    <a:pos x="272" y="100"/>
                  </a:cxn>
                  <a:cxn ang="0">
                    <a:pos x="257" y="90"/>
                  </a:cxn>
                  <a:cxn ang="0">
                    <a:pos x="242" y="85"/>
                  </a:cxn>
                  <a:cxn ang="0">
                    <a:pos x="228" y="80"/>
                  </a:cxn>
                  <a:cxn ang="0">
                    <a:pos x="213" y="85"/>
                  </a:cxn>
                  <a:cxn ang="0">
                    <a:pos x="198" y="90"/>
                  </a:cxn>
                  <a:cxn ang="0">
                    <a:pos x="184" y="95"/>
                  </a:cxn>
                  <a:cxn ang="0">
                    <a:pos x="169" y="100"/>
                  </a:cxn>
                  <a:cxn ang="0">
                    <a:pos x="154" y="105"/>
                  </a:cxn>
                  <a:cxn ang="0">
                    <a:pos x="140" y="105"/>
                  </a:cxn>
                  <a:cxn ang="0">
                    <a:pos x="125" y="105"/>
                  </a:cxn>
                  <a:cxn ang="0">
                    <a:pos x="110" y="100"/>
                  </a:cxn>
                  <a:cxn ang="0">
                    <a:pos x="103" y="95"/>
                  </a:cxn>
                  <a:cxn ang="0">
                    <a:pos x="88" y="90"/>
                  </a:cxn>
                  <a:cxn ang="0">
                    <a:pos x="74" y="95"/>
                  </a:cxn>
                  <a:cxn ang="0">
                    <a:pos x="59" y="100"/>
                  </a:cxn>
                  <a:cxn ang="0">
                    <a:pos x="44" y="115"/>
                  </a:cxn>
                  <a:cxn ang="0">
                    <a:pos x="37" y="130"/>
                  </a:cxn>
                </a:cxnLst>
                <a:rect l="0" t="0" r="r" b="b"/>
                <a:pathLst>
                  <a:path w="484" h="130">
                    <a:moveTo>
                      <a:pt x="37" y="130"/>
                    </a:moveTo>
                    <a:lnTo>
                      <a:pt x="0" y="130"/>
                    </a:lnTo>
                    <a:lnTo>
                      <a:pt x="0" y="125"/>
                    </a:lnTo>
                    <a:lnTo>
                      <a:pt x="8" y="110"/>
                    </a:lnTo>
                    <a:lnTo>
                      <a:pt x="15" y="100"/>
                    </a:lnTo>
                    <a:lnTo>
                      <a:pt x="22" y="90"/>
                    </a:lnTo>
                    <a:lnTo>
                      <a:pt x="30" y="80"/>
                    </a:lnTo>
                    <a:lnTo>
                      <a:pt x="37" y="70"/>
                    </a:lnTo>
                    <a:lnTo>
                      <a:pt x="52" y="65"/>
                    </a:lnTo>
                    <a:lnTo>
                      <a:pt x="66" y="60"/>
                    </a:lnTo>
                    <a:lnTo>
                      <a:pt x="66" y="55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0"/>
                    </a:lnTo>
                    <a:lnTo>
                      <a:pt x="66" y="35"/>
                    </a:lnTo>
                    <a:lnTo>
                      <a:pt x="66" y="30"/>
                    </a:lnTo>
                    <a:lnTo>
                      <a:pt x="74" y="25"/>
                    </a:lnTo>
                    <a:lnTo>
                      <a:pt x="74" y="20"/>
                    </a:lnTo>
                    <a:lnTo>
                      <a:pt x="81" y="15"/>
                    </a:lnTo>
                    <a:lnTo>
                      <a:pt x="88" y="10"/>
                    </a:lnTo>
                    <a:lnTo>
                      <a:pt x="96" y="10"/>
                    </a:lnTo>
                    <a:lnTo>
                      <a:pt x="103" y="5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84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6" y="15"/>
                    </a:lnTo>
                    <a:lnTo>
                      <a:pt x="213" y="20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5"/>
                    </a:lnTo>
                    <a:lnTo>
                      <a:pt x="242" y="25"/>
                    </a:lnTo>
                    <a:lnTo>
                      <a:pt x="250" y="25"/>
                    </a:lnTo>
                    <a:lnTo>
                      <a:pt x="257" y="20"/>
                    </a:lnTo>
                    <a:lnTo>
                      <a:pt x="264" y="20"/>
                    </a:lnTo>
                    <a:lnTo>
                      <a:pt x="272" y="20"/>
                    </a:lnTo>
                    <a:lnTo>
                      <a:pt x="279" y="15"/>
                    </a:lnTo>
                    <a:lnTo>
                      <a:pt x="286" y="15"/>
                    </a:lnTo>
                    <a:lnTo>
                      <a:pt x="301" y="10"/>
                    </a:lnTo>
                    <a:lnTo>
                      <a:pt x="308" y="15"/>
                    </a:lnTo>
                    <a:lnTo>
                      <a:pt x="323" y="15"/>
                    </a:lnTo>
                    <a:lnTo>
                      <a:pt x="330" y="15"/>
                    </a:lnTo>
                    <a:lnTo>
                      <a:pt x="345" y="20"/>
                    </a:lnTo>
                    <a:lnTo>
                      <a:pt x="352" y="25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30"/>
                    </a:lnTo>
                    <a:lnTo>
                      <a:pt x="389" y="30"/>
                    </a:lnTo>
                    <a:lnTo>
                      <a:pt x="396" y="25"/>
                    </a:lnTo>
                    <a:lnTo>
                      <a:pt x="403" y="25"/>
                    </a:lnTo>
                    <a:lnTo>
                      <a:pt x="411" y="20"/>
                    </a:lnTo>
                    <a:lnTo>
                      <a:pt x="425" y="20"/>
                    </a:lnTo>
                    <a:lnTo>
                      <a:pt x="433" y="20"/>
                    </a:lnTo>
                    <a:lnTo>
                      <a:pt x="447" y="25"/>
                    </a:lnTo>
                    <a:lnTo>
                      <a:pt x="462" y="25"/>
                    </a:lnTo>
                    <a:lnTo>
                      <a:pt x="469" y="35"/>
                    </a:lnTo>
                    <a:lnTo>
                      <a:pt x="477" y="40"/>
                    </a:lnTo>
                    <a:lnTo>
                      <a:pt x="484" y="50"/>
                    </a:lnTo>
                    <a:lnTo>
                      <a:pt x="484" y="60"/>
                    </a:lnTo>
                    <a:lnTo>
                      <a:pt x="484" y="70"/>
                    </a:lnTo>
                    <a:lnTo>
                      <a:pt x="477" y="80"/>
                    </a:lnTo>
                    <a:lnTo>
                      <a:pt x="469" y="90"/>
                    </a:lnTo>
                    <a:lnTo>
                      <a:pt x="455" y="95"/>
                    </a:lnTo>
                    <a:lnTo>
                      <a:pt x="440" y="95"/>
                    </a:lnTo>
                    <a:lnTo>
                      <a:pt x="433" y="100"/>
                    </a:lnTo>
                    <a:lnTo>
                      <a:pt x="418" y="100"/>
                    </a:lnTo>
                    <a:lnTo>
                      <a:pt x="411" y="95"/>
                    </a:lnTo>
                    <a:lnTo>
                      <a:pt x="403" y="95"/>
                    </a:lnTo>
                    <a:lnTo>
                      <a:pt x="396" y="90"/>
                    </a:lnTo>
                    <a:lnTo>
                      <a:pt x="389" y="90"/>
                    </a:lnTo>
                    <a:lnTo>
                      <a:pt x="381" y="85"/>
                    </a:lnTo>
                    <a:lnTo>
                      <a:pt x="374" y="85"/>
                    </a:lnTo>
                    <a:lnTo>
                      <a:pt x="359" y="90"/>
                    </a:lnTo>
                    <a:lnTo>
                      <a:pt x="352" y="90"/>
                    </a:lnTo>
                    <a:lnTo>
                      <a:pt x="338" y="95"/>
                    </a:lnTo>
                    <a:lnTo>
                      <a:pt x="330" y="100"/>
                    </a:lnTo>
                    <a:lnTo>
                      <a:pt x="316" y="105"/>
                    </a:lnTo>
                    <a:lnTo>
                      <a:pt x="308" y="105"/>
                    </a:lnTo>
                    <a:lnTo>
                      <a:pt x="294" y="105"/>
                    </a:lnTo>
                    <a:lnTo>
                      <a:pt x="286" y="100"/>
                    </a:lnTo>
                    <a:lnTo>
                      <a:pt x="272" y="100"/>
                    </a:lnTo>
                    <a:lnTo>
                      <a:pt x="264" y="95"/>
                    </a:lnTo>
                    <a:lnTo>
                      <a:pt x="257" y="90"/>
                    </a:lnTo>
                    <a:lnTo>
                      <a:pt x="250" y="85"/>
                    </a:lnTo>
                    <a:lnTo>
                      <a:pt x="242" y="85"/>
                    </a:lnTo>
                    <a:lnTo>
                      <a:pt x="235" y="80"/>
                    </a:lnTo>
                    <a:lnTo>
                      <a:pt x="228" y="80"/>
                    </a:lnTo>
                    <a:lnTo>
                      <a:pt x="220" y="80"/>
                    </a:lnTo>
                    <a:lnTo>
                      <a:pt x="213" y="85"/>
                    </a:lnTo>
                    <a:lnTo>
                      <a:pt x="206" y="85"/>
                    </a:lnTo>
                    <a:lnTo>
                      <a:pt x="198" y="90"/>
                    </a:lnTo>
                    <a:lnTo>
                      <a:pt x="191" y="95"/>
                    </a:lnTo>
                    <a:lnTo>
                      <a:pt x="184" y="95"/>
                    </a:lnTo>
                    <a:lnTo>
                      <a:pt x="176" y="100"/>
                    </a:lnTo>
                    <a:lnTo>
                      <a:pt x="169" y="100"/>
                    </a:lnTo>
                    <a:lnTo>
                      <a:pt x="162" y="100"/>
                    </a:lnTo>
                    <a:lnTo>
                      <a:pt x="154" y="105"/>
                    </a:lnTo>
                    <a:lnTo>
                      <a:pt x="147" y="105"/>
                    </a:lnTo>
                    <a:lnTo>
                      <a:pt x="140" y="105"/>
                    </a:lnTo>
                    <a:lnTo>
                      <a:pt x="132" y="105"/>
                    </a:lnTo>
                    <a:lnTo>
                      <a:pt x="125" y="105"/>
                    </a:lnTo>
                    <a:lnTo>
                      <a:pt x="118" y="100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03" y="95"/>
                    </a:lnTo>
                    <a:lnTo>
                      <a:pt x="96" y="95"/>
                    </a:lnTo>
                    <a:lnTo>
                      <a:pt x="88" y="90"/>
                    </a:lnTo>
                    <a:lnTo>
                      <a:pt x="81" y="95"/>
                    </a:lnTo>
                    <a:lnTo>
                      <a:pt x="74" y="95"/>
                    </a:lnTo>
                    <a:lnTo>
                      <a:pt x="66" y="100"/>
                    </a:lnTo>
                    <a:lnTo>
                      <a:pt x="59" y="100"/>
                    </a:lnTo>
                    <a:lnTo>
                      <a:pt x="52" y="110"/>
                    </a:lnTo>
                    <a:lnTo>
                      <a:pt x="44" y="115"/>
                    </a:lnTo>
                    <a:lnTo>
                      <a:pt x="37" y="125"/>
                    </a:lnTo>
                    <a:lnTo>
                      <a:pt x="37" y="1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" name="Freeform 244"/>
              <p:cNvSpPr>
                <a:spLocks/>
              </p:cNvSpPr>
              <p:nvPr/>
            </p:nvSpPr>
            <p:spPr bwMode="auto">
              <a:xfrm>
                <a:off x="3302" y="161"/>
                <a:ext cx="783" cy="221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0" y="90"/>
                  </a:cxn>
                  <a:cxn ang="0">
                    <a:pos x="15" y="75"/>
                  </a:cxn>
                  <a:cxn ang="0">
                    <a:pos x="30" y="60"/>
                  </a:cxn>
                  <a:cxn ang="0">
                    <a:pos x="52" y="50"/>
                  </a:cxn>
                  <a:cxn ang="0">
                    <a:pos x="52" y="45"/>
                  </a:cxn>
                  <a:cxn ang="0">
                    <a:pos x="52" y="40"/>
                  </a:cxn>
                  <a:cxn ang="0">
                    <a:pos x="59" y="30"/>
                  </a:cxn>
                  <a:cxn ang="0">
                    <a:pos x="59" y="25"/>
                  </a:cxn>
                  <a:cxn ang="0">
                    <a:pos x="66" y="15"/>
                  </a:cxn>
                  <a:cxn ang="0">
                    <a:pos x="88" y="5"/>
                  </a:cxn>
                  <a:cxn ang="0">
                    <a:pos x="103" y="5"/>
                  </a:cxn>
                  <a:cxn ang="0">
                    <a:pos x="118" y="0"/>
                  </a:cxn>
                  <a:cxn ang="0">
                    <a:pos x="140" y="0"/>
                  </a:cxn>
                  <a:cxn ang="0">
                    <a:pos x="154" y="5"/>
                  </a:cxn>
                  <a:cxn ang="0">
                    <a:pos x="169" y="10"/>
                  </a:cxn>
                  <a:cxn ang="0">
                    <a:pos x="184" y="15"/>
                  </a:cxn>
                  <a:cxn ang="0">
                    <a:pos x="198" y="25"/>
                  </a:cxn>
                  <a:cxn ang="0">
                    <a:pos x="213" y="25"/>
                  </a:cxn>
                  <a:cxn ang="0">
                    <a:pos x="228" y="25"/>
                  </a:cxn>
                  <a:cxn ang="0">
                    <a:pos x="242" y="20"/>
                  </a:cxn>
                  <a:cxn ang="0">
                    <a:pos x="250" y="15"/>
                  </a:cxn>
                  <a:cxn ang="0">
                    <a:pos x="272" y="15"/>
                  </a:cxn>
                  <a:cxn ang="0">
                    <a:pos x="294" y="15"/>
                  </a:cxn>
                  <a:cxn ang="0">
                    <a:pos x="316" y="25"/>
                  </a:cxn>
                  <a:cxn ang="0">
                    <a:pos x="330" y="30"/>
                  </a:cxn>
                  <a:cxn ang="0">
                    <a:pos x="352" y="30"/>
                  </a:cxn>
                  <a:cxn ang="0">
                    <a:pos x="359" y="30"/>
                  </a:cxn>
                  <a:cxn ang="0">
                    <a:pos x="381" y="25"/>
                  </a:cxn>
                  <a:cxn ang="0">
                    <a:pos x="403" y="25"/>
                  </a:cxn>
                  <a:cxn ang="0">
                    <a:pos x="418" y="30"/>
                  </a:cxn>
                  <a:cxn ang="0">
                    <a:pos x="440" y="35"/>
                  </a:cxn>
                  <a:cxn ang="0">
                    <a:pos x="447" y="50"/>
                  </a:cxn>
                  <a:cxn ang="0">
                    <a:pos x="440" y="70"/>
                  </a:cxn>
                  <a:cxn ang="0">
                    <a:pos x="418" y="75"/>
                  </a:cxn>
                  <a:cxn ang="0">
                    <a:pos x="396" y="75"/>
                  </a:cxn>
                  <a:cxn ang="0">
                    <a:pos x="374" y="75"/>
                  </a:cxn>
                  <a:cxn ang="0">
                    <a:pos x="359" y="70"/>
                  </a:cxn>
                  <a:cxn ang="0">
                    <a:pos x="352" y="65"/>
                  </a:cxn>
                  <a:cxn ang="0">
                    <a:pos x="330" y="70"/>
                  </a:cxn>
                  <a:cxn ang="0">
                    <a:pos x="316" y="75"/>
                  </a:cxn>
                  <a:cxn ang="0">
                    <a:pos x="294" y="80"/>
                  </a:cxn>
                  <a:cxn ang="0">
                    <a:pos x="272" y="80"/>
                  </a:cxn>
                  <a:cxn ang="0">
                    <a:pos x="250" y="75"/>
                  </a:cxn>
                  <a:cxn ang="0">
                    <a:pos x="235" y="70"/>
                  </a:cxn>
                  <a:cxn ang="0">
                    <a:pos x="220" y="60"/>
                  </a:cxn>
                  <a:cxn ang="0">
                    <a:pos x="206" y="60"/>
                  </a:cxn>
                  <a:cxn ang="0">
                    <a:pos x="191" y="60"/>
                  </a:cxn>
                  <a:cxn ang="0">
                    <a:pos x="176" y="70"/>
                  </a:cxn>
                  <a:cxn ang="0">
                    <a:pos x="169" y="75"/>
                  </a:cxn>
                  <a:cxn ang="0">
                    <a:pos x="154" y="80"/>
                  </a:cxn>
                  <a:cxn ang="0">
                    <a:pos x="140" y="85"/>
                  </a:cxn>
                  <a:cxn ang="0">
                    <a:pos x="125" y="85"/>
                  </a:cxn>
                  <a:cxn ang="0">
                    <a:pos x="110" y="85"/>
                  </a:cxn>
                  <a:cxn ang="0">
                    <a:pos x="96" y="85"/>
                  </a:cxn>
                  <a:cxn ang="0">
                    <a:pos x="88" y="80"/>
                  </a:cxn>
                  <a:cxn ang="0">
                    <a:pos x="81" y="75"/>
                  </a:cxn>
                  <a:cxn ang="0">
                    <a:pos x="52" y="80"/>
                  </a:cxn>
                  <a:cxn ang="0">
                    <a:pos x="37" y="85"/>
                  </a:cxn>
                  <a:cxn ang="0">
                    <a:pos x="22" y="95"/>
                  </a:cxn>
                  <a:cxn ang="0">
                    <a:pos x="15" y="105"/>
                  </a:cxn>
                </a:cxnLst>
                <a:rect l="0" t="0" r="r" b="b"/>
                <a:pathLst>
                  <a:path w="447" h="105">
                    <a:moveTo>
                      <a:pt x="15" y="105"/>
                    </a:moveTo>
                    <a:lnTo>
                      <a:pt x="0" y="105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8" y="85"/>
                    </a:lnTo>
                    <a:lnTo>
                      <a:pt x="15" y="75"/>
                    </a:lnTo>
                    <a:lnTo>
                      <a:pt x="22" y="70"/>
                    </a:lnTo>
                    <a:lnTo>
                      <a:pt x="30" y="60"/>
                    </a:lnTo>
                    <a:lnTo>
                      <a:pt x="44" y="55"/>
                    </a:lnTo>
                    <a:lnTo>
                      <a:pt x="52" y="50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35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9" y="25"/>
                    </a:lnTo>
                    <a:lnTo>
                      <a:pt x="66" y="20"/>
                    </a:lnTo>
                    <a:lnTo>
                      <a:pt x="66" y="15"/>
                    </a:lnTo>
                    <a:lnTo>
                      <a:pt x="81" y="10"/>
                    </a:lnTo>
                    <a:lnTo>
                      <a:pt x="88" y="5"/>
                    </a:lnTo>
                    <a:lnTo>
                      <a:pt x="96" y="5"/>
                    </a:lnTo>
                    <a:lnTo>
                      <a:pt x="103" y="5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4" y="5"/>
                    </a:lnTo>
                    <a:lnTo>
                      <a:pt x="162" y="5"/>
                    </a:lnTo>
                    <a:lnTo>
                      <a:pt x="169" y="10"/>
                    </a:lnTo>
                    <a:lnTo>
                      <a:pt x="176" y="15"/>
                    </a:lnTo>
                    <a:lnTo>
                      <a:pt x="184" y="15"/>
                    </a:lnTo>
                    <a:lnTo>
                      <a:pt x="191" y="20"/>
                    </a:lnTo>
                    <a:lnTo>
                      <a:pt x="198" y="25"/>
                    </a:lnTo>
                    <a:lnTo>
                      <a:pt x="206" y="25"/>
                    </a:lnTo>
                    <a:lnTo>
                      <a:pt x="213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0"/>
                    </a:lnTo>
                    <a:lnTo>
                      <a:pt x="242" y="20"/>
                    </a:lnTo>
                    <a:lnTo>
                      <a:pt x="242" y="15"/>
                    </a:lnTo>
                    <a:lnTo>
                      <a:pt x="250" y="15"/>
                    </a:lnTo>
                    <a:lnTo>
                      <a:pt x="264" y="15"/>
                    </a:lnTo>
                    <a:lnTo>
                      <a:pt x="272" y="15"/>
                    </a:lnTo>
                    <a:lnTo>
                      <a:pt x="286" y="15"/>
                    </a:lnTo>
                    <a:lnTo>
                      <a:pt x="294" y="15"/>
                    </a:lnTo>
                    <a:lnTo>
                      <a:pt x="301" y="20"/>
                    </a:lnTo>
                    <a:lnTo>
                      <a:pt x="316" y="25"/>
                    </a:lnTo>
                    <a:lnTo>
                      <a:pt x="323" y="30"/>
                    </a:lnTo>
                    <a:lnTo>
                      <a:pt x="330" y="30"/>
                    </a:lnTo>
                    <a:lnTo>
                      <a:pt x="337" y="30"/>
                    </a:lnTo>
                    <a:lnTo>
                      <a:pt x="352" y="30"/>
                    </a:lnTo>
                    <a:lnTo>
                      <a:pt x="352" y="30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03" y="25"/>
                    </a:lnTo>
                    <a:lnTo>
                      <a:pt x="411" y="25"/>
                    </a:lnTo>
                    <a:lnTo>
                      <a:pt x="418" y="30"/>
                    </a:lnTo>
                    <a:lnTo>
                      <a:pt x="433" y="30"/>
                    </a:lnTo>
                    <a:lnTo>
                      <a:pt x="440" y="35"/>
                    </a:lnTo>
                    <a:lnTo>
                      <a:pt x="447" y="45"/>
                    </a:lnTo>
                    <a:lnTo>
                      <a:pt x="447" y="50"/>
                    </a:lnTo>
                    <a:lnTo>
                      <a:pt x="447" y="60"/>
                    </a:lnTo>
                    <a:lnTo>
                      <a:pt x="440" y="70"/>
                    </a:lnTo>
                    <a:lnTo>
                      <a:pt x="425" y="70"/>
                    </a:lnTo>
                    <a:lnTo>
                      <a:pt x="418" y="75"/>
                    </a:lnTo>
                    <a:lnTo>
                      <a:pt x="411" y="75"/>
                    </a:lnTo>
                    <a:lnTo>
                      <a:pt x="396" y="75"/>
                    </a:lnTo>
                    <a:lnTo>
                      <a:pt x="389" y="75"/>
                    </a:lnTo>
                    <a:lnTo>
                      <a:pt x="374" y="75"/>
                    </a:lnTo>
                    <a:lnTo>
                      <a:pt x="367" y="75"/>
                    </a:lnTo>
                    <a:lnTo>
                      <a:pt x="359" y="70"/>
                    </a:lnTo>
                    <a:lnTo>
                      <a:pt x="352" y="70"/>
                    </a:lnTo>
                    <a:lnTo>
                      <a:pt x="352" y="65"/>
                    </a:lnTo>
                    <a:lnTo>
                      <a:pt x="337" y="65"/>
                    </a:lnTo>
                    <a:lnTo>
                      <a:pt x="330" y="70"/>
                    </a:lnTo>
                    <a:lnTo>
                      <a:pt x="323" y="70"/>
                    </a:lnTo>
                    <a:lnTo>
                      <a:pt x="316" y="75"/>
                    </a:lnTo>
                    <a:lnTo>
                      <a:pt x="301" y="80"/>
                    </a:lnTo>
                    <a:lnTo>
                      <a:pt x="294" y="80"/>
                    </a:lnTo>
                    <a:lnTo>
                      <a:pt x="279" y="80"/>
                    </a:lnTo>
                    <a:lnTo>
                      <a:pt x="272" y="80"/>
                    </a:lnTo>
                    <a:lnTo>
                      <a:pt x="257" y="80"/>
                    </a:lnTo>
                    <a:lnTo>
                      <a:pt x="250" y="75"/>
                    </a:lnTo>
                    <a:lnTo>
                      <a:pt x="242" y="75"/>
                    </a:lnTo>
                    <a:lnTo>
                      <a:pt x="235" y="70"/>
                    </a:lnTo>
                    <a:lnTo>
                      <a:pt x="228" y="65"/>
                    </a:lnTo>
                    <a:lnTo>
                      <a:pt x="220" y="60"/>
                    </a:lnTo>
                    <a:lnTo>
                      <a:pt x="213" y="60"/>
                    </a:lnTo>
                    <a:lnTo>
                      <a:pt x="206" y="60"/>
                    </a:lnTo>
                    <a:lnTo>
                      <a:pt x="198" y="60"/>
                    </a:lnTo>
                    <a:lnTo>
                      <a:pt x="191" y="60"/>
                    </a:lnTo>
                    <a:lnTo>
                      <a:pt x="184" y="65"/>
                    </a:lnTo>
                    <a:lnTo>
                      <a:pt x="176" y="70"/>
                    </a:lnTo>
                    <a:lnTo>
                      <a:pt x="176" y="75"/>
                    </a:lnTo>
                    <a:lnTo>
                      <a:pt x="169" y="7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47" y="85"/>
                    </a:lnTo>
                    <a:lnTo>
                      <a:pt x="140" y="85"/>
                    </a:lnTo>
                    <a:lnTo>
                      <a:pt x="132" y="85"/>
                    </a:lnTo>
                    <a:lnTo>
                      <a:pt x="125" y="85"/>
                    </a:lnTo>
                    <a:lnTo>
                      <a:pt x="118" y="85"/>
                    </a:lnTo>
                    <a:lnTo>
                      <a:pt x="110" y="85"/>
                    </a:lnTo>
                    <a:lnTo>
                      <a:pt x="103" y="85"/>
                    </a:lnTo>
                    <a:lnTo>
                      <a:pt x="96" y="85"/>
                    </a:lnTo>
                    <a:lnTo>
                      <a:pt x="96" y="80"/>
                    </a:lnTo>
                    <a:lnTo>
                      <a:pt x="88" y="80"/>
                    </a:lnTo>
                    <a:lnTo>
                      <a:pt x="81" y="80"/>
                    </a:lnTo>
                    <a:lnTo>
                      <a:pt x="81" y="75"/>
                    </a:lnTo>
                    <a:lnTo>
                      <a:pt x="66" y="75"/>
                    </a:lnTo>
                    <a:lnTo>
                      <a:pt x="52" y="80"/>
                    </a:lnTo>
                    <a:lnTo>
                      <a:pt x="44" y="80"/>
                    </a:lnTo>
                    <a:lnTo>
                      <a:pt x="37" y="85"/>
                    </a:lnTo>
                    <a:lnTo>
                      <a:pt x="30" y="90"/>
                    </a:lnTo>
                    <a:lnTo>
                      <a:pt x="22" y="95"/>
                    </a:lnTo>
                    <a:lnTo>
                      <a:pt x="15" y="100"/>
                    </a:lnTo>
                    <a:lnTo>
                      <a:pt x="15" y="1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Freeform 245"/>
              <p:cNvSpPr>
                <a:spLocks/>
              </p:cNvSpPr>
              <p:nvPr/>
            </p:nvSpPr>
            <p:spPr bwMode="auto">
              <a:xfrm>
                <a:off x="3328" y="203"/>
                <a:ext cx="719" cy="13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7" y="55"/>
                  </a:cxn>
                  <a:cxn ang="0">
                    <a:pos x="15" y="45"/>
                  </a:cxn>
                  <a:cxn ang="0">
                    <a:pos x="29" y="35"/>
                  </a:cxn>
                  <a:cxn ang="0">
                    <a:pos x="51" y="30"/>
                  </a:cxn>
                  <a:cxn ang="0">
                    <a:pos x="51" y="20"/>
                  </a:cxn>
                  <a:cxn ang="0">
                    <a:pos x="66" y="15"/>
                  </a:cxn>
                  <a:cxn ang="0">
                    <a:pos x="73" y="10"/>
                  </a:cxn>
                  <a:cxn ang="0">
                    <a:pos x="81" y="5"/>
                  </a:cxn>
                  <a:cxn ang="0">
                    <a:pos x="95" y="0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47" y="0"/>
                  </a:cxn>
                  <a:cxn ang="0">
                    <a:pos x="161" y="5"/>
                  </a:cxn>
                  <a:cxn ang="0">
                    <a:pos x="176" y="10"/>
                  </a:cxn>
                  <a:cxn ang="0">
                    <a:pos x="191" y="15"/>
                  </a:cxn>
                  <a:cxn ang="0">
                    <a:pos x="198" y="15"/>
                  </a:cxn>
                  <a:cxn ang="0">
                    <a:pos x="213" y="15"/>
                  </a:cxn>
                  <a:cxn ang="0">
                    <a:pos x="227" y="10"/>
                  </a:cxn>
                  <a:cxn ang="0">
                    <a:pos x="242" y="10"/>
                  </a:cxn>
                  <a:cxn ang="0">
                    <a:pos x="257" y="10"/>
                  </a:cxn>
                  <a:cxn ang="0">
                    <a:pos x="279" y="10"/>
                  </a:cxn>
                  <a:cxn ang="0">
                    <a:pos x="293" y="15"/>
                  </a:cxn>
                  <a:cxn ang="0">
                    <a:pos x="308" y="20"/>
                  </a:cxn>
                  <a:cxn ang="0">
                    <a:pos x="322" y="20"/>
                  </a:cxn>
                  <a:cxn ang="0">
                    <a:pos x="337" y="15"/>
                  </a:cxn>
                  <a:cxn ang="0">
                    <a:pos x="359" y="15"/>
                  </a:cxn>
                  <a:cxn ang="0">
                    <a:pos x="374" y="15"/>
                  </a:cxn>
                  <a:cxn ang="0">
                    <a:pos x="396" y="15"/>
                  </a:cxn>
                  <a:cxn ang="0">
                    <a:pos x="410" y="20"/>
                  </a:cxn>
                  <a:cxn ang="0">
                    <a:pos x="410" y="30"/>
                  </a:cxn>
                  <a:cxn ang="0">
                    <a:pos x="410" y="40"/>
                  </a:cxn>
                  <a:cxn ang="0">
                    <a:pos x="388" y="45"/>
                  </a:cxn>
                  <a:cxn ang="0">
                    <a:pos x="374" y="45"/>
                  </a:cxn>
                  <a:cxn ang="0">
                    <a:pos x="352" y="45"/>
                  </a:cxn>
                  <a:cxn ang="0">
                    <a:pos x="337" y="40"/>
                  </a:cxn>
                  <a:cxn ang="0">
                    <a:pos x="322" y="40"/>
                  </a:cxn>
                  <a:cxn ang="0">
                    <a:pos x="308" y="40"/>
                  </a:cxn>
                  <a:cxn ang="0">
                    <a:pos x="293" y="45"/>
                  </a:cxn>
                  <a:cxn ang="0">
                    <a:pos x="279" y="50"/>
                  </a:cxn>
                  <a:cxn ang="0">
                    <a:pos x="257" y="50"/>
                  </a:cxn>
                  <a:cxn ang="0">
                    <a:pos x="235" y="45"/>
                  </a:cxn>
                  <a:cxn ang="0">
                    <a:pos x="220" y="40"/>
                  </a:cxn>
                  <a:cxn ang="0">
                    <a:pos x="205" y="35"/>
                  </a:cxn>
                  <a:cxn ang="0">
                    <a:pos x="198" y="35"/>
                  </a:cxn>
                  <a:cxn ang="0">
                    <a:pos x="183" y="35"/>
                  </a:cxn>
                  <a:cxn ang="0">
                    <a:pos x="169" y="40"/>
                  </a:cxn>
                  <a:cxn ang="0">
                    <a:pos x="161" y="45"/>
                  </a:cxn>
                  <a:cxn ang="0">
                    <a:pos x="147" y="50"/>
                  </a:cxn>
                  <a:cxn ang="0">
                    <a:pos x="132" y="50"/>
                  </a:cxn>
                  <a:cxn ang="0">
                    <a:pos x="117" y="55"/>
                  </a:cxn>
                  <a:cxn ang="0">
                    <a:pos x="110" y="55"/>
                  </a:cxn>
                  <a:cxn ang="0">
                    <a:pos x="95" y="50"/>
                  </a:cxn>
                  <a:cxn ang="0">
                    <a:pos x="88" y="50"/>
                  </a:cxn>
                  <a:cxn ang="0">
                    <a:pos x="81" y="45"/>
                  </a:cxn>
                  <a:cxn ang="0">
                    <a:pos x="59" y="50"/>
                  </a:cxn>
                  <a:cxn ang="0">
                    <a:pos x="37" y="50"/>
                  </a:cxn>
                  <a:cxn ang="0">
                    <a:pos x="22" y="60"/>
                  </a:cxn>
                  <a:cxn ang="0">
                    <a:pos x="15" y="65"/>
                  </a:cxn>
                </a:cxnLst>
                <a:rect l="0" t="0" r="r" b="b"/>
                <a:pathLst>
                  <a:path w="410" h="65">
                    <a:moveTo>
                      <a:pt x="15" y="65"/>
                    </a:moveTo>
                    <a:lnTo>
                      <a:pt x="0" y="65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50"/>
                    </a:lnTo>
                    <a:lnTo>
                      <a:pt x="15" y="45"/>
                    </a:lnTo>
                    <a:lnTo>
                      <a:pt x="22" y="40"/>
                    </a:lnTo>
                    <a:lnTo>
                      <a:pt x="29" y="35"/>
                    </a:lnTo>
                    <a:lnTo>
                      <a:pt x="44" y="30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0"/>
                    </a:lnTo>
                    <a:lnTo>
                      <a:pt x="59" y="20"/>
                    </a:lnTo>
                    <a:lnTo>
                      <a:pt x="66" y="15"/>
                    </a:lnTo>
                    <a:lnTo>
                      <a:pt x="66" y="10"/>
                    </a:lnTo>
                    <a:lnTo>
                      <a:pt x="73" y="10"/>
                    </a:lnTo>
                    <a:lnTo>
                      <a:pt x="73" y="5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9" y="10"/>
                    </a:lnTo>
                    <a:lnTo>
                      <a:pt x="176" y="10"/>
                    </a:lnTo>
                    <a:lnTo>
                      <a:pt x="183" y="10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98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0" y="10"/>
                    </a:lnTo>
                    <a:lnTo>
                      <a:pt x="227" y="10"/>
                    </a:lnTo>
                    <a:lnTo>
                      <a:pt x="235" y="10"/>
                    </a:lnTo>
                    <a:lnTo>
                      <a:pt x="242" y="10"/>
                    </a:lnTo>
                    <a:lnTo>
                      <a:pt x="249" y="10"/>
                    </a:lnTo>
                    <a:lnTo>
                      <a:pt x="257" y="10"/>
                    </a:lnTo>
                    <a:lnTo>
                      <a:pt x="264" y="10"/>
                    </a:lnTo>
                    <a:lnTo>
                      <a:pt x="279" y="10"/>
                    </a:lnTo>
                    <a:lnTo>
                      <a:pt x="286" y="10"/>
                    </a:lnTo>
                    <a:lnTo>
                      <a:pt x="293" y="15"/>
                    </a:lnTo>
                    <a:lnTo>
                      <a:pt x="301" y="15"/>
                    </a:lnTo>
                    <a:lnTo>
                      <a:pt x="308" y="20"/>
                    </a:lnTo>
                    <a:lnTo>
                      <a:pt x="315" y="20"/>
                    </a:lnTo>
                    <a:lnTo>
                      <a:pt x="322" y="20"/>
                    </a:lnTo>
                    <a:lnTo>
                      <a:pt x="337" y="20"/>
                    </a:lnTo>
                    <a:lnTo>
                      <a:pt x="337" y="15"/>
                    </a:lnTo>
                    <a:lnTo>
                      <a:pt x="352" y="15"/>
                    </a:lnTo>
                    <a:lnTo>
                      <a:pt x="359" y="15"/>
                    </a:lnTo>
                    <a:lnTo>
                      <a:pt x="366" y="15"/>
                    </a:lnTo>
                    <a:lnTo>
                      <a:pt x="374" y="15"/>
                    </a:lnTo>
                    <a:lnTo>
                      <a:pt x="388" y="15"/>
                    </a:lnTo>
                    <a:lnTo>
                      <a:pt x="396" y="15"/>
                    </a:lnTo>
                    <a:lnTo>
                      <a:pt x="403" y="20"/>
                    </a:lnTo>
                    <a:lnTo>
                      <a:pt x="410" y="20"/>
                    </a:lnTo>
                    <a:lnTo>
                      <a:pt x="410" y="25"/>
                    </a:lnTo>
                    <a:lnTo>
                      <a:pt x="410" y="30"/>
                    </a:lnTo>
                    <a:lnTo>
                      <a:pt x="410" y="35"/>
                    </a:lnTo>
                    <a:lnTo>
                      <a:pt x="410" y="40"/>
                    </a:lnTo>
                    <a:lnTo>
                      <a:pt x="403" y="40"/>
                    </a:lnTo>
                    <a:lnTo>
                      <a:pt x="388" y="45"/>
                    </a:lnTo>
                    <a:lnTo>
                      <a:pt x="381" y="45"/>
                    </a:lnTo>
                    <a:lnTo>
                      <a:pt x="374" y="45"/>
                    </a:lnTo>
                    <a:lnTo>
                      <a:pt x="366" y="45"/>
                    </a:lnTo>
                    <a:lnTo>
                      <a:pt x="352" y="45"/>
                    </a:lnTo>
                    <a:lnTo>
                      <a:pt x="344" y="40"/>
                    </a:lnTo>
                    <a:lnTo>
                      <a:pt x="337" y="40"/>
                    </a:lnTo>
                    <a:lnTo>
                      <a:pt x="337" y="40"/>
                    </a:lnTo>
                    <a:lnTo>
                      <a:pt x="322" y="40"/>
                    </a:lnTo>
                    <a:lnTo>
                      <a:pt x="315" y="40"/>
                    </a:lnTo>
                    <a:lnTo>
                      <a:pt x="308" y="40"/>
                    </a:lnTo>
                    <a:lnTo>
                      <a:pt x="301" y="40"/>
                    </a:lnTo>
                    <a:lnTo>
                      <a:pt x="293" y="45"/>
                    </a:lnTo>
                    <a:lnTo>
                      <a:pt x="286" y="45"/>
                    </a:lnTo>
                    <a:lnTo>
                      <a:pt x="279" y="50"/>
                    </a:lnTo>
                    <a:lnTo>
                      <a:pt x="264" y="50"/>
                    </a:lnTo>
                    <a:lnTo>
                      <a:pt x="257" y="50"/>
                    </a:lnTo>
                    <a:lnTo>
                      <a:pt x="242" y="50"/>
                    </a:lnTo>
                    <a:lnTo>
                      <a:pt x="235" y="45"/>
                    </a:lnTo>
                    <a:lnTo>
                      <a:pt x="227" y="45"/>
                    </a:lnTo>
                    <a:lnTo>
                      <a:pt x="220" y="40"/>
                    </a:lnTo>
                    <a:lnTo>
                      <a:pt x="213" y="40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198" y="35"/>
                    </a:lnTo>
                    <a:lnTo>
                      <a:pt x="191" y="35"/>
                    </a:lnTo>
                    <a:lnTo>
                      <a:pt x="183" y="35"/>
                    </a:lnTo>
                    <a:lnTo>
                      <a:pt x="176" y="40"/>
                    </a:lnTo>
                    <a:lnTo>
                      <a:pt x="169" y="40"/>
                    </a:lnTo>
                    <a:lnTo>
                      <a:pt x="161" y="40"/>
                    </a:lnTo>
                    <a:lnTo>
                      <a:pt x="161" y="45"/>
                    </a:lnTo>
                    <a:lnTo>
                      <a:pt x="154" y="50"/>
                    </a:lnTo>
                    <a:lnTo>
                      <a:pt x="147" y="50"/>
                    </a:lnTo>
                    <a:lnTo>
                      <a:pt x="139" y="50"/>
                    </a:lnTo>
                    <a:lnTo>
                      <a:pt x="132" y="50"/>
                    </a:lnTo>
                    <a:lnTo>
                      <a:pt x="125" y="55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0" y="55"/>
                    </a:lnTo>
                    <a:lnTo>
                      <a:pt x="103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88" y="50"/>
                    </a:lnTo>
                    <a:lnTo>
                      <a:pt x="81" y="50"/>
                    </a:lnTo>
                    <a:lnTo>
                      <a:pt x="81" y="45"/>
                    </a:lnTo>
                    <a:lnTo>
                      <a:pt x="66" y="45"/>
                    </a:lnTo>
                    <a:lnTo>
                      <a:pt x="59" y="50"/>
                    </a:lnTo>
                    <a:lnTo>
                      <a:pt x="44" y="50"/>
                    </a:lnTo>
                    <a:lnTo>
                      <a:pt x="37" y="50"/>
                    </a:lnTo>
                    <a:lnTo>
                      <a:pt x="29" y="55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01" name="WordArt 381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1219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SME</a:t>
            </a:r>
          </a:p>
        </p:txBody>
      </p:sp>
      <p:grpSp>
        <p:nvGrpSpPr>
          <p:cNvPr id="5502" name="Group 382"/>
          <p:cNvGrpSpPr>
            <a:grpSpLocks/>
          </p:cNvGrpSpPr>
          <p:nvPr/>
        </p:nvGrpSpPr>
        <p:grpSpPr bwMode="auto">
          <a:xfrm>
            <a:off x="5562600" y="4379913"/>
            <a:ext cx="2057400" cy="1868487"/>
            <a:chOff x="192" y="96"/>
            <a:chExt cx="5040" cy="4201"/>
          </a:xfrm>
        </p:grpSpPr>
        <p:grpSp>
          <p:nvGrpSpPr>
            <p:cNvPr id="5503" name="Group 383"/>
            <p:cNvGrpSpPr>
              <a:grpSpLocks/>
            </p:cNvGrpSpPr>
            <p:nvPr/>
          </p:nvGrpSpPr>
          <p:grpSpPr bwMode="auto">
            <a:xfrm>
              <a:off x="192" y="96"/>
              <a:ext cx="5040" cy="4200"/>
              <a:chOff x="324" y="24"/>
              <a:chExt cx="5040" cy="4200"/>
            </a:xfrm>
          </p:grpSpPr>
          <p:sp>
            <p:nvSpPr>
              <p:cNvPr id="5504" name="Oval 384"/>
              <p:cNvSpPr>
                <a:spLocks noChangeArrowheads="1"/>
              </p:cNvSpPr>
              <p:nvPr/>
            </p:nvSpPr>
            <p:spPr bwMode="auto">
              <a:xfrm>
                <a:off x="324" y="24"/>
                <a:ext cx="5040" cy="4200"/>
              </a:xfrm>
              <a:prstGeom prst="ellipse">
                <a:avLst/>
              </a:prstGeom>
              <a:gradFill rotWithShape="0">
                <a:gsLst>
                  <a:gs pos="0">
                    <a:srgbClr val="49A0FF"/>
                  </a:gs>
                  <a:gs pos="50000">
                    <a:srgbClr val="03EDBB"/>
                  </a:gs>
                  <a:gs pos="100000">
                    <a:srgbClr val="49A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" name="Freeform 385"/>
              <p:cNvSpPr>
                <a:spLocks/>
              </p:cNvSpPr>
              <p:nvPr/>
            </p:nvSpPr>
            <p:spPr bwMode="auto">
              <a:xfrm>
                <a:off x="2223" y="1926"/>
                <a:ext cx="908" cy="1324"/>
              </a:xfrm>
              <a:custGeom>
                <a:avLst/>
                <a:gdLst/>
                <a:ahLst/>
                <a:cxnLst>
                  <a:cxn ang="0">
                    <a:pos x="279" y="18"/>
                  </a:cxn>
                  <a:cxn ang="0">
                    <a:pos x="183" y="66"/>
                  </a:cxn>
                  <a:cxn ang="0">
                    <a:pos x="99" y="170"/>
                  </a:cxn>
                  <a:cxn ang="0">
                    <a:pos x="43" y="218"/>
                  </a:cxn>
                  <a:cxn ang="0">
                    <a:pos x="23" y="306"/>
                  </a:cxn>
                  <a:cxn ang="0">
                    <a:pos x="3" y="398"/>
                  </a:cxn>
                  <a:cxn ang="0">
                    <a:pos x="39" y="546"/>
                  </a:cxn>
                  <a:cxn ang="0">
                    <a:pos x="135" y="594"/>
                  </a:cxn>
                  <a:cxn ang="0">
                    <a:pos x="279" y="594"/>
                  </a:cxn>
                  <a:cxn ang="0">
                    <a:pos x="375" y="642"/>
                  </a:cxn>
                  <a:cxn ang="0">
                    <a:pos x="375" y="738"/>
                  </a:cxn>
                  <a:cxn ang="0">
                    <a:pos x="423" y="786"/>
                  </a:cxn>
                  <a:cxn ang="0">
                    <a:pos x="415" y="882"/>
                  </a:cxn>
                  <a:cxn ang="0">
                    <a:pos x="395" y="966"/>
                  </a:cxn>
                  <a:cxn ang="0">
                    <a:pos x="423" y="1078"/>
                  </a:cxn>
                  <a:cxn ang="0">
                    <a:pos x="471" y="1170"/>
                  </a:cxn>
                  <a:cxn ang="0">
                    <a:pos x="495" y="1254"/>
                  </a:cxn>
                  <a:cxn ang="0">
                    <a:pos x="567" y="1314"/>
                  </a:cxn>
                  <a:cxn ang="0">
                    <a:pos x="619" y="1266"/>
                  </a:cxn>
                  <a:cxn ang="0">
                    <a:pos x="695" y="1202"/>
                  </a:cxn>
                  <a:cxn ang="0">
                    <a:pos x="711" y="1122"/>
                  </a:cxn>
                  <a:cxn ang="0">
                    <a:pos x="747" y="1018"/>
                  </a:cxn>
                  <a:cxn ang="0">
                    <a:pos x="807" y="930"/>
                  </a:cxn>
                  <a:cxn ang="0">
                    <a:pos x="787" y="854"/>
                  </a:cxn>
                  <a:cxn ang="0">
                    <a:pos x="759" y="786"/>
                  </a:cxn>
                  <a:cxn ang="0">
                    <a:pos x="791" y="742"/>
                  </a:cxn>
                  <a:cxn ang="0">
                    <a:pos x="855" y="642"/>
                  </a:cxn>
                  <a:cxn ang="0">
                    <a:pos x="887" y="550"/>
                  </a:cxn>
                  <a:cxn ang="0">
                    <a:pos x="855" y="506"/>
                  </a:cxn>
                  <a:cxn ang="0">
                    <a:pos x="763" y="402"/>
                  </a:cxn>
                  <a:cxn ang="0">
                    <a:pos x="739" y="294"/>
                  </a:cxn>
                  <a:cxn ang="0">
                    <a:pos x="711" y="162"/>
                  </a:cxn>
                  <a:cxn ang="0">
                    <a:pos x="627" y="130"/>
                  </a:cxn>
                  <a:cxn ang="0">
                    <a:pos x="523" y="118"/>
                  </a:cxn>
                  <a:cxn ang="0">
                    <a:pos x="435" y="94"/>
                  </a:cxn>
                  <a:cxn ang="0">
                    <a:pos x="345" y="52"/>
                  </a:cxn>
                </a:cxnLst>
                <a:rect l="0" t="0" r="r" b="b"/>
                <a:pathLst>
                  <a:path w="908" h="1324">
                    <a:moveTo>
                      <a:pt x="343" y="6"/>
                    </a:moveTo>
                    <a:cubicBezTo>
                      <a:pt x="332" y="0"/>
                      <a:pt x="300" y="14"/>
                      <a:pt x="279" y="18"/>
                    </a:cubicBezTo>
                    <a:cubicBezTo>
                      <a:pt x="258" y="22"/>
                      <a:pt x="235" y="22"/>
                      <a:pt x="219" y="30"/>
                    </a:cubicBezTo>
                    <a:cubicBezTo>
                      <a:pt x="203" y="38"/>
                      <a:pt x="197" y="53"/>
                      <a:pt x="183" y="66"/>
                    </a:cubicBezTo>
                    <a:cubicBezTo>
                      <a:pt x="169" y="79"/>
                      <a:pt x="149" y="93"/>
                      <a:pt x="135" y="110"/>
                    </a:cubicBezTo>
                    <a:cubicBezTo>
                      <a:pt x="121" y="127"/>
                      <a:pt x="107" y="153"/>
                      <a:pt x="99" y="170"/>
                    </a:cubicBezTo>
                    <a:cubicBezTo>
                      <a:pt x="91" y="187"/>
                      <a:pt x="96" y="202"/>
                      <a:pt x="87" y="210"/>
                    </a:cubicBezTo>
                    <a:cubicBezTo>
                      <a:pt x="78" y="218"/>
                      <a:pt x="52" y="209"/>
                      <a:pt x="43" y="218"/>
                    </a:cubicBezTo>
                    <a:cubicBezTo>
                      <a:pt x="34" y="227"/>
                      <a:pt x="34" y="247"/>
                      <a:pt x="31" y="262"/>
                    </a:cubicBezTo>
                    <a:cubicBezTo>
                      <a:pt x="28" y="277"/>
                      <a:pt x="28" y="291"/>
                      <a:pt x="23" y="306"/>
                    </a:cubicBezTo>
                    <a:cubicBezTo>
                      <a:pt x="18" y="321"/>
                      <a:pt x="6" y="339"/>
                      <a:pt x="3" y="354"/>
                    </a:cubicBezTo>
                    <a:cubicBezTo>
                      <a:pt x="0" y="369"/>
                      <a:pt x="0" y="381"/>
                      <a:pt x="3" y="398"/>
                    </a:cubicBezTo>
                    <a:cubicBezTo>
                      <a:pt x="6" y="415"/>
                      <a:pt x="13" y="433"/>
                      <a:pt x="19" y="458"/>
                    </a:cubicBezTo>
                    <a:cubicBezTo>
                      <a:pt x="25" y="483"/>
                      <a:pt x="28" y="523"/>
                      <a:pt x="39" y="546"/>
                    </a:cubicBezTo>
                    <a:cubicBezTo>
                      <a:pt x="50" y="569"/>
                      <a:pt x="71" y="586"/>
                      <a:pt x="87" y="594"/>
                    </a:cubicBezTo>
                    <a:cubicBezTo>
                      <a:pt x="103" y="602"/>
                      <a:pt x="111" y="594"/>
                      <a:pt x="135" y="594"/>
                    </a:cubicBezTo>
                    <a:cubicBezTo>
                      <a:pt x="159" y="594"/>
                      <a:pt x="207" y="594"/>
                      <a:pt x="231" y="594"/>
                    </a:cubicBezTo>
                    <a:cubicBezTo>
                      <a:pt x="255" y="594"/>
                      <a:pt x="260" y="593"/>
                      <a:pt x="279" y="594"/>
                    </a:cubicBezTo>
                    <a:cubicBezTo>
                      <a:pt x="298" y="595"/>
                      <a:pt x="331" y="594"/>
                      <a:pt x="347" y="602"/>
                    </a:cubicBezTo>
                    <a:cubicBezTo>
                      <a:pt x="363" y="610"/>
                      <a:pt x="370" y="628"/>
                      <a:pt x="375" y="642"/>
                    </a:cubicBezTo>
                    <a:cubicBezTo>
                      <a:pt x="380" y="656"/>
                      <a:pt x="375" y="670"/>
                      <a:pt x="375" y="686"/>
                    </a:cubicBezTo>
                    <a:cubicBezTo>
                      <a:pt x="375" y="702"/>
                      <a:pt x="370" y="727"/>
                      <a:pt x="375" y="738"/>
                    </a:cubicBezTo>
                    <a:cubicBezTo>
                      <a:pt x="380" y="749"/>
                      <a:pt x="399" y="742"/>
                      <a:pt x="407" y="750"/>
                    </a:cubicBezTo>
                    <a:cubicBezTo>
                      <a:pt x="415" y="758"/>
                      <a:pt x="421" y="773"/>
                      <a:pt x="423" y="786"/>
                    </a:cubicBezTo>
                    <a:cubicBezTo>
                      <a:pt x="425" y="799"/>
                      <a:pt x="420" y="810"/>
                      <a:pt x="419" y="826"/>
                    </a:cubicBezTo>
                    <a:cubicBezTo>
                      <a:pt x="418" y="842"/>
                      <a:pt x="416" y="867"/>
                      <a:pt x="415" y="882"/>
                    </a:cubicBezTo>
                    <a:cubicBezTo>
                      <a:pt x="414" y="897"/>
                      <a:pt x="414" y="904"/>
                      <a:pt x="411" y="918"/>
                    </a:cubicBezTo>
                    <a:cubicBezTo>
                      <a:pt x="408" y="932"/>
                      <a:pt x="396" y="949"/>
                      <a:pt x="395" y="966"/>
                    </a:cubicBezTo>
                    <a:cubicBezTo>
                      <a:pt x="394" y="983"/>
                      <a:pt x="398" y="1003"/>
                      <a:pt x="403" y="1022"/>
                    </a:cubicBezTo>
                    <a:cubicBezTo>
                      <a:pt x="408" y="1041"/>
                      <a:pt x="415" y="1061"/>
                      <a:pt x="423" y="1078"/>
                    </a:cubicBezTo>
                    <a:cubicBezTo>
                      <a:pt x="431" y="1095"/>
                      <a:pt x="443" y="1107"/>
                      <a:pt x="451" y="1122"/>
                    </a:cubicBezTo>
                    <a:cubicBezTo>
                      <a:pt x="459" y="1137"/>
                      <a:pt x="466" y="1155"/>
                      <a:pt x="471" y="1170"/>
                    </a:cubicBezTo>
                    <a:cubicBezTo>
                      <a:pt x="476" y="1185"/>
                      <a:pt x="475" y="1200"/>
                      <a:pt x="479" y="1214"/>
                    </a:cubicBezTo>
                    <a:cubicBezTo>
                      <a:pt x="483" y="1228"/>
                      <a:pt x="488" y="1237"/>
                      <a:pt x="495" y="1254"/>
                    </a:cubicBezTo>
                    <a:cubicBezTo>
                      <a:pt x="502" y="1271"/>
                      <a:pt x="507" y="1304"/>
                      <a:pt x="519" y="1314"/>
                    </a:cubicBezTo>
                    <a:cubicBezTo>
                      <a:pt x="531" y="1324"/>
                      <a:pt x="552" y="1316"/>
                      <a:pt x="567" y="1314"/>
                    </a:cubicBezTo>
                    <a:cubicBezTo>
                      <a:pt x="582" y="1312"/>
                      <a:pt x="598" y="1310"/>
                      <a:pt x="607" y="1302"/>
                    </a:cubicBezTo>
                    <a:cubicBezTo>
                      <a:pt x="616" y="1294"/>
                      <a:pt x="610" y="1276"/>
                      <a:pt x="619" y="1266"/>
                    </a:cubicBezTo>
                    <a:cubicBezTo>
                      <a:pt x="628" y="1256"/>
                      <a:pt x="646" y="1253"/>
                      <a:pt x="659" y="1242"/>
                    </a:cubicBezTo>
                    <a:cubicBezTo>
                      <a:pt x="672" y="1231"/>
                      <a:pt x="689" y="1214"/>
                      <a:pt x="695" y="1202"/>
                    </a:cubicBezTo>
                    <a:cubicBezTo>
                      <a:pt x="701" y="1190"/>
                      <a:pt x="692" y="1183"/>
                      <a:pt x="695" y="1170"/>
                    </a:cubicBezTo>
                    <a:cubicBezTo>
                      <a:pt x="698" y="1157"/>
                      <a:pt x="704" y="1138"/>
                      <a:pt x="711" y="1122"/>
                    </a:cubicBezTo>
                    <a:cubicBezTo>
                      <a:pt x="718" y="1106"/>
                      <a:pt x="733" y="1091"/>
                      <a:pt x="739" y="1074"/>
                    </a:cubicBezTo>
                    <a:cubicBezTo>
                      <a:pt x="745" y="1057"/>
                      <a:pt x="740" y="1032"/>
                      <a:pt x="747" y="1018"/>
                    </a:cubicBezTo>
                    <a:cubicBezTo>
                      <a:pt x="754" y="1004"/>
                      <a:pt x="773" y="1005"/>
                      <a:pt x="783" y="990"/>
                    </a:cubicBezTo>
                    <a:cubicBezTo>
                      <a:pt x="793" y="975"/>
                      <a:pt x="804" y="946"/>
                      <a:pt x="807" y="930"/>
                    </a:cubicBezTo>
                    <a:cubicBezTo>
                      <a:pt x="810" y="914"/>
                      <a:pt x="802" y="907"/>
                      <a:pt x="799" y="894"/>
                    </a:cubicBezTo>
                    <a:cubicBezTo>
                      <a:pt x="796" y="881"/>
                      <a:pt x="792" y="865"/>
                      <a:pt x="787" y="854"/>
                    </a:cubicBezTo>
                    <a:cubicBezTo>
                      <a:pt x="782" y="843"/>
                      <a:pt x="772" y="837"/>
                      <a:pt x="767" y="826"/>
                    </a:cubicBezTo>
                    <a:cubicBezTo>
                      <a:pt x="762" y="815"/>
                      <a:pt x="758" y="797"/>
                      <a:pt x="759" y="786"/>
                    </a:cubicBezTo>
                    <a:cubicBezTo>
                      <a:pt x="760" y="775"/>
                      <a:pt x="766" y="765"/>
                      <a:pt x="771" y="758"/>
                    </a:cubicBezTo>
                    <a:cubicBezTo>
                      <a:pt x="776" y="751"/>
                      <a:pt x="785" y="753"/>
                      <a:pt x="791" y="742"/>
                    </a:cubicBezTo>
                    <a:cubicBezTo>
                      <a:pt x="797" y="731"/>
                      <a:pt x="796" y="707"/>
                      <a:pt x="807" y="690"/>
                    </a:cubicBezTo>
                    <a:cubicBezTo>
                      <a:pt x="818" y="673"/>
                      <a:pt x="844" y="655"/>
                      <a:pt x="855" y="642"/>
                    </a:cubicBezTo>
                    <a:cubicBezTo>
                      <a:pt x="866" y="629"/>
                      <a:pt x="866" y="625"/>
                      <a:pt x="871" y="610"/>
                    </a:cubicBezTo>
                    <a:cubicBezTo>
                      <a:pt x="876" y="595"/>
                      <a:pt x="882" y="569"/>
                      <a:pt x="887" y="550"/>
                    </a:cubicBezTo>
                    <a:cubicBezTo>
                      <a:pt x="892" y="531"/>
                      <a:pt x="908" y="505"/>
                      <a:pt x="903" y="498"/>
                    </a:cubicBezTo>
                    <a:cubicBezTo>
                      <a:pt x="898" y="491"/>
                      <a:pt x="871" y="514"/>
                      <a:pt x="855" y="506"/>
                    </a:cubicBezTo>
                    <a:cubicBezTo>
                      <a:pt x="839" y="498"/>
                      <a:pt x="822" y="467"/>
                      <a:pt x="807" y="450"/>
                    </a:cubicBezTo>
                    <a:cubicBezTo>
                      <a:pt x="792" y="433"/>
                      <a:pt x="771" y="418"/>
                      <a:pt x="763" y="402"/>
                    </a:cubicBezTo>
                    <a:cubicBezTo>
                      <a:pt x="755" y="386"/>
                      <a:pt x="763" y="372"/>
                      <a:pt x="759" y="354"/>
                    </a:cubicBezTo>
                    <a:cubicBezTo>
                      <a:pt x="755" y="336"/>
                      <a:pt x="747" y="318"/>
                      <a:pt x="739" y="294"/>
                    </a:cubicBezTo>
                    <a:cubicBezTo>
                      <a:pt x="731" y="270"/>
                      <a:pt x="716" y="232"/>
                      <a:pt x="711" y="210"/>
                    </a:cubicBezTo>
                    <a:cubicBezTo>
                      <a:pt x="706" y="188"/>
                      <a:pt x="716" y="173"/>
                      <a:pt x="711" y="162"/>
                    </a:cubicBezTo>
                    <a:cubicBezTo>
                      <a:pt x="706" y="151"/>
                      <a:pt x="697" y="151"/>
                      <a:pt x="683" y="146"/>
                    </a:cubicBezTo>
                    <a:cubicBezTo>
                      <a:pt x="669" y="141"/>
                      <a:pt x="644" y="135"/>
                      <a:pt x="627" y="130"/>
                    </a:cubicBezTo>
                    <a:cubicBezTo>
                      <a:pt x="610" y="125"/>
                      <a:pt x="600" y="116"/>
                      <a:pt x="583" y="114"/>
                    </a:cubicBezTo>
                    <a:cubicBezTo>
                      <a:pt x="566" y="112"/>
                      <a:pt x="544" y="115"/>
                      <a:pt x="523" y="118"/>
                    </a:cubicBezTo>
                    <a:cubicBezTo>
                      <a:pt x="502" y="121"/>
                      <a:pt x="474" y="134"/>
                      <a:pt x="459" y="130"/>
                    </a:cubicBezTo>
                    <a:cubicBezTo>
                      <a:pt x="444" y="126"/>
                      <a:pt x="447" y="103"/>
                      <a:pt x="435" y="94"/>
                    </a:cubicBezTo>
                    <a:cubicBezTo>
                      <a:pt x="423" y="85"/>
                      <a:pt x="402" y="83"/>
                      <a:pt x="387" y="76"/>
                    </a:cubicBezTo>
                    <a:cubicBezTo>
                      <a:pt x="372" y="69"/>
                      <a:pt x="352" y="64"/>
                      <a:pt x="345" y="52"/>
                    </a:cubicBezTo>
                    <a:cubicBezTo>
                      <a:pt x="338" y="40"/>
                      <a:pt x="354" y="12"/>
                      <a:pt x="34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A5002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6" name="Freeform 386"/>
              <p:cNvSpPr>
                <a:spLocks/>
              </p:cNvSpPr>
              <p:nvPr/>
            </p:nvSpPr>
            <p:spPr bwMode="auto">
              <a:xfrm>
                <a:off x="3075" y="2831"/>
                <a:ext cx="106" cy="268"/>
              </a:xfrm>
              <a:custGeom>
                <a:avLst/>
                <a:gdLst/>
                <a:ahLst/>
                <a:cxnLst>
                  <a:cxn ang="0">
                    <a:pos x="87" y="1"/>
                  </a:cxn>
                  <a:cxn ang="0">
                    <a:pos x="43" y="17"/>
                  </a:cxn>
                  <a:cxn ang="0">
                    <a:pos x="23" y="81"/>
                  </a:cxn>
                  <a:cxn ang="0">
                    <a:pos x="3" y="121"/>
                  </a:cxn>
                  <a:cxn ang="0">
                    <a:pos x="3" y="169"/>
                  </a:cxn>
                  <a:cxn ang="0">
                    <a:pos x="3" y="217"/>
                  </a:cxn>
                  <a:cxn ang="0">
                    <a:pos x="23" y="253"/>
                  </a:cxn>
                  <a:cxn ang="0">
                    <a:pos x="51" y="265"/>
                  </a:cxn>
                  <a:cxn ang="0">
                    <a:pos x="71" y="233"/>
                  </a:cxn>
                  <a:cxn ang="0">
                    <a:pos x="67" y="209"/>
                  </a:cxn>
                  <a:cxn ang="0">
                    <a:pos x="71" y="177"/>
                  </a:cxn>
                  <a:cxn ang="0">
                    <a:pos x="83" y="153"/>
                  </a:cxn>
                  <a:cxn ang="0">
                    <a:pos x="79" y="109"/>
                  </a:cxn>
                  <a:cxn ang="0">
                    <a:pos x="103" y="61"/>
                  </a:cxn>
                  <a:cxn ang="0">
                    <a:pos x="99" y="25"/>
                  </a:cxn>
                  <a:cxn ang="0">
                    <a:pos x="87" y="1"/>
                  </a:cxn>
                </a:cxnLst>
                <a:rect l="0" t="0" r="r" b="b"/>
                <a:pathLst>
                  <a:path w="106" h="268">
                    <a:moveTo>
                      <a:pt x="87" y="1"/>
                    </a:moveTo>
                    <a:cubicBezTo>
                      <a:pt x="78" y="0"/>
                      <a:pt x="54" y="4"/>
                      <a:pt x="43" y="17"/>
                    </a:cubicBezTo>
                    <a:cubicBezTo>
                      <a:pt x="32" y="30"/>
                      <a:pt x="30" y="64"/>
                      <a:pt x="23" y="81"/>
                    </a:cubicBezTo>
                    <a:cubicBezTo>
                      <a:pt x="16" y="98"/>
                      <a:pt x="6" y="106"/>
                      <a:pt x="3" y="121"/>
                    </a:cubicBezTo>
                    <a:cubicBezTo>
                      <a:pt x="0" y="136"/>
                      <a:pt x="3" y="153"/>
                      <a:pt x="3" y="169"/>
                    </a:cubicBezTo>
                    <a:cubicBezTo>
                      <a:pt x="3" y="185"/>
                      <a:pt x="0" y="203"/>
                      <a:pt x="3" y="217"/>
                    </a:cubicBezTo>
                    <a:cubicBezTo>
                      <a:pt x="6" y="231"/>
                      <a:pt x="15" y="245"/>
                      <a:pt x="23" y="253"/>
                    </a:cubicBezTo>
                    <a:cubicBezTo>
                      <a:pt x="31" y="261"/>
                      <a:pt x="43" y="268"/>
                      <a:pt x="51" y="265"/>
                    </a:cubicBezTo>
                    <a:cubicBezTo>
                      <a:pt x="59" y="262"/>
                      <a:pt x="68" y="242"/>
                      <a:pt x="71" y="233"/>
                    </a:cubicBezTo>
                    <a:cubicBezTo>
                      <a:pt x="74" y="224"/>
                      <a:pt x="67" y="218"/>
                      <a:pt x="67" y="209"/>
                    </a:cubicBezTo>
                    <a:cubicBezTo>
                      <a:pt x="67" y="200"/>
                      <a:pt x="68" y="186"/>
                      <a:pt x="71" y="177"/>
                    </a:cubicBezTo>
                    <a:cubicBezTo>
                      <a:pt x="74" y="168"/>
                      <a:pt x="82" y="164"/>
                      <a:pt x="83" y="153"/>
                    </a:cubicBezTo>
                    <a:cubicBezTo>
                      <a:pt x="84" y="142"/>
                      <a:pt x="76" y="124"/>
                      <a:pt x="79" y="109"/>
                    </a:cubicBezTo>
                    <a:cubicBezTo>
                      <a:pt x="82" y="94"/>
                      <a:pt x="100" y="75"/>
                      <a:pt x="103" y="61"/>
                    </a:cubicBezTo>
                    <a:cubicBezTo>
                      <a:pt x="106" y="47"/>
                      <a:pt x="102" y="35"/>
                      <a:pt x="99" y="25"/>
                    </a:cubicBezTo>
                    <a:cubicBezTo>
                      <a:pt x="96" y="15"/>
                      <a:pt x="96" y="2"/>
                      <a:pt x="87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A5002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7" name="Freeform 387"/>
              <p:cNvSpPr>
                <a:spLocks/>
              </p:cNvSpPr>
              <p:nvPr/>
            </p:nvSpPr>
            <p:spPr bwMode="auto">
              <a:xfrm rot="-832161">
                <a:off x="4100" y="2811"/>
                <a:ext cx="570" cy="528"/>
              </a:xfrm>
              <a:custGeom>
                <a:avLst/>
                <a:gdLst/>
                <a:ahLst/>
                <a:cxnLst>
                  <a:cxn ang="0">
                    <a:pos x="266" y="5"/>
                  </a:cxn>
                  <a:cxn ang="0">
                    <a:pos x="226" y="45"/>
                  </a:cxn>
                  <a:cxn ang="0">
                    <a:pos x="174" y="65"/>
                  </a:cxn>
                  <a:cxn ang="0">
                    <a:pos x="146" y="101"/>
                  </a:cxn>
                  <a:cxn ang="0">
                    <a:pos x="98" y="129"/>
                  </a:cxn>
                  <a:cxn ang="0">
                    <a:pos x="78" y="177"/>
                  </a:cxn>
                  <a:cxn ang="0">
                    <a:pos x="10" y="201"/>
                  </a:cxn>
                  <a:cxn ang="0">
                    <a:pos x="18" y="249"/>
                  </a:cxn>
                  <a:cxn ang="0">
                    <a:pos x="18" y="285"/>
                  </a:cxn>
                  <a:cxn ang="0">
                    <a:pos x="38" y="337"/>
                  </a:cxn>
                  <a:cxn ang="0">
                    <a:pos x="22" y="381"/>
                  </a:cxn>
                  <a:cxn ang="0">
                    <a:pos x="34" y="429"/>
                  </a:cxn>
                  <a:cxn ang="0">
                    <a:pos x="78" y="433"/>
                  </a:cxn>
                  <a:cxn ang="0">
                    <a:pos x="122" y="445"/>
                  </a:cxn>
                  <a:cxn ang="0">
                    <a:pos x="170" y="409"/>
                  </a:cxn>
                  <a:cxn ang="0">
                    <a:pos x="218" y="393"/>
                  </a:cxn>
                  <a:cxn ang="0">
                    <a:pos x="270" y="385"/>
                  </a:cxn>
                  <a:cxn ang="0">
                    <a:pos x="298" y="393"/>
                  </a:cxn>
                  <a:cxn ang="0">
                    <a:pos x="342" y="413"/>
                  </a:cxn>
                  <a:cxn ang="0">
                    <a:pos x="358" y="441"/>
                  </a:cxn>
                  <a:cxn ang="0">
                    <a:pos x="370" y="477"/>
                  </a:cxn>
                  <a:cxn ang="0">
                    <a:pos x="398" y="493"/>
                  </a:cxn>
                  <a:cxn ang="0">
                    <a:pos x="418" y="525"/>
                  </a:cxn>
                  <a:cxn ang="0">
                    <a:pos x="470" y="509"/>
                  </a:cxn>
                  <a:cxn ang="0">
                    <a:pos x="514" y="477"/>
                  </a:cxn>
                  <a:cxn ang="0">
                    <a:pos x="514" y="429"/>
                  </a:cxn>
                  <a:cxn ang="0">
                    <a:pos x="542" y="393"/>
                  </a:cxn>
                  <a:cxn ang="0">
                    <a:pos x="566" y="321"/>
                  </a:cxn>
                  <a:cxn ang="0">
                    <a:pos x="566" y="273"/>
                  </a:cxn>
                  <a:cxn ang="0">
                    <a:pos x="546" y="249"/>
                  </a:cxn>
                  <a:cxn ang="0">
                    <a:pos x="498" y="205"/>
                  </a:cxn>
                  <a:cxn ang="0">
                    <a:pos x="474" y="149"/>
                  </a:cxn>
                  <a:cxn ang="0">
                    <a:pos x="454" y="93"/>
                  </a:cxn>
                  <a:cxn ang="0">
                    <a:pos x="442" y="49"/>
                  </a:cxn>
                  <a:cxn ang="0">
                    <a:pos x="414" y="1"/>
                  </a:cxn>
                  <a:cxn ang="0">
                    <a:pos x="418" y="45"/>
                  </a:cxn>
                  <a:cxn ang="0">
                    <a:pos x="418" y="93"/>
                  </a:cxn>
                  <a:cxn ang="0">
                    <a:pos x="370" y="93"/>
                  </a:cxn>
                  <a:cxn ang="0">
                    <a:pos x="338" y="81"/>
                  </a:cxn>
                  <a:cxn ang="0">
                    <a:pos x="334" y="41"/>
                  </a:cxn>
                  <a:cxn ang="0">
                    <a:pos x="314" y="9"/>
                  </a:cxn>
                  <a:cxn ang="0">
                    <a:pos x="266" y="5"/>
                  </a:cxn>
                </a:cxnLst>
                <a:rect l="0" t="0" r="r" b="b"/>
                <a:pathLst>
                  <a:path w="570" h="528">
                    <a:moveTo>
                      <a:pt x="266" y="5"/>
                    </a:moveTo>
                    <a:cubicBezTo>
                      <a:pt x="250" y="13"/>
                      <a:pt x="241" y="35"/>
                      <a:pt x="226" y="45"/>
                    </a:cubicBezTo>
                    <a:cubicBezTo>
                      <a:pt x="211" y="55"/>
                      <a:pt x="187" y="56"/>
                      <a:pt x="174" y="65"/>
                    </a:cubicBezTo>
                    <a:cubicBezTo>
                      <a:pt x="161" y="74"/>
                      <a:pt x="159" y="90"/>
                      <a:pt x="146" y="101"/>
                    </a:cubicBezTo>
                    <a:cubicBezTo>
                      <a:pt x="133" y="112"/>
                      <a:pt x="109" y="116"/>
                      <a:pt x="98" y="129"/>
                    </a:cubicBezTo>
                    <a:cubicBezTo>
                      <a:pt x="87" y="142"/>
                      <a:pt x="93" y="165"/>
                      <a:pt x="78" y="177"/>
                    </a:cubicBezTo>
                    <a:cubicBezTo>
                      <a:pt x="63" y="189"/>
                      <a:pt x="20" y="189"/>
                      <a:pt x="10" y="201"/>
                    </a:cubicBezTo>
                    <a:cubicBezTo>
                      <a:pt x="0" y="213"/>
                      <a:pt x="17" y="235"/>
                      <a:pt x="18" y="249"/>
                    </a:cubicBezTo>
                    <a:cubicBezTo>
                      <a:pt x="19" y="263"/>
                      <a:pt x="15" y="270"/>
                      <a:pt x="18" y="285"/>
                    </a:cubicBezTo>
                    <a:cubicBezTo>
                      <a:pt x="21" y="300"/>
                      <a:pt x="37" y="321"/>
                      <a:pt x="38" y="337"/>
                    </a:cubicBezTo>
                    <a:cubicBezTo>
                      <a:pt x="39" y="353"/>
                      <a:pt x="23" y="366"/>
                      <a:pt x="22" y="381"/>
                    </a:cubicBezTo>
                    <a:cubicBezTo>
                      <a:pt x="21" y="396"/>
                      <a:pt x="25" y="420"/>
                      <a:pt x="34" y="429"/>
                    </a:cubicBezTo>
                    <a:cubicBezTo>
                      <a:pt x="43" y="438"/>
                      <a:pt x="63" y="430"/>
                      <a:pt x="78" y="433"/>
                    </a:cubicBezTo>
                    <a:cubicBezTo>
                      <a:pt x="93" y="436"/>
                      <a:pt x="107" y="449"/>
                      <a:pt x="122" y="445"/>
                    </a:cubicBezTo>
                    <a:cubicBezTo>
                      <a:pt x="137" y="441"/>
                      <a:pt x="154" y="418"/>
                      <a:pt x="170" y="409"/>
                    </a:cubicBezTo>
                    <a:cubicBezTo>
                      <a:pt x="186" y="400"/>
                      <a:pt x="201" y="397"/>
                      <a:pt x="218" y="393"/>
                    </a:cubicBezTo>
                    <a:cubicBezTo>
                      <a:pt x="235" y="389"/>
                      <a:pt x="257" y="385"/>
                      <a:pt x="270" y="385"/>
                    </a:cubicBezTo>
                    <a:cubicBezTo>
                      <a:pt x="283" y="385"/>
                      <a:pt x="286" y="388"/>
                      <a:pt x="298" y="393"/>
                    </a:cubicBezTo>
                    <a:cubicBezTo>
                      <a:pt x="310" y="398"/>
                      <a:pt x="332" y="405"/>
                      <a:pt x="342" y="413"/>
                    </a:cubicBezTo>
                    <a:cubicBezTo>
                      <a:pt x="352" y="421"/>
                      <a:pt x="353" y="430"/>
                      <a:pt x="358" y="441"/>
                    </a:cubicBezTo>
                    <a:cubicBezTo>
                      <a:pt x="363" y="452"/>
                      <a:pt x="363" y="468"/>
                      <a:pt x="370" y="477"/>
                    </a:cubicBezTo>
                    <a:cubicBezTo>
                      <a:pt x="377" y="486"/>
                      <a:pt x="390" y="485"/>
                      <a:pt x="398" y="493"/>
                    </a:cubicBezTo>
                    <a:cubicBezTo>
                      <a:pt x="406" y="501"/>
                      <a:pt x="406" y="522"/>
                      <a:pt x="418" y="525"/>
                    </a:cubicBezTo>
                    <a:cubicBezTo>
                      <a:pt x="430" y="528"/>
                      <a:pt x="454" y="517"/>
                      <a:pt x="470" y="509"/>
                    </a:cubicBezTo>
                    <a:cubicBezTo>
                      <a:pt x="486" y="501"/>
                      <a:pt x="507" y="490"/>
                      <a:pt x="514" y="477"/>
                    </a:cubicBezTo>
                    <a:cubicBezTo>
                      <a:pt x="521" y="464"/>
                      <a:pt x="509" y="443"/>
                      <a:pt x="514" y="429"/>
                    </a:cubicBezTo>
                    <a:cubicBezTo>
                      <a:pt x="519" y="415"/>
                      <a:pt x="533" y="411"/>
                      <a:pt x="542" y="393"/>
                    </a:cubicBezTo>
                    <a:cubicBezTo>
                      <a:pt x="551" y="375"/>
                      <a:pt x="562" y="341"/>
                      <a:pt x="566" y="321"/>
                    </a:cubicBezTo>
                    <a:cubicBezTo>
                      <a:pt x="570" y="301"/>
                      <a:pt x="569" y="285"/>
                      <a:pt x="566" y="273"/>
                    </a:cubicBezTo>
                    <a:cubicBezTo>
                      <a:pt x="563" y="261"/>
                      <a:pt x="557" y="260"/>
                      <a:pt x="546" y="249"/>
                    </a:cubicBezTo>
                    <a:cubicBezTo>
                      <a:pt x="535" y="238"/>
                      <a:pt x="510" y="222"/>
                      <a:pt x="498" y="205"/>
                    </a:cubicBezTo>
                    <a:cubicBezTo>
                      <a:pt x="486" y="188"/>
                      <a:pt x="481" y="168"/>
                      <a:pt x="474" y="149"/>
                    </a:cubicBezTo>
                    <a:cubicBezTo>
                      <a:pt x="467" y="130"/>
                      <a:pt x="459" y="110"/>
                      <a:pt x="454" y="93"/>
                    </a:cubicBezTo>
                    <a:cubicBezTo>
                      <a:pt x="449" y="76"/>
                      <a:pt x="449" y="64"/>
                      <a:pt x="442" y="49"/>
                    </a:cubicBezTo>
                    <a:cubicBezTo>
                      <a:pt x="435" y="34"/>
                      <a:pt x="418" y="2"/>
                      <a:pt x="414" y="1"/>
                    </a:cubicBezTo>
                    <a:cubicBezTo>
                      <a:pt x="410" y="0"/>
                      <a:pt x="417" y="30"/>
                      <a:pt x="418" y="45"/>
                    </a:cubicBezTo>
                    <a:cubicBezTo>
                      <a:pt x="419" y="60"/>
                      <a:pt x="426" y="85"/>
                      <a:pt x="418" y="93"/>
                    </a:cubicBezTo>
                    <a:cubicBezTo>
                      <a:pt x="410" y="101"/>
                      <a:pt x="383" y="95"/>
                      <a:pt x="370" y="93"/>
                    </a:cubicBezTo>
                    <a:cubicBezTo>
                      <a:pt x="357" y="91"/>
                      <a:pt x="344" y="90"/>
                      <a:pt x="338" y="81"/>
                    </a:cubicBezTo>
                    <a:cubicBezTo>
                      <a:pt x="332" y="72"/>
                      <a:pt x="338" y="53"/>
                      <a:pt x="334" y="41"/>
                    </a:cubicBezTo>
                    <a:cubicBezTo>
                      <a:pt x="330" y="29"/>
                      <a:pt x="325" y="15"/>
                      <a:pt x="314" y="9"/>
                    </a:cubicBezTo>
                    <a:cubicBezTo>
                      <a:pt x="303" y="3"/>
                      <a:pt x="276" y="6"/>
                      <a:pt x="266" y="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80008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8" name="Freeform 388"/>
              <p:cNvSpPr>
                <a:spLocks/>
              </p:cNvSpPr>
              <p:nvPr/>
            </p:nvSpPr>
            <p:spPr bwMode="auto">
              <a:xfrm>
                <a:off x="4326" y="2633"/>
                <a:ext cx="295" cy="15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2" y="15"/>
                  </a:cxn>
                  <a:cxn ang="0">
                    <a:pos x="92" y="3"/>
                  </a:cxn>
                  <a:cxn ang="0">
                    <a:pos x="144" y="31"/>
                  </a:cxn>
                  <a:cxn ang="0">
                    <a:pos x="160" y="59"/>
                  </a:cxn>
                  <a:cxn ang="0">
                    <a:pos x="192" y="79"/>
                  </a:cxn>
                  <a:cxn ang="0">
                    <a:pos x="244" y="143"/>
                  </a:cxn>
                  <a:cxn ang="0">
                    <a:pos x="212" y="155"/>
                  </a:cxn>
                  <a:cxn ang="0">
                    <a:pos x="184" y="123"/>
                  </a:cxn>
                  <a:cxn ang="0">
                    <a:pos x="144" y="143"/>
                  </a:cxn>
                  <a:cxn ang="0">
                    <a:pos x="120" y="135"/>
                  </a:cxn>
                  <a:cxn ang="0">
                    <a:pos x="76" y="119"/>
                  </a:cxn>
                  <a:cxn ang="0">
                    <a:pos x="48" y="83"/>
                  </a:cxn>
                  <a:cxn ang="0">
                    <a:pos x="0" y="31"/>
                  </a:cxn>
                </a:cxnLst>
                <a:rect l="0" t="0" r="r" b="b"/>
                <a:pathLst>
                  <a:path w="247" h="158">
                    <a:moveTo>
                      <a:pt x="0" y="31"/>
                    </a:moveTo>
                    <a:cubicBezTo>
                      <a:pt x="1" y="20"/>
                      <a:pt x="37" y="20"/>
                      <a:pt x="52" y="15"/>
                    </a:cubicBezTo>
                    <a:cubicBezTo>
                      <a:pt x="67" y="10"/>
                      <a:pt x="77" y="0"/>
                      <a:pt x="92" y="3"/>
                    </a:cubicBezTo>
                    <a:cubicBezTo>
                      <a:pt x="107" y="6"/>
                      <a:pt x="133" y="22"/>
                      <a:pt x="144" y="31"/>
                    </a:cubicBezTo>
                    <a:cubicBezTo>
                      <a:pt x="155" y="40"/>
                      <a:pt x="152" y="51"/>
                      <a:pt x="160" y="59"/>
                    </a:cubicBezTo>
                    <a:cubicBezTo>
                      <a:pt x="168" y="67"/>
                      <a:pt x="178" y="65"/>
                      <a:pt x="192" y="79"/>
                    </a:cubicBezTo>
                    <a:cubicBezTo>
                      <a:pt x="206" y="93"/>
                      <a:pt x="241" y="130"/>
                      <a:pt x="244" y="143"/>
                    </a:cubicBezTo>
                    <a:cubicBezTo>
                      <a:pt x="247" y="156"/>
                      <a:pt x="222" y="158"/>
                      <a:pt x="212" y="155"/>
                    </a:cubicBezTo>
                    <a:cubicBezTo>
                      <a:pt x="202" y="152"/>
                      <a:pt x="195" y="125"/>
                      <a:pt x="184" y="123"/>
                    </a:cubicBezTo>
                    <a:cubicBezTo>
                      <a:pt x="173" y="121"/>
                      <a:pt x="155" y="141"/>
                      <a:pt x="144" y="143"/>
                    </a:cubicBezTo>
                    <a:cubicBezTo>
                      <a:pt x="133" y="145"/>
                      <a:pt x="131" y="139"/>
                      <a:pt x="120" y="135"/>
                    </a:cubicBezTo>
                    <a:cubicBezTo>
                      <a:pt x="109" y="131"/>
                      <a:pt x="88" y="128"/>
                      <a:pt x="76" y="119"/>
                    </a:cubicBezTo>
                    <a:cubicBezTo>
                      <a:pt x="64" y="110"/>
                      <a:pt x="61" y="98"/>
                      <a:pt x="48" y="83"/>
                    </a:cubicBezTo>
                    <a:cubicBezTo>
                      <a:pt x="35" y="68"/>
                      <a:pt x="10" y="42"/>
                      <a:pt x="0" y="3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A5002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9" name="Group 389"/>
              <p:cNvGrpSpPr>
                <a:grpSpLocks/>
              </p:cNvGrpSpPr>
              <p:nvPr/>
            </p:nvGrpSpPr>
            <p:grpSpPr bwMode="auto">
              <a:xfrm>
                <a:off x="4728" y="2904"/>
                <a:ext cx="202" cy="273"/>
                <a:chOff x="4937" y="3264"/>
                <a:chExt cx="202" cy="273"/>
              </a:xfrm>
            </p:grpSpPr>
            <p:sp>
              <p:nvSpPr>
                <p:cNvPr id="5510" name="Freeform 390"/>
                <p:cNvSpPr>
                  <a:spLocks/>
                </p:cNvSpPr>
                <p:nvPr/>
              </p:nvSpPr>
              <p:spPr bwMode="auto">
                <a:xfrm>
                  <a:off x="5060" y="3264"/>
                  <a:ext cx="79" cy="117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2" y="48"/>
                    </a:cxn>
                    <a:cxn ang="0">
                      <a:pos x="66" y="48"/>
                    </a:cxn>
                    <a:cxn ang="0">
                      <a:pos x="78" y="72"/>
                    </a:cxn>
                    <a:cxn ang="0">
                      <a:pos x="58" y="96"/>
                    </a:cxn>
                    <a:cxn ang="0">
                      <a:pos x="46" y="116"/>
                    </a:cxn>
                    <a:cxn ang="0">
                      <a:pos x="22" y="88"/>
                    </a:cxn>
                    <a:cxn ang="0">
                      <a:pos x="2" y="4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9" h="117">
                      <a:moveTo>
                        <a:pt x="10" y="0"/>
                      </a:moveTo>
                      <a:cubicBezTo>
                        <a:pt x="17" y="1"/>
                        <a:pt x="33" y="40"/>
                        <a:pt x="42" y="48"/>
                      </a:cubicBezTo>
                      <a:cubicBezTo>
                        <a:pt x="51" y="56"/>
                        <a:pt x="60" y="44"/>
                        <a:pt x="66" y="48"/>
                      </a:cubicBezTo>
                      <a:cubicBezTo>
                        <a:pt x="72" y="52"/>
                        <a:pt x="79" y="64"/>
                        <a:pt x="78" y="72"/>
                      </a:cubicBezTo>
                      <a:cubicBezTo>
                        <a:pt x="77" y="80"/>
                        <a:pt x="63" y="89"/>
                        <a:pt x="58" y="96"/>
                      </a:cubicBezTo>
                      <a:cubicBezTo>
                        <a:pt x="53" y="103"/>
                        <a:pt x="52" y="117"/>
                        <a:pt x="46" y="116"/>
                      </a:cubicBezTo>
                      <a:cubicBezTo>
                        <a:pt x="40" y="115"/>
                        <a:pt x="29" y="101"/>
                        <a:pt x="22" y="88"/>
                      </a:cubicBezTo>
                      <a:cubicBezTo>
                        <a:pt x="15" y="75"/>
                        <a:pt x="4" y="55"/>
                        <a:pt x="2" y="40"/>
                      </a:cubicBezTo>
                      <a:cubicBezTo>
                        <a:pt x="0" y="25"/>
                        <a:pt x="8" y="8"/>
                        <a:pt x="10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99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1" name="Freeform 391"/>
                <p:cNvSpPr>
                  <a:spLocks/>
                </p:cNvSpPr>
                <p:nvPr/>
              </p:nvSpPr>
              <p:spPr bwMode="auto">
                <a:xfrm>
                  <a:off x="4937" y="3388"/>
                  <a:ext cx="133" cy="149"/>
                </a:xfrm>
                <a:custGeom>
                  <a:avLst/>
                  <a:gdLst/>
                  <a:ahLst/>
                  <a:cxnLst>
                    <a:cxn ang="0">
                      <a:pos x="89" y="8"/>
                    </a:cxn>
                    <a:cxn ang="0">
                      <a:pos x="74" y="29"/>
                    </a:cxn>
                    <a:cxn ang="0">
                      <a:pos x="43" y="44"/>
                    </a:cxn>
                    <a:cxn ang="0">
                      <a:pos x="35" y="65"/>
                    </a:cxn>
                    <a:cxn ang="0">
                      <a:pos x="8" y="68"/>
                    </a:cxn>
                    <a:cxn ang="0">
                      <a:pos x="1" y="102"/>
                    </a:cxn>
                    <a:cxn ang="0">
                      <a:pos x="13" y="144"/>
                    </a:cxn>
                    <a:cxn ang="0">
                      <a:pos x="69" y="132"/>
                    </a:cxn>
                    <a:cxn ang="0">
                      <a:pos x="65" y="84"/>
                    </a:cxn>
                    <a:cxn ang="0">
                      <a:pos x="81" y="65"/>
                    </a:cxn>
                    <a:cxn ang="0">
                      <a:pos x="93" y="38"/>
                    </a:cxn>
                    <a:cxn ang="0">
                      <a:pos x="127" y="29"/>
                    </a:cxn>
                    <a:cxn ang="0">
                      <a:pos x="127" y="17"/>
                    </a:cxn>
                    <a:cxn ang="0">
                      <a:pos x="112" y="2"/>
                    </a:cxn>
                    <a:cxn ang="0">
                      <a:pos x="89" y="8"/>
                    </a:cxn>
                  </a:cxnLst>
                  <a:rect l="0" t="0" r="r" b="b"/>
                  <a:pathLst>
                    <a:path w="133" h="149">
                      <a:moveTo>
                        <a:pt x="89" y="8"/>
                      </a:moveTo>
                      <a:cubicBezTo>
                        <a:pt x="82" y="12"/>
                        <a:pt x="81" y="23"/>
                        <a:pt x="74" y="29"/>
                      </a:cubicBezTo>
                      <a:cubicBezTo>
                        <a:pt x="66" y="35"/>
                        <a:pt x="50" y="38"/>
                        <a:pt x="43" y="44"/>
                      </a:cubicBezTo>
                      <a:cubicBezTo>
                        <a:pt x="36" y="50"/>
                        <a:pt x="41" y="62"/>
                        <a:pt x="35" y="65"/>
                      </a:cubicBezTo>
                      <a:cubicBezTo>
                        <a:pt x="30" y="69"/>
                        <a:pt x="14" y="62"/>
                        <a:pt x="8" y="68"/>
                      </a:cubicBezTo>
                      <a:cubicBezTo>
                        <a:pt x="3" y="74"/>
                        <a:pt x="0" y="89"/>
                        <a:pt x="1" y="102"/>
                      </a:cubicBezTo>
                      <a:cubicBezTo>
                        <a:pt x="2" y="115"/>
                        <a:pt x="2" y="139"/>
                        <a:pt x="13" y="144"/>
                      </a:cubicBezTo>
                      <a:cubicBezTo>
                        <a:pt x="24" y="149"/>
                        <a:pt x="60" y="142"/>
                        <a:pt x="69" y="132"/>
                      </a:cubicBezTo>
                      <a:cubicBezTo>
                        <a:pt x="78" y="122"/>
                        <a:pt x="63" y="95"/>
                        <a:pt x="65" y="84"/>
                      </a:cubicBezTo>
                      <a:cubicBezTo>
                        <a:pt x="67" y="73"/>
                        <a:pt x="76" y="73"/>
                        <a:pt x="81" y="65"/>
                      </a:cubicBezTo>
                      <a:cubicBezTo>
                        <a:pt x="86" y="57"/>
                        <a:pt x="85" y="44"/>
                        <a:pt x="93" y="38"/>
                      </a:cubicBezTo>
                      <a:cubicBezTo>
                        <a:pt x="100" y="32"/>
                        <a:pt x="122" y="33"/>
                        <a:pt x="127" y="29"/>
                      </a:cubicBezTo>
                      <a:cubicBezTo>
                        <a:pt x="133" y="25"/>
                        <a:pt x="130" y="21"/>
                        <a:pt x="127" y="17"/>
                      </a:cubicBezTo>
                      <a:cubicBezTo>
                        <a:pt x="124" y="12"/>
                        <a:pt x="119" y="3"/>
                        <a:pt x="112" y="2"/>
                      </a:cubicBezTo>
                      <a:cubicBezTo>
                        <a:pt x="105" y="0"/>
                        <a:pt x="94" y="6"/>
                        <a:pt x="89" y="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99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12" name="Freeform 392"/>
              <p:cNvSpPr>
                <a:spLocks/>
              </p:cNvSpPr>
              <p:nvPr/>
            </p:nvSpPr>
            <p:spPr bwMode="auto">
              <a:xfrm rot="1186559">
                <a:off x="1366" y="2219"/>
                <a:ext cx="180" cy="4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6" y="3"/>
                  </a:cxn>
                  <a:cxn ang="0">
                    <a:pos x="110" y="7"/>
                  </a:cxn>
                  <a:cxn ang="0">
                    <a:pos x="172" y="3"/>
                  </a:cxn>
                  <a:cxn ang="0">
                    <a:pos x="156" y="25"/>
                  </a:cxn>
                  <a:cxn ang="0">
                    <a:pos x="119" y="46"/>
                  </a:cxn>
                  <a:cxn ang="0">
                    <a:pos x="72" y="21"/>
                  </a:cxn>
                  <a:cxn ang="0">
                    <a:pos x="20" y="41"/>
                  </a:cxn>
                  <a:cxn ang="0">
                    <a:pos x="0" y="18"/>
                  </a:cxn>
                </a:cxnLst>
                <a:rect l="0" t="0" r="r" b="b"/>
                <a:pathLst>
                  <a:path w="180" h="47">
                    <a:moveTo>
                      <a:pt x="0" y="18"/>
                    </a:moveTo>
                    <a:cubicBezTo>
                      <a:pt x="5" y="8"/>
                      <a:pt x="27" y="5"/>
                      <a:pt x="46" y="3"/>
                    </a:cubicBezTo>
                    <a:cubicBezTo>
                      <a:pt x="64" y="1"/>
                      <a:pt x="89" y="7"/>
                      <a:pt x="110" y="7"/>
                    </a:cubicBezTo>
                    <a:cubicBezTo>
                      <a:pt x="131" y="7"/>
                      <a:pt x="164" y="0"/>
                      <a:pt x="172" y="3"/>
                    </a:cubicBezTo>
                    <a:cubicBezTo>
                      <a:pt x="180" y="6"/>
                      <a:pt x="165" y="18"/>
                      <a:pt x="156" y="25"/>
                    </a:cubicBezTo>
                    <a:cubicBezTo>
                      <a:pt x="147" y="32"/>
                      <a:pt x="133" y="47"/>
                      <a:pt x="119" y="46"/>
                    </a:cubicBezTo>
                    <a:cubicBezTo>
                      <a:pt x="105" y="45"/>
                      <a:pt x="88" y="22"/>
                      <a:pt x="72" y="21"/>
                    </a:cubicBezTo>
                    <a:cubicBezTo>
                      <a:pt x="56" y="20"/>
                      <a:pt x="32" y="41"/>
                      <a:pt x="20" y="41"/>
                    </a:cubicBezTo>
                    <a:cubicBezTo>
                      <a:pt x="8" y="41"/>
                      <a:pt x="4" y="23"/>
                      <a:pt x="0" y="1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8000"/>
                  </a:gs>
                  <a:gs pos="100000">
                    <a:srgbClr val="FF99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Freeform 393"/>
              <p:cNvSpPr>
                <a:spLocks/>
              </p:cNvSpPr>
              <p:nvPr/>
            </p:nvSpPr>
            <p:spPr bwMode="auto">
              <a:xfrm rot="1243533">
                <a:off x="1546" y="2260"/>
                <a:ext cx="96" cy="48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96" y="8"/>
                  </a:cxn>
                  <a:cxn ang="0">
                    <a:pos x="96" y="56"/>
                  </a:cxn>
                  <a:cxn ang="0">
                    <a:pos x="48" y="56"/>
                  </a:cxn>
                  <a:cxn ang="0">
                    <a:pos x="0" y="56"/>
                  </a:cxn>
                  <a:cxn ang="0">
                    <a:pos x="48" y="8"/>
                  </a:cxn>
                </a:cxnLst>
                <a:rect l="0" t="0" r="r" b="b"/>
                <a:pathLst>
                  <a:path w="104" h="64">
                    <a:moveTo>
                      <a:pt x="48" y="8"/>
                    </a:moveTo>
                    <a:cubicBezTo>
                      <a:pt x="64" y="0"/>
                      <a:pt x="88" y="0"/>
                      <a:pt x="96" y="8"/>
                    </a:cubicBezTo>
                    <a:cubicBezTo>
                      <a:pt x="104" y="16"/>
                      <a:pt x="104" y="48"/>
                      <a:pt x="96" y="56"/>
                    </a:cubicBezTo>
                    <a:cubicBezTo>
                      <a:pt x="88" y="64"/>
                      <a:pt x="64" y="56"/>
                      <a:pt x="48" y="56"/>
                    </a:cubicBezTo>
                    <a:cubicBezTo>
                      <a:pt x="32" y="56"/>
                      <a:pt x="0" y="64"/>
                      <a:pt x="0" y="56"/>
                    </a:cubicBezTo>
                    <a:cubicBezTo>
                      <a:pt x="0" y="48"/>
                      <a:pt x="32" y="16"/>
                      <a:pt x="48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8000"/>
                  </a:gs>
                  <a:gs pos="100000">
                    <a:srgbClr val="FF99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Freeform 394"/>
              <p:cNvSpPr>
                <a:spLocks/>
              </p:cNvSpPr>
              <p:nvPr/>
            </p:nvSpPr>
            <p:spPr bwMode="auto">
              <a:xfrm rot="-847838">
                <a:off x="1430" y="2351"/>
                <a:ext cx="619" cy="1282"/>
              </a:xfrm>
              <a:custGeom>
                <a:avLst/>
                <a:gdLst/>
                <a:ahLst/>
                <a:cxnLst>
                  <a:cxn ang="0">
                    <a:pos x="16" y="85"/>
                  </a:cxn>
                  <a:cxn ang="0">
                    <a:pos x="16" y="133"/>
                  </a:cxn>
                  <a:cxn ang="0">
                    <a:pos x="4" y="205"/>
                  </a:cxn>
                  <a:cxn ang="0">
                    <a:pos x="0" y="269"/>
                  </a:cxn>
                  <a:cxn ang="0">
                    <a:pos x="4" y="325"/>
                  </a:cxn>
                  <a:cxn ang="0">
                    <a:pos x="12" y="361"/>
                  </a:cxn>
                  <a:cxn ang="0">
                    <a:pos x="76" y="453"/>
                  </a:cxn>
                  <a:cxn ang="0">
                    <a:pos x="120" y="501"/>
                  </a:cxn>
                  <a:cxn ang="0">
                    <a:pos x="144" y="545"/>
                  </a:cxn>
                  <a:cxn ang="0">
                    <a:pos x="144" y="609"/>
                  </a:cxn>
                  <a:cxn ang="0">
                    <a:pos x="132" y="737"/>
                  </a:cxn>
                  <a:cxn ang="0">
                    <a:pos x="124" y="805"/>
                  </a:cxn>
                  <a:cxn ang="0">
                    <a:pos x="112" y="853"/>
                  </a:cxn>
                  <a:cxn ang="0">
                    <a:pos x="112" y="901"/>
                  </a:cxn>
                  <a:cxn ang="0">
                    <a:pos x="96" y="1001"/>
                  </a:cxn>
                  <a:cxn ang="0">
                    <a:pos x="92" y="1089"/>
                  </a:cxn>
                  <a:cxn ang="0">
                    <a:pos x="92" y="1129"/>
                  </a:cxn>
                  <a:cxn ang="0">
                    <a:pos x="100" y="1193"/>
                  </a:cxn>
                  <a:cxn ang="0">
                    <a:pos x="112" y="1237"/>
                  </a:cxn>
                  <a:cxn ang="0">
                    <a:pos x="168" y="1277"/>
                  </a:cxn>
                  <a:cxn ang="0">
                    <a:pos x="208" y="1269"/>
                  </a:cxn>
                  <a:cxn ang="0">
                    <a:pos x="184" y="1237"/>
                  </a:cxn>
                  <a:cxn ang="0">
                    <a:pos x="160" y="1189"/>
                  </a:cxn>
                  <a:cxn ang="0">
                    <a:pos x="176" y="1149"/>
                  </a:cxn>
                  <a:cxn ang="0">
                    <a:pos x="188" y="1089"/>
                  </a:cxn>
                  <a:cxn ang="0">
                    <a:pos x="232" y="1041"/>
                  </a:cxn>
                  <a:cxn ang="0">
                    <a:pos x="256" y="997"/>
                  </a:cxn>
                  <a:cxn ang="0">
                    <a:pos x="256" y="949"/>
                  </a:cxn>
                  <a:cxn ang="0">
                    <a:pos x="276" y="929"/>
                  </a:cxn>
                  <a:cxn ang="0">
                    <a:pos x="328" y="921"/>
                  </a:cxn>
                  <a:cxn ang="0">
                    <a:pos x="344" y="861"/>
                  </a:cxn>
                  <a:cxn ang="0">
                    <a:pos x="376" y="813"/>
                  </a:cxn>
                  <a:cxn ang="0">
                    <a:pos x="400" y="757"/>
                  </a:cxn>
                  <a:cxn ang="0">
                    <a:pos x="420" y="721"/>
                  </a:cxn>
                  <a:cxn ang="0">
                    <a:pos x="416" y="677"/>
                  </a:cxn>
                  <a:cxn ang="0">
                    <a:pos x="448" y="661"/>
                  </a:cxn>
                  <a:cxn ang="0">
                    <a:pos x="516" y="649"/>
                  </a:cxn>
                  <a:cxn ang="0">
                    <a:pos x="544" y="613"/>
                  </a:cxn>
                  <a:cxn ang="0">
                    <a:pos x="568" y="557"/>
                  </a:cxn>
                  <a:cxn ang="0">
                    <a:pos x="592" y="517"/>
                  </a:cxn>
                  <a:cxn ang="0">
                    <a:pos x="592" y="469"/>
                  </a:cxn>
                  <a:cxn ang="0">
                    <a:pos x="608" y="429"/>
                  </a:cxn>
                  <a:cxn ang="0">
                    <a:pos x="616" y="357"/>
                  </a:cxn>
                  <a:cxn ang="0">
                    <a:pos x="616" y="325"/>
                  </a:cxn>
                  <a:cxn ang="0">
                    <a:pos x="600" y="301"/>
                  </a:cxn>
                  <a:cxn ang="0">
                    <a:pos x="544" y="277"/>
                  </a:cxn>
                  <a:cxn ang="0">
                    <a:pos x="512" y="225"/>
                  </a:cxn>
                  <a:cxn ang="0">
                    <a:pos x="460" y="221"/>
                  </a:cxn>
                  <a:cxn ang="0">
                    <a:pos x="436" y="173"/>
                  </a:cxn>
                  <a:cxn ang="0">
                    <a:pos x="400" y="121"/>
                  </a:cxn>
                  <a:cxn ang="0">
                    <a:pos x="352" y="85"/>
                  </a:cxn>
                  <a:cxn ang="0">
                    <a:pos x="316" y="61"/>
                  </a:cxn>
                  <a:cxn ang="0">
                    <a:pos x="256" y="37"/>
                  </a:cxn>
                  <a:cxn ang="0">
                    <a:pos x="216" y="33"/>
                  </a:cxn>
                  <a:cxn ang="0">
                    <a:pos x="164" y="9"/>
                  </a:cxn>
                  <a:cxn ang="0">
                    <a:pos x="116" y="1"/>
                  </a:cxn>
                  <a:cxn ang="0">
                    <a:pos x="84" y="17"/>
                  </a:cxn>
                  <a:cxn ang="0">
                    <a:pos x="48" y="33"/>
                  </a:cxn>
                  <a:cxn ang="0">
                    <a:pos x="16" y="85"/>
                  </a:cxn>
                </a:cxnLst>
                <a:rect l="0" t="0" r="r" b="b"/>
                <a:pathLst>
                  <a:path w="619" h="1282">
                    <a:moveTo>
                      <a:pt x="16" y="85"/>
                    </a:moveTo>
                    <a:cubicBezTo>
                      <a:pt x="8" y="101"/>
                      <a:pt x="18" y="113"/>
                      <a:pt x="16" y="133"/>
                    </a:cubicBezTo>
                    <a:cubicBezTo>
                      <a:pt x="14" y="153"/>
                      <a:pt x="7" y="182"/>
                      <a:pt x="4" y="205"/>
                    </a:cubicBezTo>
                    <a:cubicBezTo>
                      <a:pt x="1" y="228"/>
                      <a:pt x="0" y="249"/>
                      <a:pt x="0" y="269"/>
                    </a:cubicBezTo>
                    <a:cubicBezTo>
                      <a:pt x="0" y="289"/>
                      <a:pt x="2" y="310"/>
                      <a:pt x="4" y="325"/>
                    </a:cubicBezTo>
                    <a:cubicBezTo>
                      <a:pt x="6" y="340"/>
                      <a:pt x="0" y="340"/>
                      <a:pt x="12" y="361"/>
                    </a:cubicBezTo>
                    <a:cubicBezTo>
                      <a:pt x="24" y="382"/>
                      <a:pt x="58" y="430"/>
                      <a:pt x="76" y="453"/>
                    </a:cubicBezTo>
                    <a:cubicBezTo>
                      <a:pt x="94" y="476"/>
                      <a:pt x="109" y="486"/>
                      <a:pt x="120" y="501"/>
                    </a:cubicBezTo>
                    <a:cubicBezTo>
                      <a:pt x="131" y="516"/>
                      <a:pt x="140" y="527"/>
                      <a:pt x="144" y="545"/>
                    </a:cubicBezTo>
                    <a:cubicBezTo>
                      <a:pt x="148" y="563"/>
                      <a:pt x="146" y="577"/>
                      <a:pt x="144" y="609"/>
                    </a:cubicBezTo>
                    <a:cubicBezTo>
                      <a:pt x="142" y="641"/>
                      <a:pt x="135" y="704"/>
                      <a:pt x="132" y="737"/>
                    </a:cubicBezTo>
                    <a:cubicBezTo>
                      <a:pt x="129" y="770"/>
                      <a:pt x="127" y="786"/>
                      <a:pt x="124" y="805"/>
                    </a:cubicBezTo>
                    <a:cubicBezTo>
                      <a:pt x="121" y="824"/>
                      <a:pt x="114" y="837"/>
                      <a:pt x="112" y="853"/>
                    </a:cubicBezTo>
                    <a:cubicBezTo>
                      <a:pt x="110" y="869"/>
                      <a:pt x="115" y="876"/>
                      <a:pt x="112" y="901"/>
                    </a:cubicBezTo>
                    <a:cubicBezTo>
                      <a:pt x="109" y="926"/>
                      <a:pt x="99" y="970"/>
                      <a:pt x="96" y="1001"/>
                    </a:cubicBezTo>
                    <a:cubicBezTo>
                      <a:pt x="93" y="1032"/>
                      <a:pt x="93" y="1068"/>
                      <a:pt x="92" y="1089"/>
                    </a:cubicBezTo>
                    <a:cubicBezTo>
                      <a:pt x="91" y="1110"/>
                      <a:pt x="91" y="1112"/>
                      <a:pt x="92" y="1129"/>
                    </a:cubicBezTo>
                    <a:cubicBezTo>
                      <a:pt x="93" y="1146"/>
                      <a:pt x="97" y="1175"/>
                      <a:pt x="100" y="1193"/>
                    </a:cubicBezTo>
                    <a:cubicBezTo>
                      <a:pt x="103" y="1211"/>
                      <a:pt x="101" y="1223"/>
                      <a:pt x="112" y="1237"/>
                    </a:cubicBezTo>
                    <a:cubicBezTo>
                      <a:pt x="123" y="1251"/>
                      <a:pt x="152" y="1272"/>
                      <a:pt x="168" y="1277"/>
                    </a:cubicBezTo>
                    <a:cubicBezTo>
                      <a:pt x="184" y="1282"/>
                      <a:pt x="205" y="1276"/>
                      <a:pt x="208" y="1269"/>
                    </a:cubicBezTo>
                    <a:cubicBezTo>
                      <a:pt x="211" y="1262"/>
                      <a:pt x="192" y="1250"/>
                      <a:pt x="184" y="1237"/>
                    </a:cubicBezTo>
                    <a:cubicBezTo>
                      <a:pt x="176" y="1224"/>
                      <a:pt x="161" y="1204"/>
                      <a:pt x="160" y="1189"/>
                    </a:cubicBezTo>
                    <a:cubicBezTo>
                      <a:pt x="159" y="1174"/>
                      <a:pt x="171" y="1166"/>
                      <a:pt x="176" y="1149"/>
                    </a:cubicBezTo>
                    <a:cubicBezTo>
                      <a:pt x="181" y="1132"/>
                      <a:pt x="179" y="1107"/>
                      <a:pt x="188" y="1089"/>
                    </a:cubicBezTo>
                    <a:cubicBezTo>
                      <a:pt x="197" y="1071"/>
                      <a:pt x="221" y="1056"/>
                      <a:pt x="232" y="1041"/>
                    </a:cubicBezTo>
                    <a:cubicBezTo>
                      <a:pt x="243" y="1026"/>
                      <a:pt x="252" y="1012"/>
                      <a:pt x="256" y="997"/>
                    </a:cubicBezTo>
                    <a:cubicBezTo>
                      <a:pt x="260" y="982"/>
                      <a:pt x="253" y="960"/>
                      <a:pt x="256" y="949"/>
                    </a:cubicBezTo>
                    <a:cubicBezTo>
                      <a:pt x="259" y="938"/>
                      <a:pt x="264" y="934"/>
                      <a:pt x="276" y="929"/>
                    </a:cubicBezTo>
                    <a:cubicBezTo>
                      <a:pt x="288" y="924"/>
                      <a:pt x="317" y="932"/>
                      <a:pt x="328" y="921"/>
                    </a:cubicBezTo>
                    <a:cubicBezTo>
                      <a:pt x="339" y="910"/>
                      <a:pt x="336" y="879"/>
                      <a:pt x="344" y="861"/>
                    </a:cubicBezTo>
                    <a:cubicBezTo>
                      <a:pt x="352" y="843"/>
                      <a:pt x="367" y="830"/>
                      <a:pt x="376" y="813"/>
                    </a:cubicBezTo>
                    <a:cubicBezTo>
                      <a:pt x="385" y="796"/>
                      <a:pt x="393" y="772"/>
                      <a:pt x="400" y="757"/>
                    </a:cubicBezTo>
                    <a:cubicBezTo>
                      <a:pt x="407" y="742"/>
                      <a:pt x="417" y="734"/>
                      <a:pt x="420" y="721"/>
                    </a:cubicBezTo>
                    <a:cubicBezTo>
                      <a:pt x="423" y="708"/>
                      <a:pt x="411" y="687"/>
                      <a:pt x="416" y="677"/>
                    </a:cubicBezTo>
                    <a:cubicBezTo>
                      <a:pt x="421" y="667"/>
                      <a:pt x="431" y="666"/>
                      <a:pt x="448" y="661"/>
                    </a:cubicBezTo>
                    <a:cubicBezTo>
                      <a:pt x="465" y="656"/>
                      <a:pt x="500" y="657"/>
                      <a:pt x="516" y="649"/>
                    </a:cubicBezTo>
                    <a:cubicBezTo>
                      <a:pt x="532" y="641"/>
                      <a:pt x="535" y="628"/>
                      <a:pt x="544" y="613"/>
                    </a:cubicBezTo>
                    <a:cubicBezTo>
                      <a:pt x="553" y="598"/>
                      <a:pt x="560" y="573"/>
                      <a:pt x="568" y="557"/>
                    </a:cubicBezTo>
                    <a:cubicBezTo>
                      <a:pt x="576" y="541"/>
                      <a:pt x="588" y="532"/>
                      <a:pt x="592" y="517"/>
                    </a:cubicBezTo>
                    <a:cubicBezTo>
                      <a:pt x="596" y="502"/>
                      <a:pt x="589" y="484"/>
                      <a:pt x="592" y="469"/>
                    </a:cubicBezTo>
                    <a:cubicBezTo>
                      <a:pt x="595" y="454"/>
                      <a:pt x="604" y="448"/>
                      <a:pt x="608" y="429"/>
                    </a:cubicBezTo>
                    <a:cubicBezTo>
                      <a:pt x="612" y="410"/>
                      <a:pt x="615" y="374"/>
                      <a:pt x="616" y="357"/>
                    </a:cubicBezTo>
                    <a:cubicBezTo>
                      <a:pt x="617" y="340"/>
                      <a:pt x="619" y="334"/>
                      <a:pt x="616" y="325"/>
                    </a:cubicBezTo>
                    <a:cubicBezTo>
                      <a:pt x="613" y="316"/>
                      <a:pt x="612" y="309"/>
                      <a:pt x="600" y="301"/>
                    </a:cubicBezTo>
                    <a:cubicBezTo>
                      <a:pt x="588" y="293"/>
                      <a:pt x="559" y="290"/>
                      <a:pt x="544" y="277"/>
                    </a:cubicBezTo>
                    <a:cubicBezTo>
                      <a:pt x="529" y="264"/>
                      <a:pt x="526" y="234"/>
                      <a:pt x="512" y="225"/>
                    </a:cubicBezTo>
                    <a:cubicBezTo>
                      <a:pt x="498" y="216"/>
                      <a:pt x="473" y="230"/>
                      <a:pt x="460" y="221"/>
                    </a:cubicBezTo>
                    <a:cubicBezTo>
                      <a:pt x="447" y="212"/>
                      <a:pt x="446" y="190"/>
                      <a:pt x="436" y="173"/>
                    </a:cubicBezTo>
                    <a:cubicBezTo>
                      <a:pt x="426" y="156"/>
                      <a:pt x="414" y="136"/>
                      <a:pt x="400" y="121"/>
                    </a:cubicBezTo>
                    <a:cubicBezTo>
                      <a:pt x="386" y="106"/>
                      <a:pt x="366" y="95"/>
                      <a:pt x="352" y="85"/>
                    </a:cubicBezTo>
                    <a:cubicBezTo>
                      <a:pt x="338" y="75"/>
                      <a:pt x="332" y="69"/>
                      <a:pt x="316" y="61"/>
                    </a:cubicBezTo>
                    <a:cubicBezTo>
                      <a:pt x="300" y="53"/>
                      <a:pt x="273" y="42"/>
                      <a:pt x="256" y="37"/>
                    </a:cubicBezTo>
                    <a:cubicBezTo>
                      <a:pt x="239" y="32"/>
                      <a:pt x="231" y="38"/>
                      <a:pt x="216" y="33"/>
                    </a:cubicBezTo>
                    <a:cubicBezTo>
                      <a:pt x="201" y="28"/>
                      <a:pt x="181" y="14"/>
                      <a:pt x="164" y="9"/>
                    </a:cubicBezTo>
                    <a:cubicBezTo>
                      <a:pt x="147" y="4"/>
                      <a:pt x="129" y="0"/>
                      <a:pt x="116" y="1"/>
                    </a:cubicBezTo>
                    <a:cubicBezTo>
                      <a:pt x="103" y="2"/>
                      <a:pt x="95" y="12"/>
                      <a:pt x="84" y="17"/>
                    </a:cubicBezTo>
                    <a:cubicBezTo>
                      <a:pt x="73" y="22"/>
                      <a:pt x="59" y="22"/>
                      <a:pt x="48" y="33"/>
                    </a:cubicBezTo>
                    <a:cubicBezTo>
                      <a:pt x="37" y="44"/>
                      <a:pt x="23" y="74"/>
                      <a:pt x="16" y="8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8000"/>
                  </a:gs>
                  <a:gs pos="100000">
                    <a:srgbClr val="FF99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5" name="Group 395"/>
              <p:cNvGrpSpPr>
                <a:grpSpLocks/>
              </p:cNvGrpSpPr>
              <p:nvPr/>
            </p:nvGrpSpPr>
            <p:grpSpPr bwMode="auto">
              <a:xfrm rot="843936">
                <a:off x="558" y="984"/>
                <a:ext cx="1278" cy="1392"/>
                <a:chOff x="206" y="1033"/>
                <a:chExt cx="1552" cy="1511"/>
              </a:xfrm>
            </p:grpSpPr>
            <p:sp>
              <p:nvSpPr>
                <p:cNvPr id="5516" name="Freeform 396"/>
                <p:cNvSpPr>
                  <a:spLocks/>
                </p:cNvSpPr>
                <p:nvPr/>
              </p:nvSpPr>
              <p:spPr bwMode="auto">
                <a:xfrm>
                  <a:off x="978" y="1033"/>
                  <a:ext cx="223" cy="14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88" y="7"/>
                    </a:cxn>
                    <a:cxn ang="0">
                      <a:pos x="204" y="71"/>
                    </a:cxn>
                    <a:cxn ang="0">
                      <a:pos x="204" y="119"/>
                    </a:cxn>
                    <a:cxn ang="0">
                      <a:pos x="156" y="119"/>
                    </a:cxn>
                    <a:cxn ang="0">
                      <a:pos x="108" y="119"/>
                    </a:cxn>
                    <a:cxn ang="0">
                      <a:pos x="72" y="139"/>
                    </a:cxn>
                    <a:cxn ang="0">
                      <a:pos x="24" y="143"/>
                    </a:cxn>
                    <a:cxn ang="0">
                      <a:pos x="12" y="119"/>
                    </a:cxn>
                    <a:cxn ang="0">
                      <a:pos x="20" y="71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223" h="146">
                      <a:moveTo>
                        <a:pt x="0" y="31"/>
                      </a:moveTo>
                      <a:cubicBezTo>
                        <a:pt x="13" y="20"/>
                        <a:pt x="54" y="0"/>
                        <a:pt x="88" y="7"/>
                      </a:cubicBezTo>
                      <a:cubicBezTo>
                        <a:pt x="122" y="14"/>
                        <a:pt x="185" y="52"/>
                        <a:pt x="204" y="71"/>
                      </a:cubicBezTo>
                      <a:cubicBezTo>
                        <a:pt x="223" y="90"/>
                        <a:pt x="212" y="111"/>
                        <a:pt x="204" y="119"/>
                      </a:cubicBezTo>
                      <a:cubicBezTo>
                        <a:pt x="196" y="127"/>
                        <a:pt x="172" y="119"/>
                        <a:pt x="156" y="119"/>
                      </a:cubicBezTo>
                      <a:cubicBezTo>
                        <a:pt x="140" y="119"/>
                        <a:pt x="122" y="116"/>
                        <a:pt x="108" y="119"/>
                      </a:cubicBezTo>
                      <a:cubicBezTo>
                        <a:pt x="94" y="122"/>
                        <a:pt x="86" y="135"/>
                        <a:pt x="72" y="139"/>
                      </a:cubicBezTo>
                      <a:cubicBezTo>
                        <a:pt x="58" y="143"/>
                        <a:pt x="34" y="146"/>
                        <a:pt x="24" y="143"/>
                      </a:cubicBezTo>
                      <a:cubicBezTo>
                        <a:pt x="14" y="140"/>
                        <a:pt x="13" y="131"/>
                        <a:pt x="12" y="119"/>
                      </a:cubicBezTo>
                      <a:cubicBezTo>
                        <a:pt x="11" y="107"/>
                        <a:pt x="22" y="86"/>
                        <a:pt x="20" y="71"/>
                      </a:cubicBezTo>
                      <a:cubicBezTo>
                        <a:pt x="18" y="56"/>
                        <a:pt x="4" y="39"/>
                        <a:pt x="0" y="3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FF99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7" name="Freeform 397"/>
                <p:cNvSpPr>
                  <a:spLocks/>
                </p:cNvSpPr>
                <p:nvPr/>
              </p:nvSpPr>
              <p:spPr bwMode="auto">
                <a:xfrm>
                  <a:off x="1317" y="1047"/>
                  <a:ext cx="408" cy="352"/>
                </a:xfrm>
                <a:custGeom>
                  <a:avLst/>
                  <a:gdLst/>
                  <a:ahLst/>
                  <a:cxnLst>
                    <a:cxn ang="0">
                      <a:pos x="61" y="1"/>
                    </a:cxn>
                    <a:cxn ang="0">
                      <a:pos x="105" y="9"/>
                    </a:cxn>
                    <a:cxn ang="0">
                      <a:pos x="149" y="17"/>
                    </a:cxn>
                    <a:cxn ang="0">
                      <a:pos x="201" y="57"/>
                    </a:cxn>
                    <a:cxn ang="0">
                      <a:pos x="249" y="73"/>
                    </a:cxn>
                    <a:cxn ang="0">
                      <a:pos x="309" y="109"/>
                    </a:cxn>
                    <a:cxn ang="0">
                      <a:pos x="345" y="201"/>
                    </a:cxn>
                    <a:cxn ang="0">
                      <a:pos x="373" y="241"/>
                    </a:cxn>
                    <a:cxn ang="0">
                      <a:pos x="393" y="297"/>
                    </a:cxn>
                    <a:cxn ang="0">
                      <a:pos x="393" y="345"/>
                    </a:cxn>
                    <a:cxn ang="0">
                      <a:pos x="305" y="337"/>
                    </a:cxn>
                    <a:cxn ang="0">
                      <a:pos x="253" y="281"/>
                    </a:cxn>
                    <a:cxn ang="0">
                      <a:pos x="193" y="277"/>
                    </a:cxn>
                    <a:cxn ang="0">
                      <a:pos x="165" y="221"/>
                    </a:cxn>
                    <a:cxn ang="0">
                      <a:pos x="201" y="201"/>
                    </a:cxn>
                    <a:cxn ang="0">
                      <a:pos x="249" y="201"/>
                    </a:cxn>
                    <a:cxn ang="0">
                      <a:pos x="201" y="153"/>
                    </a:cxn>
                    <a:cxn ang="0">
                      <a:pos x="153" y="153"/>
                    </a:cxn>
                    <a:cxn ang="0">
                      <a:pos x="105" y="105"/>
                    </a:cxn>
                    <a:cxn ang="0">
                      <a:pos x="49" y="81"/>
                    </a:cxn>
                    <a:cxn ang="0">
                      <a:pos x="9" y="57"/>
                    </a:cxn>
                    <a:cxn ang="0">
                      <a:pos x="9" y="9"/>
                    </a:cxn>
                    <a:cxn ang="0">
                      <a:pos x="61" y="1"/>
                    </a:cxn>
                  </a:cxnLst>
                  <a:rect l="0" t="0" r="r" b="b"/>
                  <a:pathLst>
                    <a:path w="408" h="352">
                      <a:moveTo>
                        <a:pt x="61" y="1"/>
                      </a:moveTo>
                      <a:cubicBezTo>
                        <a:pt x="77" y="1"/>
                        <a:pt x="90" y="6"/>
                        <a:pt x="105" y="9"/>
                      </a:cubicBezTo>
                      <a:cubicBezTo>
                        <a:pt x="120" y="12"/>
                        <a:pt x="133" y="9"/>
                        <a:pt x="149" y="17"/>
                      </a:cubicBezTo>
                      <a:cubicBezTo>
                        <a:pt x="165" y="25"/>
                        <a:pt x="184" y="48"/>
                        <a:pt x="201" y="57"/>
                      </a:cubicBezTo>
                      <a:cubicBezTo>
                        <a:pt x="218" y="66"/>
                        <a:pt x="231" y="64"/>
                        <a:pt x="249" y="73"/>
                      </a:cubicBezTo>
                      <a:cubicBezTo>
                        <a:pt x="267" y="82"/>
                        <a:pt x="293" y="88"/>
                        <a:pt x="309" y="109"/>
                      </a:cubicBezTo>
                      <a:cubicBezTo>
                        <a:pt x="325" y="130"/>
                        <a:pt x="334" y="179"/>
                        <a:pt x="345" y="201"/>
                      </a:cubicBezTo>
                      <a:cubicBezTo>
                        <a:pt x="356" y="223"/>
                        <a:pt x="365" y="225"/>
                        <a:pt x="373" y="241"/>
                      </a:cubicBezTo>
                      <a:cubicBezTo>
                        <a:pt x="381" y="257"/>
                        <a:pt x="390" y="280"/>
                        <a:pt x="393" y="297"/>
                      </a:cubicBezTo>
                      <a:cubicBezTo>
                        <a:pt x="396" y="314"/>
                        <a:pt x="408" y="338"/>
                        <a:pt x="393" y="345"/>
                      </a:cubicBezTo>
                      <a:cubicBezTo>
                        <a:pt x="378" y="352"/>
                        <a:pt x="328" y="348"/>
                        <a:pt x="305" y="337"/>
                      </a:cubicBezTo>
                      <a:cubicBezTo>
                        <a:pt x="282" y="326"/>
                        <a:pt x="272" y="291"/>
                        <a:pt x="253" y="281"/>
                      </a:cubicBezTo>
                      <a:cubicBezTo>
                        <a:pt x="234" y="271"/>
                        <a:pt x="208" y="287"/>
                        <a:pt x="193" y="277"/>
                      </a:cubicBezTo>
                      <a:cubicBezTo>
                        <a:pt x="178" y="267"/>
                        <a:pt x="164" y="234"/>
                        <a:pt x="165" y="221"/>
                      </a:cubicBezTo>
                      <a:cubicBezTo>
                        <a:pt x="166" y="208"/>
                        <a:pt x="187" y="204"/>
                        <a:pt x="201" y="201"/>
                      </a:cubicBezTo>
                      <a:cubicBezTo>
                        <a:pt x="215" y="198"/>
                        <a:pt x="249" y="209"/>
                        <a:pt x="249" y="201"/>
                      </a:cubicBezTo>
                      <a:cubicBezTo>
                        <a:pt x="249" y="193"/>
                        <a:pt x="217" y="161"/>
                        <a:pt x="201" y="153"/>
                      </a:cubicBezTo>
                      <a:cubicBezTo>
                        <a:pt x="185" y="145"/>
                        <a:pt x="169" y="161"/>
                        <a:pt x="153" y="153"/>
                      </a:cubicBezTo>
                      <a:cubicBezTo>
                        <a:pt x="137" y="145"/>
                        <a:pt x="122" y="117"/>
                        <a:pt x="105" y="105"/>
                      </a:cubicBezTo>
                      <a:cubicBezTo>
                        <a:pt x="88" y="93"/>
                        <a:pt x="65" y="89"/>
                        <a:pt x="49" y="81"/>
                      </a:cubicBezTo>
                      <a:cubicBezTo>
                        <a:pt x="33" y="73"/>
                        <a:pt x="16" y="69"/>
                        <a:pt x="9" y="57"/>
                      </a:cubicBezTo>
                      <a:cubicBezTo>
                        <a:pt x="2" y="45"/>
                        <a:pt x="0" y="18"/>
                        <a:pt x="9" y="9"/>
                      </a:cubicBezTo>
                      <a:cubicBezTo>
                        <a:pt x="18" y="0"/>
                        <a:pt x="45" y="1"/>
                        <a:pt x="61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FF99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8" name="Freeform 398"/>
                <p:cNvSpPr>
                  <a:spLocks/>
                </p:cNvSpPr>
                <p:nvPr/>
              </p:nvSpPr>
              <p:spPr bwMode="auto">
                <a:xfrm>
                  <a:off x="206" y="1104"/>
                  <a:ext cx="1552" cy="1440"/>
                </a:xfrm>
                <a:custGeom>
                  <a:avLst/>
                  <a:gdLst/>
                  <a:ahLst/>
                  <a:cxnLst>
                    <a:cxn ang="0">
                      <a:pos x="64" y="96"/>
                    </a:cxn>
                    <a:cxn ang="0">
                      <a:pos x="16" y="240"/>
                    </a:cxn>
                    <a:cxn ang="0">
                      <a:pos x="64" y="432"/>
                    </a:cxn>
                    <a:cxn ang="0">
                      <a:pos x="208" y="384"/>
                    </a:cxn>
                    <a:cxn ang="0">
                      <a:pos x="544" y="480"/>
                    </a:cxn>
                    <a:cxn ang="0">
                      <a:pos x="600" y="748"/>
                    </a:cxn>
                    <a:cxn ang="0">
                      <a:pos x="624" y="856"/>
                    </a:cxn>
                    <a:cxn ang="0">
                      <a:pos x="688" y="960"/>
                    </a:cxn>
                    <a:cxn ang="0">
                      <a:pos x="736" y="1104"/>
                    </a:cxn>
                    <a:cxn ang="0">
                      <a:pos x="832" y="1152"/>
                    </a:cxn>
                    <a:cxn ang="0">
                      <a:pos x="928" y="1248"/>
                    </a:cxn>
                    <a:cxn ang="0">
                      <a:pos x="1024" y="1296"/>
                    </a:cxn>
                    <a:cxn ang="0">
                      <a:pos x="1120" y="1392"/>
                    </a:cxn>
                    <a:cxn ang="0">
                      <a:pos x="1216" y="1440"/>
                    </a:cxn>
                    <a:cxn ang="0">
                      <a:pos x="1168" y="1392"/>
                    </a:cxn>
                    <a:cxn ang="0">
                      <a:pos x="1168" y="1296"/>
                    </a:cxn>
                    <a:cxn ang="0">
                      <a:pos x="1116" y="1188"/>
                    </a:cxn>
                    <a:cxn ang="0">
                      <a:pos x="1056" y="1236"/>
                    </a:cxn>
                    <a:cxn ang="0">
                      <a:pos x="1008" y="1076"/>
                    </a:cxn>
                    <a:cxn ang="0">
                      <a:pos x="1168" y="1056"/>
                    </a:cxn>
                    <a:cxn ang="0">
                      <a:pos x="1244" y="1132"/>
                    </a:cxn>
                    <a:cxn ang="0">
                      <a:pos x="1264" y="960"/>
                    </a:cxn>
                    <a:cxn ang="0">
                      <a:pos x="1312" y="816"/>
                    </a:cxn>
                    <a:cxn ang="0">
                      <a:pos x="1408" y="720"/>
                    </a:cxn>
                    <a:cxn ang="0">
                      <a:pos x="1504" y="576"/>
                    </a:cxn>
                    <a:cxn ang="0">
                      <a:pos x="1552" y="528"/>
                    </a:cxn>
                    <a:cxn ang="0">
                      <a:pos x="1456" y="384"/>
                    </a:cxn>
                    <a:cxn ang="0">
                      <a:pos x="1428" y="356"/>
                    </a:cxn>
                    <a:cxn ang="0">
                      <a:pos x="1360" y="384"/>
                    </a:cxn>
                    <a:cxn ang="0">
                      <a:pos x="1216" y="336"/>
                    </a:cxn>
                    <a:cxn ang="0">
                      <a:pos x="1264" y="432"/>
                    </a:cxn>
                    <a:cxn ang="0">
                      <a:pos x="1216" y="528"/>
                    </a:cxn>
                    <a:cxn ang="0">
                      <a:pos x="1128" y="468"/>
                    </a:cxn>
                    <a:cxn ang="0">
                      <a:pos x="1024" y="432"/>
                    </a:cxn>
                    <a:cxn ang="0">
                      <a:pos x="1120" y="192"/>
                    </a:cxn>
                    <a:cxn ang="0">
                      <a:pos x="1196" y="120"/>
                    </a:cxn>
                    <a:cxn ang="0">
                      <a:pos x="1084" y="88"/>
                    </a:cxn>
                    <a:cxn ang="0">
                      <a:pos x="1024" y="0"/>
                    </a:cxn>
                    <a:cxn ang="0">
                      <a:pos x="1024" y="96"/>
                    </a:cxn>
                    <a:cxn ang="0">
                      <a:pos x="736" y="144"/>
                    </a:cxn>
                    <a:cxn ang="0">
                      <a:pos x="400" y="96"/>
                    </a:cxn>
                    <a:cxn ang="0">
                      <a:pos x="256" y="48"/>
                    </a:cxn>
                    <a:cxn ang="0">
                      <a:pos x="160" y="48"/>
                    </a:cxn>
                  </a:cxnLst>
                  <a:rect l="0" t="0" r="r" b="b"/>
                  <a:pathLst>
                    <a:path w="1552" h="1440">
                      <a:moveTo>
                        <a:pt x="160" y="48"/>
                      </a:moveTo>
                      <a:lnTo>
                        <a:pt x="64" y="96"/>
                      </a:lnTo>
                      <a:lnTo>
                        <a:pt x="0" y="192"/>
                      </a:lnTo>
                      <a:lnTo>
                        <a:pt x="16" y="240"/>
                      </a:lnTo>
                      <a:lnTo>
                        <a:pt x="64" y="288"/>
                      </a:lnTo>
                      <a:lnTo>
                        <a:pt x="64" y="432"/>
                      </a:lnTo>
                      <a:lnTo>
                        <a:pt x="160" y="480"/>
                      </a:lnTo>
                      <a:lnTo>
                        <a:pt x="208" y="384"/>
                      </a:lnTo>
                      <a:lnTo>
                        <a:pt x="352" y="384"/>
                      </a:lnTo>
                      <a:lnTo>
                        <a:pt x="544" y="480"/>
                      </a:lnTo>
                      <a:lnTo>
                        <a:pt x="640" y="672"/>
                      </a:lnTo>
                      <a:lnTo>
                        <a:pt x="600" y="748"/>
                      </a:lnTo>
                      <a:lnTo>
                        <a:pt x="612" y="804"/>
                      </a:lnTo>
                      <a:lnTo>
                        <a:pt x="624" y="856"/>
                      </a:lnTo>
                      <a:lnTo>
                        <a:pt x="640" y="912"/>
                      </a:lnTo>
                      <a:lnTo>
                        <a:pt x="688" y="960"/>
                      </a:lnTo>
                      <a:lnTo>
                        <a:pt x="688" y="1008"/>
                      </a:lnTo>
                      <a:lnTo>
                        <a:pt x="736" y="1104"/>
                      </a:lnTo>
                      <a:lnTo>
                        <a:pt x="784" y="1152"/>
                      </a:lnTo>
                      <a:lnTo>
                        <a:pt x="832" y="1152"/>
                      </a:lnTo>
                      <a:lnTo>
                        <a:pt x="880" y="1160"/>
                      </a:lnTo>
                      <a:lnTo>
                        <a:pt x="928" y="1248"/>
                      </a:lnTo>
                      <a:lnTo>
                        <a:pt x="976" y="1296"/>
                      </a:lnTo>
                      <a:lnTo>
                        <a:pt x="1024" y="1296"/>
                      </a:lnTo>
                      <a:lnTo>
                        <a:pt x="1072" y="1344"/>
                      </a:lnTo>
                      <a:lnTo>
                        <a:pt x="1120" y="1392"/>
                      </a:lnTo>
                      <a:lnTo>
                        <a:pt x="1168" y="1440"/>
                      </a:lnTo>
                      <a:lnTo>
                        <a:pt x="1216" y="1440"/>
                      </a:lnTo>
                      <a:lnTo>
                        <a:pt x="1232" y="1412"/>
                      </a:lnTo>
                      <a:lnTo>
                        <a:pt x="1168" y="1392"/>
                      </a:lnTo>
                      <a:lnTo>
                        <a:pt x="1184" y="1348"/>
                      </a:lnTo>
                      <a:lnTo>
                        <a:pt x="1168" y="1296"/>
                      </a:lnTo>
                      <a:lnTo>
                        <a:pt x="1120" y="1248"/>
                      </a:lnTo>
                      <a:lnTo>
                        <a:pt x="1116" y="1188"/>
                      </a:lnTo>
                      <a:lnTo>
                        <a:pt x="1072" y="1200"/>
                      </a:lnTo>
                      <a:lnTo>
                        <a:pt x="1056" y="1236"/>
                      </a:lnTo>
                      <a:lnTo>
                        <a:pt x="996" y="1204"/>
                      </a:lnTo>
                      <a:lnTo>
                        <a:pt x="1008" y="1076"/>
                      </a:lnTo>
                      <a:lnTo>
                        <a:pt x="1080" y="1044"/>
                      </a:lnTo>
                      <a:lnTo>
                        <a:pt x="1168" y="1056"/>
                      </a:lnTo>
                      <a:lnTo>
                        <a:pt x="1228" y="1140"/>
                      </a:lnTo>
                      <a:lnTo>
                        <a:pt x="1244" y="1132"/>
                      </a:lnTo>
                      <a:lnTo>
                        <a:pt x="1228" y="1012"/>
                      </a:lnTo>
                      <a:lnTo>
                        <a:pt x="1264" y="960"/>
                      </a:lnTo>
                      <a:lnTo>
                        <a:pt x="1292" y="904"/>
                      </a:lnTo>
                      <a:lnTo>
                        <a:pt x="1312" y="816"/>
                      </a:lnTo>
                      <a:lnTo>
                        <a:pt x="1360" y="816"/>
                      </a:lnTo>
                      <a:lnTo>
                        <a:pt x="1408" y="720"/>
                      </a:lnTo>
                      <a:lnTo>
                        <a:pt x="1464" y="688"/>
                      </a:lnTo>
                      <a:lnTo>
                        <a:pt x="1504" y="576"/>
                      </a:lnTo>
                      <a:lnTo>
                        <a:pt x="1552" y="576"/>
                      </a:lnTo>
                      <a:lnTo>
                        <a:pt x="1552" y="528"/>
                      </a:lnTo>
                      <a:lnTo>
                        <a:pt x="1504" y="480"/>
                      </a:lnTo>
                      <a:lnTo>
                        <a:pt x="1456" y="384"/>
                      </a:lnTo>
                      <a:lnTo>
                        <a:pt x="1464" y="356"/>
                      </a:lnTo>
                      <a:lnTo>
                        <a:pt x="1428" y="356"/>
                      </a:lnTo>
                      <a:lnTo>
                        <a:pt x="1408" y="384"/>
                      </a:lnTo>
                      <a:lnTo>
                        <a:pt x="1360" y="384"/>
                      </a:lnTo>
                      <a:lnTo>
                        <a:pt x="1264" y="288"/>
                      </a:lnTo>
                      <a:lnTo>
                        <a:pt x="1216" y="336"/>
                      </a:lnTo>
                      <a:lnTo>
                        <a:pt x="1216" y="384"/>
                      </a:lnTo>
                      <a:lnTo>
                        <a:pt x="1264" y="432"/>
                      </a:lnTo>
                      <a:lnTo>
                        <a:pt x="1216" y="480"/>
                      </a:lnTo>
                      <a:lnTo>
                        <a:pt x="1216" y="528"/>
                      </a:lnTo>
                      <a:lnTo>
                        <a:pt x="1184" y="504"/>
                      </a:lnTo>
                      <a:lnTo>
                        <a:pt x="1128" y="468"/>
                      </a:lnTo>
                      <a:lnTo>
                        <a:pt x="1084" y="460"/>
                      </a:lnTo>
                      <a:lnTo>
                        <a:pt x="1024" y="432"/>
                      </a:lnTo>
                      <a:lnTo>
                        <a:pt x="1040" y="292"/>
                      </a:lnTo>
                      <a:lnTo>
                        <a:pt x="1120" y="192"/>
                      </a:lnTo>
                      <a:lnTo>
                        <a:pt x="1216" y="192"/>
                      </a:lnTo>
                      <a:lnTo>
                        <a:pt x="1196" y="120"/>
                      </a:lnTo>
                      <a:lnTo>
                        <a:pt x="1120" y="96"/>
                      </a:lnTo>
                      <a:lnTo>
                        <a:pt x="1084" y="88"/>
                      </a:lnTo>
                      <a:lnTo>
                        <a:pt x="1064" y="16"/>
                      </a:lnTo>
                      <a:lnTo>
                        <a:pt x="1024" y="0"/>
                      </a:lnTo>
                      <a:lnTo>
                        <a:pt x="992" y="64"/>
                      </a:lnTo>
                      <a:lnTo>
                        <a:pt x="1024" y="96"/>
                      </a:lnTo>
                      <a:lnTo>
                        <a:pt x="928" y="144"/>
                      </a:lnTo>
                      <a:lnTo>
                        <a:pt x="736" y="144"/>
                      </a:lnTo>
                      <a:lnTo>
                        <a:pt x="640" y="96"/>
                      </a:lnTo>
                      <a:lnTo>
                        <a:pt x="400" y="96"/>
                      </a:lnTo>
                      <a:lnTo>
                        <a:pt x="304" y="96"/>
                      </a:lnTo>
                      <a:lnTo>
                        <a:pt x="256" y="48"/>
                      </a:lnTo>
                      <a:lnTo>
                        <a:pt x="208" y="48"/>
                      </a:lnTo>
                      <a:lnTo>
                        <a:pt x="160" y="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FF99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19" name="Freeform 399"/>
              <p:cNvSpPr>
                <a:spLocks/>
              </p:cNvSpPr>
              <p:nvPr/>
            </p:nvSpPr>
            <p:spPr bwMode="auto">
              <a:xfrm>
                <a:off x="2358" y="840"/>
                <a:ext cx="2744" cy="1780"/>
              </a:xfrm>
              <a:custGeom>
                <a:avLst/>
                <a:gdLst/>
                <a:ahLst/>
                <a:cxnLst>
                  <a:cxn ang="0">
                    <a:pos x="115" y="908"/>
                  </a:cxn>
                  <a:cxn ang="0">
                    <a:pos x="246" y="720"/>
                  </a:cxn>
                  <a:cxn ang="0">
                    <a:pos x="450" y="630"/>
                  </a:cxn>
                  <a:cxn ang="0">
                    <a:pos x="582" y="528"/>
                  </a:cxn>
                  <a:cxn ang="0">
                    <a:pos x="486" y="480"/>
                  </a:cxn>
                  <a:cxn ang="0">
                    <a:pos x="462" y="402"/>
                  </a:cxn>
                  <a:cxn ang="0">
                    <a:pos x="420" y="378"/>
                  </a:cxn>
                  <a:cxn ang="0">
                    <a:pos x="378" y="570"/>
                  </a:cxn>
                  <a:cxn ang="0">
                    <a:pos x="246" y="576"/>
                  </a:cxn>
                  <a:cxn ang="0">
                    <a:pos x="276" y="390"/>
                  </a:cxn>
                  <a:cxn ang="0">
                    <a:pos x="450" y="222"/>
                  </a:cxn>
                  <a:cxn ang="0">
                    <a:pos x="558" y="282"/>
                  </a:cxn>
                  <a:cxn ang="0">
                    <a:pos x="677" y="336"/>
                  </a:cxn>
                  <a:cxn ang="0">
                    <a:pos x="773" y="384"/>
                  </a:cxn>
                  <a:cxn ang="0">
                    <a:pos x="917" y="336"/>
                  </a:cxn>
                  <a:cxn ang="0">
                    <a:pos x="1156" y="240"/>
                  </a:cxn>
                  <a:cxn ang="0">
                    <a:pos x="1348" y="144"/>
                  </a:cxn>
                  <a:cxn ang="0">
                    <a:pos x="1491" y="48"/>
                  </a:cxn>
                  <a:cxn ang="0">
                    <a:pos x="1683" y="96"/>
                  </a:cxn>
                  <a:cxn ang="0">
                    <a:pos x="1731" y="192"/>
                  </a:cxn>
                  <a:cxn ang="0">
                    <a:pos x="1976" y="216"/>
                  </a:cxn>
                  <a:cxn ang="0">
                    <a:pos x="2209" y="192"/>
                  </a:cxn>
                  <a:cxn ang="0">
                    <a:pos x="2449" y="324"/>
                  </a:cxn>
                  <a:cxn ang="0">
                    <a:pos x="2658" y="360"/>
                  </a:cxn>
                  <a:cxn ang="0">
                    <a:pos x="2736" y="480"/>
                  </a:cxn>
                  <a:cxn ang="0">
                    <a:pos x="2592" y="480"/>
                  </a:cxn>
                  <a:cxn ang="0">
                    <a:pos x="2401" y="624"/>
                  </a:cxn>
                  <a:cxn ang="0">
                    <a:pos x="2305" y="672"/>
                  </a:cxn>
                  <a:cxn ang="0">
                    <a:pos x="2347" y="504"/>
                  </a:cxn>
                  <a:cxn ang="0">
                    <a:pos x="2257" y="546"/>
                  </a:cxn>
                  <a:cxn ang="0">
                    <a:pos x="2090" y="588"/>
                  </a:cxn>
                  <a:cxn ang="0">
                    <a:pos x="2066" y="816"/>
                  </a:cxn>
                  <a:cxn ang="0">
                    <a:pos x="1970" y="1056"/>
                  </a:cxn>
                  <a:cxn ang="0">
                    <a:pos x="1874" y="1104"/>
                  </a:cxn>
                  <a:cxn ang="0">
                    <a:pos x="1826" y="1176"/>
                  </a:cxn>
                  <a:cxn ang="0">
                    <a:pos x="1778" y="1344"/>
                  </a:cxn>
                  <a:cxn ang="0">
                    <a:pos x="1635" y="1440"/>
                  </a:cxn>
                  <a:cxn ang="0">
                    <a:pos x="1587" y="1584"/>
                  </a:cxn>
                  <a:cxn ang="0">
                    <a:pos x="1614" y="1776"/>
                  </a:cxn>
                  <a:cxn ang="0">
                    <a:pos x="1491" y="1584"/>
                  </a:cxn>
                  <a:cxn ang="0">
                    <a:pos x="1425" y="1386"/>
                  </a:cxn>
                  <a:cxn ang="0">
                    <a:pos x="1264" y="1506"/>
                  </a:cxn>
                  <a:cxn ang="0">
                    <a:pos x="1156" y="1536"/>
                  </a:cxn>
                  <a:cxn ang="0">
                    <a:pos x="1060" y="1344"/>
                  </a:cxn>
                  <a:cxn ang="0">
                    <a:pos x="875" y="1266"/>
                  </a:cxn>
                  <a:cxn ang="0">
                    <a:pos x="791" y="1294"/>
                  </a:cxn>
                  <a:cxn ang="0">
                    <a:pos x="917" y="1392"/>
                  </a:cxn>
                  <a:cxn ang="0">
                    <a:pos x="821" y="1536"/>
                  </a:cxn>
                  <a:cxn ang="0">
                    <a:pos x="677" y="1392"/>
                  </a:cxn>
                  <a:cxn ang="0">
                    <a:pos x="597" y="1254"/>
                  </a:cxn>
                  <a:cxn ang="0">
                    <a:pos x="498" y="1080"/>
                  </a:cxn>
                  <a:cxn ang="0">
                    <a:pos x="725" y="1008"/>
                  </a:cxn>
                  <a:cxn ang="0">
                    <a:pos x="534" y="912"/>
                  </a:cxn>
                  <a:cxn ang="0">
                    <a:pos x="444" y="1038"/>
                  </a:cxn>
                  <a:cxn ang="0">
                    <a:pos x="390" y="1056"/>
                  </a:cxn>
                  <a:cxn ang="0">
                    <a:pos x="294" y="912"/>
                  </a:cxn>
                  <a:cxn ang="0">
                    <a:pos x="133" y="1014"/>
                  </a:cxn>
                  <a:cxn ang="0">
                    <a:pos x="15" y="958"/>
                  </a:cxn>
                </a:cxnLst>
                <a:rect l="0" t="0" r="r" b="b"/>
                <a:pathLst>
                  <a:path w="2744" h="1780">
                    <a:moveTo>
                      <a:pt x="29" y="898"/>
                    </a:moveTo>
                    <a:cubicBezTo>
                      <a:pt x="35" y="894"/>
                      <a:pt x="52" y="901"/>
                      <a:pt x="61" y="904"/>
                    </a:cubicBezTo>
                    <a:cubicBezTo>
                      <a:pt x="70" y="907"/>
                      <a:pt x="74" y="915"/>
                      <a:pt x="83" y="916"/>
                    </a:cubicBezTo>
                    <a:cubicBezTo>
                      <a:pt x="92" y="917"/>
                      <a:pt x="104" y="917"/>
                      <a:pt x="115" y="908"/>
                    </a:cubicBezTo>
                    <a:cubicBezTo>
                      <a:pt x="126" y="899"/>
                      <a:pt x="145" y="879"/>
                      <a:pt x="151" y="864"/>
                    </a:cubicBezTo>
                    <a:cubicBezTo>
                      <a:pt x="157" y="849"/>
                      <a:pt x="143" y="832"/>
                      <a:pt x="151" y="816"/>
                    </a:cubicBezTo>
                    <a:cubicBezTo>
                      <a:pt x="159" y="800"/>
                      <a:pt x="183" y="784"/>
                      <a:pt x="198" y="768"/>
                    </a:cubicBezTo>
                    <a:cubicBezTo>
                      <a:pt x="214" y="752"/>
                      <a:pt x="235" y="736"/>
                      <a:pt x="246" y="720"/>
                    </a:cubicBezTo>
                    <a:cubicBezTo>
                      <a:pt x="257" y="704"/>
                      <a:pt x="248" y="680"/>
                      <a:pt x="264" y="672"/>
                    </a:cubicBezTo>
                    <a:cubicBezTo>
                      <a:pt x="280" y="664"/>
                      <a:pt x="313" y="672"/>
                      <a:pt x="342" y="672"/>
                    </a:cubicBezTo>
                    <a:cubicBezTo>
                      <a:pt x="371" y="672"/>
                      <a:pt x="420" y="679"/>
                      <a:pt x="438" y="672"/>
                    </a:cubicBezTo>
                    <a:cubicBezTo>
                      <a:pt x="456" y="665"/>
                      <a:pt x="442" y="646"/>
                      <a:pt x="450" y="630"/>
                    </a:cubicBezTo>
                    <a:cubicBezTo>
                      <a:pt x="458" y="614"/>
                      <a:pt x="472" y="585"/>
                      <a:pt x="486" y="576"/>
                    </a:cubicBezTo>
                    <a:cubicBezTo>
                      <a:pt x="500" y="567"/>
                      <a:pt x="523" y="581"/>
                      <a:pt x="534" y="576"/>
                    </a:cubicBezTo>
                    <a:cubicBezTo>
                      <a:pt x="545" y="571"/>
                      <a:pt x="544" y="554"/>
                      <a:pt x="552" y="546"/>
                    </a:cubicBezTo>
                    <a:cubicBezTo>
                      <a:pt x="560" y="538"/>
                      <a:pt x="577" y="539"/>
                      <a:pt x="582" y="528"/>
                    </a:cubicBezTo>
                    <a:cubicBezTo>
                      <a:pt x="587" y="517"/>
                      <a:pt x="586" y="493"/>
                      <a:pt x="582" y="480"/>
                    </a:cubicBezTo>
                    <a:cubicBezTo>
                      <a:pt x="578" y="467"/>
                      <a:pt x="566" y="450"/>
                      <a:pt x="558" y="450"/>
                    </a:cubicBezTo>
                    <a:cubicBezTo>
                      <a:pt x="550" y="450"/>
                      <a:pt x="546" y="475"/>
                      <a:pt x="534" y="480"/>
                    </a:cubicBezTo>
                    <a:cubicBezTo>
                      <a:pt x="522" y="485"/>
                      <a:pt x="502" y="472"/>
                      <a:pt x="486" y="480"/>
                    </a:cubicBezTo>
                    <a:cubicBezTo>
                      <a:pt x="470" y="488"/>
                      <a:pt x="446" y="528"/>
                      <a:pt x="438" y="528"/>
                    </a:cubicBezTo>
                    <a:cubicBezTo>
                      <a:pt x="430" y="528"/>
                      <a:pt x="438" y="496"/>
                      <a:pt x="438" y="480"/>
                    </a:cubicBezTo>
                    <a:cubicBezTo>
                      <a:pt x="438" y="464"/>
                      <a:pt x="434" y="445"/>
                      <a:pt x="438" y="432"/>
                    </a:cubicBezTo>
                    <a:cubicBezTo>
                      <a:pt x="442" y="419"/>
                      <a:pt x="454" y="410"/>
                      <a:pt x="462" y="402"/>
                    </a:cubicBezTo>
                    <a:cubicBezTo>
                      <a:pt x="470" y="394"/>
                      <a:pt x="484" y="392"/>
                      <a:pt x="486" y="384"/>
                    </a:cubicBezTo>
                    <a:cubicBezTo>
                      <a:pt x="488" y="376"/>
                      <a:pt x="480" y="359"/>
                      <a:pt x="474" y="354"/>
                    </a:cubicBezTo>
                    <a:cubicBezTo>
                      <a:pt x="468" y="349"/>
                      <a:pt x="459" y="350"/>
                      <a:pt x="450" y="354"/>
                    </a:cubicBezTo>
                    <a:cubicBezTo>
                      <a:pt x="441" y="358"/>
                      <a:pt x="430" y="365"/>
                      <a:pt x="420" y="378"/>
                    </a:cubicBezTo>
                    <a:cubicBezTo>
                      <a:pt x="410" y="391"/>
                      <a:pt x="395" y="415"/>
                      <a:pt x="390" y="432"/>
                    </a:cubicBezTo>
                    <a:cubicBezTo>
                      <a:pt x="385" y="449"/>
                      <a:pt x="390" y="464"/>
                      <a:pt x="390" y="480"/>
                    </a:cubicBezTo>
                    <a:cubicBezTo>
                      <a:pt x="390" y="496"/>
                      <a:pt x="392" y="513"/>
                      <a:pt x="390" y="528"/>
                    </a:cubicBezTo>
                    <a:cubicBezTo>
                      <a:pt x="388" y="543"/>
                      <a:pt x="386" y="554"/>
                      <a:pt x="378" y="570"/>
                    </a:cubicBezTo>
                    <a:cubicBezTo>
                      <a:pt x="370" y="586"/>
                      <a:pt x="356" y="615"/>
                      <a:pt x="342" y="624"/>
                    </a:cubicBezTo>
                    <a:cubicBezTo>
                      <a:pt x="328" y="633"/>
                      <a:pt x="310" y="624"/>
                      <a:pt x="294" y="624"/>
                    </a:cubicBezTo>
                    <a:cubicBezTo>
                      <a:pt x="278" y="624"/>
                      <a:pt x="254" y="632"/>
                      <a:pt x="246" y="624"/>
                    </a:cubicBezTo>
                    <a:cubicBezTo>
                      <a:pt x="238" y="616"/>
                      <a:pt x="246" y="592"/>
                      <a:pt x="246" y="576"/>
                    </a:cubicBezTo>
                    <a:cubicBezTo>
                      <a:pt x="246" y="560"/>
                      <a:pt x="254" y="544"/>
                      <a:pt x="246" y="528"/>
                    </a:cubicBezTo>
                    <a:cubicBezTo>
                      <a:pt x="238" y="512"/>
                      <a:pt x="198" y="497"/>
                      <a:pt x="198" y="480"/>
                    </a:cubicBezTo>
                    <a:cubicBezTo>
                      <a:pt x="198" y="463"/>
                      <a:pt x="233" y="441"/>
                      <a:pt x="246" y="426"/>
                    </a:cubicBezTo>
                    <a:cubicBezTo>
                      <a:pt x="259" y="411"/>
                      <a:pt x="267" y="402"/>
                      <a:pt x="276" y="390"/>
                    </a:cubicBezTo>
                    <a:cubicBezTo>
                      <a:pt x="285" y="378"/>
                      <a:pt x="288" y="369"/>
                      <a:pt x="300" y="354"/>
                    </a:cubicBezTo>
                    <a:cubicBezTo>
                      <a:pt x="312" y="339"/>
                      <a:pt x="333" y="315"/>
                      <a:pt x="348" y="300"/>
                    </a:cubicBezTo>
                    <a:cubicBezTo>
                      <a:pt x="363" y="285"/>
                      <a:pt x="373" y="277"/>
                      <a:pt x="390" y="264"/>
                    </a:cubicBezTo>
                    <a:cubicBezTo>
                      <a:pt x="407" y="251"/>
                      <a:pt x="434" y="234"/>
                      <a:pt x="450" y="222"/>
                    </a:cubicBezTo>
                    <a:cubicBezTo>
                      <a:pt x="466" y="210"/>
                      <a:pt x="472" y="197"/>
                      <a:pt x="486" y="192"/>
                    </a:cubicBezTo>
                    <a:cubicBezTo>
                      <a:pt x="500" y="187"/>
                      <a:pt x="526" y="184"/>
                      <a:pt x="534" y="192"/>
                    </a:cubicBezTo>
                    <a:cubicBezTo>
                      <a:pt x="542" y="200"/>
                      <a:pt x="530" y="225"/>
                      <a:pt x="534" y="240"/>
                    </a:cubicBezTo>
                    <a:cubicBezTo>
                      <a:pt x="538" y="255"/>
                      <a:pt x="551" y="272"/>
                      <a:pt x="558" y="282"/>
                    </a:cubicBezTo>
                    <a:cubicBezTo>
                      <a:pt x="565" y="292"/>
                      <a:pt x="572" y="291"/>
                      <a:pt x="576" y="300"/>
                    </a:cubicBezTo>
                    <a:cubicBezTo>
                      <a:pt x="580" y="309"/>
                      <a:pt x="573" y="330"/>
                      <a:pt x="582" y="336"/>
                    </a:cubicBezTo>
                    <a:cubicBezTo>
                      <a:pt x="590" y="342"/>
                      <a:pt x="613" y="336"/>
                      <a:pt x="629" y="336"/>
                    </a:cubicBezTo>
                    <a:cubicBezTo>
                      <a:pt x="645" y="336"/>
                      <a:pt x="669" y="328"/>
                      <a:pt x="677" y="336"/>
                    </a:cubicBezTo>
                    <a:cubicBezTo>
                      <a:pt x="685" y="344"/>
                      <a:pt x="677" y="368"/>
                      <a:pt x="677" y="384"/>
                    </a:cubicBezTo>
                    <a:cubicBezTo>
                      <a:pt x="677" y="400"/>
                      <a:pt x="669" y="432"/>
                      <a:pt x="677" y="432"/>
                    </a:cubicBezTo>
                    <a:cubicBezTo>
                      <a:pt x="685" y="432"/>
                      <a:pt x="709" y="392"/>
                      <a:pt x="725" y="384"/>
                    </a:cubicBezTo>
                    <a:cubicBezTo>
                      <a:pt x="741" y="376"/>
                      <a:pt x="757" y="384"/>
                      <a:pt x="773" y="384"/>
                    </a:cubicBezTo>
                    <a:cubicBezTo>
                      <a:pt x="789" y="384"/>
                      <a:pt x="813" y="392"/>
                      <a:pt x="821" y="384"/>
                    </a:cubicBezTo>
                    <a:cubicBezTo>
                      <a:pt x="829" y="376"/>
                      <a:pt x="813" y="344"/>
                      <a:pt x="821" y="336"/>
                    </a:cubicBezTo>
                    <a:cubicBezTo>
                      <a:pt x="829" y="328"/>
                      <a:pt x="853" y="336"/>
                      <a:pt x="869" y="336"/>
                    </a:cubicBezTo>
                    <a:cubicBezTo>
                      <a:pt x="885" y="336"/>
                      <a:pt x="893" y="336"/>
                      <a:pt x="917" y="336"/>
                    </a:cubicBezTo>
                    <a:cubicBezTo>
                      <a:pt x="941" y="336"/>
                      <a:pt x="988" y="346"/>
                      <a:pt x="1012" y="336"/>
                    </a:cubicBezTo>
                    <a:cubicBezTo>
                      <a:pt x="1036" y="326"/>
                      <a:pt x="1044" y="292"/>
                      <a:pt x="1060" y="276"/>
                    </a:cubicBezTo>
                    <a:cubicBezTo>
                      <a:pt x="1076" y="260"/>
                      <a:pt x="1092" y="246"/>
                      <a:pt x="1108" y="240"/>
                    </a:cubicBezTo>
                    <a:cubicBezTo>
                      <a:pt x="1124" y="234"/>
                      <a:pt x="1140" y="240"/>
                      <a:pt x="1156" y="240"/>
                    </a:cubicBezTo>
                    <a:cubicBezTo>
                      <a:pt x="1172" y="240"/>
                      <a:pt x="1188" y="243"/>
                      <a:pt x="1204" y="240"/>
                    </a:cubicBezTo>
                    <a:cubicBezTo>
                      <a:pt x="1220" y="237"/>
                      <a:pt x="1236" y="230"/>
                      <a:pt x="1252" y="222"/>
                    </a:cubicBezTo>
                    <a:cubicBezTo>
                      <a:pt x="1268" y="214"/>
                      <a:pt x="1284" y="205"/>
                      <a:pt x="1300" y="192"/>
                    </a:cubicBezTo>
                    <a:cubicBezTo>
                      <a:pt x="1316" y="179"/>
                      <a:pt x="1334" y="157"/>
                      <a:pt x="1348" y="144"/>
                    </a:cubicBezTo>
                    <a:cubicBezTo>
                      <a:pt x="1362" y="131"/>
                      <a:pt x="1372" y="125"/>
                      <a:pt x="1383" y="114"/>
                    </a:cubicBezTo>
                    <a:cubicBezTo>
                      <a:pt x="1395" y="103"/>
                      <a:pt x="1409" y="89"/>
                      <a:pt x="1419" y="78"/>
                    </a:cubicBezTo>
                    <a:cubicBezTo>
                      <a:pt x="1429" y="67"/>
                      <a:pt x="1431" y="53"/>
                      <a:pt x="1443" y="48"/>
                    </a:cubicBezTo>
                    <a:cubicBezTo>
                      <a:pt x="1455" y="43"/>
                      <a:pt x="1475" y="48"/>
                      <a:pt x="1491" y="48"/>
                    </a:cubicBezTo>
                    <a:cubicBezTo>
                      <a:pt x="1507" y="48"/>
                      <a:pt x="1523" y="56"/>
                      <a:pt x="1539" y="48"/>
                    </a:cubicBezTo>
                    <a:cubicBezTo>
                      <a:pt x="1555" y="40"/>
                      <a:pt x="1571" y="0"/>
                      <a:pt x="1587" y="0"/>
                    </a:cubicBezTo>
                    <a:cubicBezTo>
                      <a:pt x="1603" y="0"/>
                      <a:pt x="1619" y="32"/>
                      <a:pt x="1635" y="48"/>
                    </a:cubicBezTo>
                    <a:cubicBezTo>
                      <a:pt x="1651" y="64"/>
                      <a:pt x="1683" y="80"/>
                      <a:pt x="1683" y="96"/>
                    </a:cubicBezTo>
                    <a:cubicBezTo>
                      <a:pt x="1683" y="112"/>
                      <a:pt x="1643" y="128"/>
                      <a:pt x="1635" y="144"/>
                    </a:cubicBezTo>
                    <a:cubicBezTo>
                      <a:pt x="1627" y="160"/>
                      <a:pt x="1627" y="184"/>
                      <a:pt x="1635" y="192"/>
                    </a:cubicBezTo>
                    <a:cubicBezTo>
                      <a:pt x="1643" y="200"/>
                      <a:pt x="1667" y="192"/>
                      <a:pt x="1683" y="192"/>
                    </a:cubicBezTo>
                    <a:cubicBezTo>
                      <a:pt x="1699" y="192"/>
                      <a:pt x="1708" y="198"/>
                      <a:pt x="1731" y="192"/>
                    </a:cubicBezTo>
                    <a:cubicBezTo>
                      <a:pt x="1754" y="186"/>
                      <a:pt x="1796" y="156"/>
                      <a:pt x="1820" y="156"/>
                    </a:cubicBezTo>
                    <a:cubicBezTo>
                      <a:pt x="1844" y="156"/>
                      <a:pt x="1857" y="186"/>
                      <a:pt x="1874" y="192"/>
                    </a:cubicBezTo>
                    <a:cubicBezTo>
                      <a:pt x="1891" y="198"/>
                      <a:pt x="1905" y="188"/>
                      <a:pt x="1922" y="192"/>
                    </a:cubicBezTo>
                    <a:cubicBezTo>
                      <a:pt x="1939" y="196"/>
                      <a:pt x="1952" y="208"/>
                      <a:pt x="1976" y="216"/>
                    </a:cubicBezTo>
                    <a:cubicBezTo>
                      <a:pt x="2000" y="224"/>
                      <a:pt x="2045" y="249"/>
                      <a:pt x="2066" y="240"/>
                    </a:cubicBezTo>
                    <a:cubicBezTo>
                      <a:pt x="2087" y="231"/>
                      <a:pt x="2086" y="170"/>
                      <a:pt x="2102" y="162"/>
                    </a:cubicBezTo>
                    <a:cubicBezTo>
                      <a:pt x="2118" y="154"/>
                      <a:pt x="2144" y="187"/>
                      <a:pt x="2161" y="192"/>
                    </a:cubicBezTo>
                    <a:cubicBezTo>
                      <a:pt x="2179" y="197"/>
                      <a:pt x="2193" y="184"/>
                      <a:pt x="2209" y="192"/>
                    </a:cubicBezTo>
                    <a:cubicBezTo>
                      <a:pt x="2225" y="200"/>
                      <a:pt x="2233" y="224"/>
                      <a:pt x="2257" y="240"/>
                    </a:cubicBezTo>
                    <a:cubicBezTo>
                      <a:pt x="2281" y="256"/>
                      <a:pt x="2329" y="280"/>
                      <a:pt x="2353" y="288"/>
                    </a:cubicBezTo>
                    <a:cubicBezTo>
                      <a:pt x="2377" y="296"/>
                      <a:pt x="2385" y="282"/>
                      <a:pt x="2401" y="288"/>
                    </a:cubicBezTo>
                    <a:cubicBezTo>
                      <a:pt x="2417" y="294"/>
                      <a:pt x="2432" y="319"/>
                      <a:pt x="2449" y="324"/>
                    </a:cubicBezTo>
                    <a:cubicBezTo>
                      <a:pt x="2466" y="329"/>
                      <a:pt x="2487" y="324"/>
                      <a:pt x="2503" y="318"/>
                    </a:cubicBezTo>
                    <a:cubicBezTo>
                      <a:pt x="2519" y="312"/>
                      <a:pt x="2530" y="285"/>
                      <a:pt x="2545" y="288"/>
                    </a:cubicBezTo>
                    <a:cubicBezTo>
                      <a:pt x="2559" y="291"/>
                      <a:pt x="2573" y="324"/>
                      <a:pt x="2592" y="336"/>
                    </a:cubicBezTo>
                    <a:cubicBezTo>
                      <a:pt x="2611" y="348"/>
                      <a:pt x="2639" y="358"/>
                      <a:pt x="2658" y="360"/>
                    </a:cubicBezTo>
                    <a:cubicBezTo>
                      <a:pt x="2677" y="362"/>
                      <a:pt x="2693" y="344"/>
                      <a:pt x="2706" y="348"/>
                    </a:cubicBezTo>
                    <a:cubicBezTo>
                      <a:pt x="2719" y="352"/>
                      <a:pt x="2731" y="370"/>
                      <a:pt x="2736" y="384"/>
                    </a:cubicBezTo>
                    <a:cubicBezTo>
                      <a:pt x="2741" y="398"/>
                      <a:pt x="2736" y="416"/>
                      <a:pt x="2736" y="432"/>
                    </a:cubicBezTo>
                    <a:cubicBezTo>
                      <a:pt x="2736" y="448"/>
                      <a:pt x="2744" y="472"/>
                      <a:pt x="2736" y="480"/>
                    </a:cubicBezTo>
                    <a:cubicBezTo>
                      <a:pt x="2728" y="488"/>
                      <a:pt x="2700" y="487"/>
                      <a:pt x="2688" y="480"/>
                    </a:cubicBezTo>
                    <a:cubicBezTo>
                      <a:pt x="2676" y="473"/>
                      <a:pt x="2675" y="446"/>
                      <a:pt x="2664" y="438"/>
                    </a:cubicBezTo>
                    <a:cubicBezTo>
                      <a:pt x="2653" y="430"/>
                      <a:pt x="2634" y="425"/>
                      <a:pt x="2622" y="432"/>
                    </a:cubicBezTo>
                    <a:cubicBezTo>
                      <a:pt x="2610" y="439"/>
                      <a:pt x="2605" y="464"/>
                      <a:pt x="2592" y="480"/>
                    </a:cubicBezTo>
                    <a:cubicBezTo>
                      <a:pt x="2579" y="496"/>
                      <a:pt x="2560" y="520"/>
                      <a:pt x="2545" y="528"/>
                    </a:cubicBezTo>
                    <a:cubicBezTo>
                      <a:pt x="2529" y="536"/>
                      <a:pt x="2513" y="520"/>
                      <a:pt x="2497" y="528"/>
                    </a:cubicBezTo>
                    <a:cubicBezTo>
                      <a:pt x="2481" y="536"/>
                      <a:pt x="2465" y="560"/>
                      <a:pt x="2449" y="576"/>
                    </a:cubicBezTo>
                    <a:cubicBezTo>
                      <a:pt x="2433" y="592"/>
                      <a:pt x="2409" y="608"/>
                      <a:pt x="2401" y="624"/>
                    </a:cubicBezTo>
                    <a:cubicBezTo>
                      <a:pt x="2393" y="640"/>
                      <a:pt x="2409" y="656"/>
                      <a:pt x="2401" y="672"/>
                    </a:cubicBezTo>
                    <a:cubicBezTo>
                      <a:pt x="2393" y="688"/>
                      <a:pt x="2369" y="704"/>
                      <a:pt x="2353" y="720"/>
                    </a:cubicBezTo>
                    <a:cubicBezTo>
                      <a:pt x="2337" y="736"/>
                      <a:pt x="2313" y="776"/>
                      <a:pt x="2305" y="768"/>
                    </a:cubicBezTo>
                    <a:cubicBezTo>
                      <a:pt x="2297" y="760"/>
                      <a:pt x="2305" y="696"/>
                      <a:pt x="2305" y="672"/>
                    </a:cubicBezTo>
                    <a:cubicBezTo>
                      <a:pt x="2305" y="648"/>
                      <a:pt x="2297" y="640"/>
                      <a:pt x="2305" y="624"/>
                    </a:cubicBezTo>
                    <a:cubicBezTo>
                      <a:pt x="2313" y="608"/>
                      <a:pt x="2339" y="592"/>
                      <a:pt x="2353" y="576"/>
                    </a:cubicBezTo>
                    <a:cubicBezTo>
                      <a:pt x="2367" y="560"/>
                      <a:pt x="2390" y="540"/>
                      <a:pt x="2389" y="528"/>
                    </a:cubicBezTo>
                    <a:cubicBezTo>
                      <a:pt x="2388" y="516"/>
                      <a:pt x="2361" y="504"/>
                      <a:pt x="2347" y="504"/>
                    </a:cubicBezTo>
                    <a:cubicBezTo>
                      <a:pt x="2333" y="504"/>
                      <a:pt x="2312" y="516"/>
                      <a:pt x="2305" y="528"/>
                    </a:cubicBezTo>
                    <a:cubicBezTo>
                      <a:pt x="2298" y="540"/>
                      <a:pt x="2310" y="564"/>
                      <a:pt x="2305" y="576"/>
                    </a:cubicBezTo>
                    <a:cubicBezTo>
                      <a:pt x="2300" y="588"/>
                      <a:pt x="2283" y="605"/>
                      <a:pt x="2275" y="600"/>
                    </a:cubicBezTo>
                    <a:cubicBezTo>
                      <a:pt x="2267" y="595"/>
                      <a:pt x="2267" y="554"/>
                      <a:pt x="2257" y="546"/>
                    </a:cubicBezTo>
                    <a:cubicBezTo>
                      <a:pt x="2247" y="538"/>
                      <a:pt x="2231" y="547"/>
                      <a:pt x="2215" y="552"/>
                    </a:cubicBezTo>
                    <a:cubicBezTo>
                      <a:pt x="2199" y="557"/>
                      <a:pt x="2170" y="580"/>
                      <a:pt x="2161" y="576"/>
                    </a:cubicBezTo>
                    <a:cubicBezTo>
                      <a:pt x="2153" y="572"/>
                      <a:pt x="2173" y="526"/>
                      <a:pt x="2161" y="528"/>
                    </a:cubicBezTo>
                    <a:cubicBezTo>
                      <a:pt x="2150" y="530"/>
                      <a:pt x="2107" y="566"/>
                      <a:pt x="2090" y="588"/>
                    </a:cubicBezTo>
                    <a:cubicBezTo>
                      <a:pt x="2073" y="610"/>
                      <a:pt x="2056" y="642"/>
                      <a:pt x="2060" y="660"/>
                    </a:cubicBezTo>
                    <a:cubicBezTo>
                      <a:pt x="2064" y="678"/>
                      <a:pt x="2105" y="678"/>
                      <a:pt x="2114" y="696"/>
                    </a:cubicBezTo>
                    <a:cubicBezTo>
                      <a:pt x="2123" y="714"/>
                      <a:pt x="2122" y="748"/>
                      <a:pt x="2114" y="768"/>
                    </a:cubicBezTo>
                    <a:cubicBezTo>
                      <a:pt x="2106" y="788"/>
                      <a:pt x="2078" y="795"/>
                      <a:pt x="2066" y="816"/>
                    </a:cubicBezTo>
                    <a:cubicBezTo>
                      <a:pt x="2054" y="837"/>
                      <a:pt x="2050" y="870"/>
                      <a:pt x="2042" y="894"/>
                    </a:cubicBezTo>
                    <a:cubicBezTo>
                      <a:pt x="2034" y="918"/>
                      <a:pt x="2030" y="941"/>
                      <a:pt x="2018" y="960"/>
                    </a:cubicBezTo>
                    <a:cubicBezTo>
                      <a:pt x="2006" y="979"/>
                      <a:pt x="1978" y="992"/>
                      <a:pt x="1970" y="1008"/>
                    </a:cubicBezTo>
                    <a:cubicBezTo>
                      <a:pt x="1962" y="1024"/>
                      <a:pt x="1978" y="1040"/>
                      <a:pt x="1970" y="1056"/>
                    </a:cubicBezTo>
                    <a:cubicBezTo>
                      <a:pt x="1962" y="1072"/>
                      <a:pt x="1930" y="1088"/>
                      <a:pt x="1922" y="1104"/>
                    </a:cubicBezTo>
                    <a:cubicBezTo>
                      <a:pt x="1914" y="1120"/>
                      <a:pt x="1930" y="1144"/>
                      <a:pt x="1922" y="1152"/>
                    </a:cubicBezTo>
                    <a:cubicBezTo>
                      <a:pt x="1914" y="1160"/>
                      <a:pt x="1882" y="1160"/>
                      <a:pt x="1874" y="1152"/>
                    </a:cubicBezTo>
                    <a:cubicBezTo>
                      <a:pt x="1866" y="1144"/>
                      <a:pt x="1874" y="1120"/>
                      <a:pt x="1874" y="1104"/>
                    </a:cubicBezTo>
                    <a:cubicBezTo>
                      <a:pt x="1874" y="1088"/>
                      <a:pt x="1874" y="1072"/>
                      <a:pt x="1874" y="1056"/>
                    </a:cubicBezTo>
                    <a:cubicBezTo>
                      <a:pt x="1874" y="1040"/>
                      <a:pt x="1884" y="999"/>
                      <a:pt x="1874" y="1008"/>
                    </a:cubicBezTo>
                    <a:cubicBezTo>
                      <a:pt x="1864" y="1017"/>
                      <a:pt x="1822" y="1082"/>
                      <a:pt x="1814" y="1110"/>
                    </a:cubicBezTo>
                    <a:cubicBezTo>
                      <a:pt x="1806" y="1138"/>
                      <a:pt x="1824" y="1161"/>
                      <a:pt x="1826" y="1176"/>
                    </a:cubicBezTo>
                    <a:cubicBezTo>
                      <a:pt x="1828" y="1191"/>
                      <a:pt x="1826" y="1188"/>
                      <a:pt x="1826" y="1200"/>
                    </a:cubicBezTo>
                    <a:cubicBezTo>
                      <a:pt x="1826" y="1212"/>
                      <a:pt x="1834" y="1232"/>
                      <a:pt x="1826" y="1248"/>
                    </a:cubicBezTo>
                    <a:cubicBezTo>
                      <a:pt x="1818" y="1264"/>
                      <a:pt x="1786" y="1280"/>
                      <a:pt x="1778" y="1296"/>
                    </a:cubicBezTo>
                    <a:cubicBezTo>
                      <a:pt x="1770" y="1312"/>
                      <a:pt x="1786" y="1336"/>
                      <a:pt x="1778" y="1344"/>
                    </a:cubicBezTo>
                    <a:cubicBezTo>
                      <a:pt x="1770" y="1352"/>
                      <a:pt x="1747" y="1336"/>
                      <a:pt x="1731" y="1344"/>
                    </a:cubicBezTo>
                    <a:cubicBezTo>
                      <a:pt x="1715" y="1352"/>
                      <a:pt x="1699" y="1384"/>
                      <a:pt x="1683" y="1392"/>
                    </a:cubicBezTo>
                    <a:cubicBezTo>
                      <a:pt x="1667" y="1400"/>
                      <a:pt x="1643" y="1384"/>
                      <a:pt x="1635" y="1392"/>
                    </a:cubicBezTo>
                    <a:cubicBezTo>
                      <a:pt x="1627" y="1400"/>
                      <a:pt x="1635" y="1424"/>
                      <a:pt x="1635" y="1440"/>
                    </a:cubicBezTo>
                    <a:cubicBezTo>
                      <a:pt x="1635" y="1456"/>
                      <a:pt x="1635" y="1472"/>
                      <a:pt x="1635" y="1488"/>
                    </a:cubicBezTo>
                    <a:cubicBezTo>
                      <a:pt x="1635" y="1504"/>
                      <a:pt x="1635" y="1520"/>
                      <a:pt x="1635" y="1536"/>
                    </a:cubicBezTo>
                    <a:cubicBezTo>
                      <a:pt x="1635" y="1552"/>
                      <a:pt x="1643" y="1576"/>
                      <a:pt x="1635" y="1584"/>
                    </a:cubicBezTo>
                    <a:cubicBezTo>
                      <a:pt x="1627" y="1592"/>
                      <a:pt x="1602" y="1584"/>
                      <a:pt x="1587" y="1584"/>
                    </a:cubicBezTo>
                    <a:cubicBezTo>
                      <a:pt x="1572" y="1584"/>
                      <a:pt x="1550" y="1579"/>
                      <a:pt x="1542" y="1587"/>
                    </a:cubicBezTo>
                    <a:cubicBezTo>
                      <a:pt x="1534" y="1595"/>
                      <a:pt x="1528" y="1606"/>
                      <a:pt x="1539" y="1632"/>
                    </a:cubicBezTo>
                    <a:cubicBezTo>
                      <a:pt x="1550" y="1658"/>
                      <a:pt x="1599" y="1722"/>
                      <a:pt x="1611" y="1746"/>
                    </a:cubicBezTo>
                    <a:cubicBezTo>
                      <a:pt x="1623" y="1770"/>
                      <a:pt x="1622" y="1780"/>
                      <a:pt x="1614" y="1776"/>
                    </a:cubicBezTo>
                    <a:cubicBezTo>
                      <a:pt x="1606" y="1772"/>
                      <a:pt x="1578" y="1742"/>
                      <a:pt x="1563" y="1725"/>
                    </a:cubicBezTo>
                    <a:cubicBezTo>
                      <a:pt x="1548" y="1708"/>
                      <a:pt x="1533" y="1686"/>
                      <a:pt x="1521" y="1671"/>
                    </a:cubicBezTo>
                    <a:cubicBezTo>
                      <a:pt x="1509" y="1656"/>
                      <a:pt x="1496" y="1646"/>
                      <a:pt x="1491" y="1632"/>
                    </a:cubicBezTo>
                    <a:cubicBezTo>
                      <a:pt x="1486" y="1618"/>
                      <a:pt x="1499" y="1600"/>
                      <a:pt x="1491" y="1584"/>
                    </a:cubicBezTo>
                    <a:cubicBezTo>
                      <a:pt x="1483" y="1568"/>
                      <a:pt x="1451" y="1552"/>
                      <a:pt x="1443" y="1536"/>
                    </a:cubicBezTo>
                    <a:cubicBezTo>
                      <a:pt x="1435" y="1520"/>
                      <a:pt x="1443" y="1504"/>
                      <a:pt x="1443" y="1488"/>
                    </a:cubicBezTo>
                    <a:cubicBezTo>
                      <a:pt x="1443" y="1472"/>
                      <a:pt x="1446" y="1457"/>
                      <a:pt x="1443" y="1440"/>
                    </a:cubicBezTo>
                    <a:cubicBezTo>
                      <a:pt x="1440" y="1423"/>
                      <a:pt x="1435" y="1397"/>
                      <a:pt x="1425" y="1386"/>
                    </a:cubicBezTo>
                    <a:cubicBezTo>
                      <a:pt x="1415" y="1375"/>
                      <a:pt x="1396" y="1373"/>
                      <a:pt x="1383" y="1374"/>
                    </a:cubicBezTo>
                    <a:cubicBezTo>
                      <a:pt x="1371" y="1375"/>
                      <a:pt x="1362" y="1381"/>
                      <a:pt x="1348" y="1392"/>
                    </a:cubicBezTo>
                    <a:cubicBezTo>
                      <a:pt x="1334" y="1403"/>
                      <a:pt x="1314" y="1421"/>
                      <a:pt x="1300" y="1440"/>
                    </a:cubicBezTo>
                    <a:cubicBezTo>
                      <a:pt x="1286" y="1459"/>
                      <a:pt x="1272" y="1482"/>
                      <a:pt x="1264" y="1506"/>
                    </a:cubicBezTo>
                    <a:cubicBezTo>
                      <a:pt x="1256" y="1530"/>
                      <a:pt x="1258" y="1562"/>
                      <a:pt x="1252" y="1584"/>
                    </a:cubicBezTo>
                    <a:cubicBezTo>
                      <a:pt x="1246" y="1606"/>
                      <a:pt x="1238" y="1636"/>
                      <a:pt x="1228" y="1638"/>
                    </a:cubicBezTo>
                    <a:cubicBezTo>
                      <a:pt x="1218" y="1640"/>
                      <a:pt x="1204" y="1613"/>
                      <a:pt x="1192" y="1596"/>
                    </a:cubicBezTo>
                    <a:cubicBezTo>
                      <a:pt x="1180" y="1579"/>
                      <a:pt x="1165" y="1560"/>
                      <a:pt x="1156" y="1536"/>
                    </a:cubicBezTo>
                    <a:cubicBezTo>
                      <a:pt x="1147" y="1512"/>
                      <a:pt x="1146" y="1476"/>
                      <a:pt x="1138" y="1452"/>
                    </a:cubicBezTo>
                    <a:cubicBezTo>
                      <a:pt x="1130" y="1428"/>
                      <a:pt x="1121" y="1402"/>
                      <a:pt x="1108" y="1392"/>
                    </a:cubicBezTo>
                    <a:cubicBezTo>
                      <a:pt x="1095" y="1382"/>
                      <a:pt x="1068" y="1400"/>
                      <a:pt x="1060" y="1392"/>
                    </a:cubicBezTo>
                    <a:cubicBezTo>
                      <a:pt x="1052" y="1384"/>
                      <a:pt x="1067" y="1358"/>
                      <a:pt x="1060" y="1344"/>
                    </a:cubicBezTo>
                    <a:cubicBezTo>
                      <a:pt x="1053" y="1330"/>
                      <a:pt x="1034" y="1316"/>
                      <a:pt x="1018" y="1308"/>
                    </a:cubicBezTo>
                    <a:cubicBezTo>
                      <a:pt x="1002" y="1300"/>
                      <a:pt x="981" y="1298"/>
                      <a:pt x="965" y="1296"/>
                    </a:cubicBezTo>
                    <a:cubicBezTo>
                      <a:pt x="948" y="1294"/>
                      <a:pt x="932" y="1301"/>
                      <a:pt x="917" y="1296"/>
                    </a:cubicBezTo>
                    <a:cubicBezTo>
                      <a:pt x="902" y="1291"/>
                      <a:pt x="891" y="1274"/>
                      <a:pt x="875" y="1266"/>
                    </a:cubicBezTo>
                    <a:cubicBezTo>
                      <a:pt x="859" y="1258"/>
                      <a:pt x="833" y="1258"/>
                      <a:pt x="821" y="1248"/>
                    </a:cubicBezTo>
                    <a:cubicBezTo>
                      <a:pt x="809" y="1238"/>
                      <a:pt x="811" y="1206"/>
                      <a:pt x="803" y="1206"/>
                    </a:cubicBezTo>
                    <a:cubicBezTo>
                      <a:pt x="795" y="1206"/>
                      <a:pt x="775" y="1233"/>
                      <a:pt x="773" y="1248"/>
                    </a:cubicBezTo>
                    <a:cubicBezTo>
                      <a:pt x="771" y="1263"/>
                      <a:pt x="783" y="1278"/>
                      <a:pt x="791" y="1294"/>
                    </a:cubicBezTo>
                    <a:cubicBezTo>
                      <a:pt x="799" y="1310"/>
                      <a:pt x="808" y="1336"/>
                      <a:pt x="821" y="1344"/>
                    </a:cubicBezTo>
                    <a:cubicBezTo>
                      <a:pt x="834" y="1352"/>
                      <a:pt x="853" y="1344"/>
                      <a:pt x="869" y="1344"/>
                    </a:cubicBezTo>
                    <a:cubicBezTo>
                      <a:pt x="885" y="1344"/>
                      <a:pt x="909" y="1336"/>
                      <a:pt x="917" y="1344"/>
                    </a:cubicBezTo>
                    <a:cubicBezTo>
                      <a:pt x="925" y="1352"/>
                      <a:pt x="925" y="1376"/>
                      <a:pt x="917" y="1392"/>
                    </a:cubicBezTo>
                    <a:cubicBezTo>
                      <a:pt x="909" y="1408"/>
                      <a:pt x="880" y="1426"/>
                      <a:pt x="869" y="1440"/>
                    </a:cubicBezTo>
                    <a:cubicBezTo>
                      <a:pt x="858" y="1454"/>
                      <a:pt x="857" y="1465"/>
                      <a:pt x="851" y="1476"/>
                    </a:cubicBezTo>
                    <a:cubicBezTo>
                      <a:pt x="845" y="1487"/>
                      <a:pt x="838" y="1496"/>
                      <a:pt x="833" y="1506"/>
                    </a:cubicBezTo>
                    <a:cubicBezTo>
                      <a:pt x="828" y="1516"/>
                      <a:pt x="831" y="1531"/>
                      <a:pt x="821" y="1536"/>
                    </a:cubicBezTo>
                    <a:cubicBezTo>
                      <a:pt x="811" y="1541"/>
                      <a:pt x="789" y="1544"/>
                      <a:pt x="773" y="1536"/>
                    </a:cubicBezTo>
                    <a:cubicBezTo>
                      <a:pt x="757" y="1528"/>
                      <a:pt x="741" y="1504"/>
                      <a:pt x="725" y="1488"/>
                    </a:cubicBezTo>
                    <a:cubicBezTo>
                      <a:pt x="709" y="1472"/>
                      <a:pt x="685" y="1456"/>
                      <a:pt x="677" y="1440"/>
                    </a:cubicBezTo>
                    <a:cubicBezTo>
                      <a:pt x="669" y="1424"/>
                      <a:pt x="682" y="1403"/>
                      <a:pt x="677" y="1392"/>
                    </a:cubicBezTo>
                    <a:cubicBezTo>
                      <a:pt x="672" y="1381"/>
                      <a:pt x="652" y="1381"/>
                      <a:pt x="647" y="1374"/>
                    </a:cubicBezTo>
                    <a:cubicBezTo>
                      <a:pt x="642" y="1367"/>
                      <a:pt x="650" y="1363"/>
                      <a:pt x="647" y="1350"/>
                    </a:cubicBezTo>
                    <a:cubicBezTo>
                      <a:pt x="644" y="1337"/>
                      <a:pt x="637" y="1312"/>
                      <a:pt x="629" y="1296"/>
                    </a:cubicBezTo>
                    <a:cubicBezTo>
                      <a:pt x="621" y="1280"/>
                      <a:pt x="607" y="1267"/>
                      <a:pt x="597" y="1254"/>
                    </a:cubicBezTo>
                    <a:cubicBezTo>
                      <a:pt x="588" y="1241"/>
                      <a:pt x="573" y="1240"/>
                      <a:pt x="572" y="1216"/>
                    </a:cubicBezTo>
                    <a:cubicBezTo>
                      <a:pt x="571" y="1192"/>
                      <a:pt x="597" y="1133"/>
                      <a:pt x="591" y="1112"/>
                    </a:cubicBezTo>
                    <a:cubicBezTo>
                      <a:pt x="586" y="1091"/>
                      <a:pt x="552" y="1097"/>
                      <a:pt x="536" y="1092"/>
                    </a:cubicBezTo>
                    <a:cubicBezTo>
                      <a:pt x="520" y="1087"/>
                      <a:pt x="504" y="1092"/>
                      <a:pt x="498" y="1080"/>
                    </a:cubicBezTo>
                    <a:cubicBezTo>
                      <a:pt x="492" y="1068"/>
                      <a:pt x="488" y="1034"/>
                      <a:pt x="502" y="1022"/>
                    </a:cubicBezTo>
                    <a:cubicBezTo>
                      <a:pt x="516" y="1010"/>
                      <a:pt x="561" y="1010"/>
                      <a:pt x="582" y="1008"/>
                    </a:cubicBezTo>
                    <a:cubicBezTo>
                      <a:pt x="602" y="1006"/>
                      <a:pt x="605" y="1008"/>
                      <a:pt x="629" y="1008"/>
                    </a:cubicBezTo>
                    <a:cubicBezTo>
                      <a:pt x="653" y="1008"/>
                      <a:pt x="717" y="1016"/>
                      <a:pt x="725" y="1008"/>
                    </a:cubicBezTo>
                    <a:cubicBezTo>
                      <a:pt x="733" y="1000"/>
                      <a:pt x="693" y="976"/>
                      <a:pt x="677" y="960"/>
                    </a:cubicBezTo>
                    <a:cubicBezTo>
                      <a:pt x="661" y="944"/>
                      <a:pt x="645" y="920"/>
                      <a:pt x="629" y="912"/>
                    </a:cubicBezTo>
                    <a:cubicBezTo>
                      <a:pt x="613" y="904"/>
                      <a:pt x="597" y="912"/>
                      <a:pt x="582" y="912"/>
                    </a:cubicBezTo>
                    <a:cubicBezTo>
                      <a:pt x="566" y="912"/>
                      <a:pt x="547" y="908"/>
                      <a:pt x="534" y="912"/>
                    </a:cubicBezTo>
                    <a:cubicBezTo>
                      <a:pt x="521" y="916"/>
                      <a:pt x="512" y="928"/>
                      <a:pt x="504" y="936"/>
                    </a:cubicBezTo>
                    <a:cubicBezTo>
                      <a:pt x="496" y="944"/>
                      <a:pt x="490" y="946"/>
                      <a:pt x="486" y="960"/>
                    </a:cubicBezTo>
                    <a:cubicBezTo>
                      <a:pt x="482" y="974"/>
                      <a:pt x="489" y="1009"/>
                      <a:pt x="482" y="1022"/>
                    </a:cubicBezTo>
                    <a:cubicBezTo>
                      <a:pt x="475" y="1035"/>
                      <a:pt x="451" y="1048"/>
                      <a:pt x="444" y="1038"/>
                    </a:cubicBezTo>
                    <a:cubicBezTo>
                      <a:pt x="437" y="1028"/>
                      <a:pt x="445" y="972"/>
                      <a:pt x="438" y="960"/>
                    </a:cubicBezTo>
                    <a:cubicBezTo>
                      <a:pt x="431" y="948"/>
                      <a:pt x="410" y="958"/>
                      <a:pt x="402" y="966"/>
                    </a:cubicBezTo>
                    <a:cubicBezTo>
                      <a:pt x="394" y="974"/>
                      <a:pt x="392" y="993"/>
                      <a:pt x="390" y="1008"/>
                    </a:cubicBezTo>
                    <a:cubicBezTo>
                      <a:pt x="388" y="1023"/>
                      <a:pt x="402" y="1048"/>
                      <a:pt x="390" y="1056"/>
                    </a:cubicBezTo>
                    <a:cubicBezTo>
                      <a:pt x="378" y="1064"/>
                      <a:pt x="324" y="1060"/>
                      <a:pt x="318" y="1056"/>
                    </a:cubicBezTo>
                    <a:cubicBezTo>
                      <a:pt x="312" y="1052"/>
                      <a:pt x="350" y="1048"/>
                      <a:pt x="354" y="1032"/>
                    </a:cubicBezTo>
                    <a:cubicBezTo>
                      <a:pt x="358" y="1016"/>
                      <a:pt x="352" y="980"/>
                      <a:pt x="342" y="960"/>
                    </a:cubicBezTo>
                    <a:cubicBezTo>
                      <a:pt x="332" y="940"/>
                      <a:pt x="310" y="924"/>
                      <a:pt x="294" y="912"/>
                    </a:cubicBezTo>
                    <a:cubicBezTo>
                      <a:pt x="278" y="900"/>
                      <a:pt x="262" y="888"/>
                      <a:pt x="246" y="888"/>
                    </a:cubicBezTo>
                    <a:cubicBezTo>
                      <a:pt x="230" y="888"/>
                      <a:pt x="214" y="900"/>
                      <a:pt x="198" y="912"/>
                    </a:cubicBezTo>
                    <a:cubicBezTo>
                      <a:pt x="183" y="924"/>
                      <a:pt x="162" y="943"/>
                      <a:pt x="151" y="960"/>
                    </a:cubicBezTo>
                    <a:cubicBezTo>
                      <a:pt x="140" y="977"/>
                      <a:pt x="139" y="997"/>
                      <a:pt x="133" y="1014"/>
                    </a:cubicBezTo>
                    <a:cubicBezTo>
                      <a:pt x="127" y="1031"/>
                      <a:pt x="128" y="1054"/>
                      <a:pt x="115" y="1064"/>
                    </a:cubicBezTo>
                    <a:cubicBezTo>
                      <a:pt x="102" y="1074"/>
                      <a:pt x="75" y="1081"/>
                      <a:pt x="57" y="1072"/>
                    </a:cubicBezTo>
                    <a:cubicBezTo>
                      <a:pt x="39" y="1063"/>
                      <a:pt x="14" y="1027"/>
                      <a:pt x="7" y="1008"/>
                    </a:cubicBezTo>
                    <a:cubicBezTo>
                      <a:pt x="0" y="989"/>
                      <a:pt x="12" y="971"/>
                      <a:pt x="15" y="958"/>
                    </a:cubicBezTo>
                    <a:cubicBezTo>
                      <a:pt x="18" y="945"/>
                      <a:pt x="23" y="938"/>
                      <a:pt x="25" y="928"/>
                    </a:cubicBezTo>
                    <a:cubicBezTo>
                      <a:pt x="27" y="918"/>
                      <a:pt x="16" y="905"/>
                      <a:pt x="29" y="8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0" name="Freeform 400"/>
              <p:cNvSpPr>
                <a:spLocks/>
              </p:cNvSpPr>
              <p:nvPr/>
            </p:nvSpPr>
            <p:spPr bwMode="auto">
              <a:xfrm>
                <a:off x="2386" y="1406"/>
                <a:ext cx="135" cy="205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48" y="20"/>
                  </a:cxn>
                  <a:cxn ang="0">
                    <a:pos x="44" y="72"/>
                  </a:cxn>
                  <a:cxn ang="0">
                    <a:pos x="68" y="106"/>
                  </a:cxn>
                  <a:cxn ang="0">
                    <a:pos x="56" y="138"/>
                  </a:cxn>
                  <a:cxn ang="0">
                    <a:pos x="20" y="160"/>
                  </a:cxn>
                  <a:cxn ang="0">
                    <a:pos x="8" y="198"/>
                  </a:cxn>
                  <a:cxn ang="0">
                    <a:pos x="68" y="202"/>
                  </a:cxn>
                  <a:cxn ang="0">
                    <a:pos x="124" y="200"/>
                  </a:cxn>
                  <a:cxn ang="0">
                    <a:pos x="132" y="172"/>
                  </a:cxn>
                  <a:cxn ang="0">
                    <a:pos x="116" y="154"/>
                  </a:cxn>
                  <a:cxn ang="0">
                    <a:pos x="104" y="110"/>
                  </a:cxn>
                  <a:cxn ang="0">
                    <a:pos x="118" y="64"/>
                  </a:cxn>
                  <a:cxn ang="0">
                    <a:pos x="116" y="10"/>
                  </a:cxn>
                  <a:cxn ang="0">
                    <a:pos x="84" y="4"/>
                  </a:cxn>
                </a:cxnLst>
                <a:rect l="0" t="0" r="r" b="b"/>
                <a:pathLst>
                  <a:path w="135" h="205">
                    <a:moveTo>
                      <a:pt x="84" y="4"/>
                    </a:moveTo>
                    <a:cubicBezTo>
                      <a:pt x="73" y="6"/>
                      <a:pt x="55" y="9"/>
                      <a:pt x="48" y="20"/>
                    </a:cubicBezTo>
                    <a:cubicBezTo>
                      <a:pt x="41" y="31"/>
                      <a:pt x="41" y="58"/>
                      <a:pt x="44" y="72"/>
                    </a:cubicBezTo>
                    <a:cubicBezTo>
                      <a:pt x="47" y="86"/>
                      <a:pt x="66" y="95"/>
                      <a:pt x="68" y="106"/>
                    </a:cubicBezTo>
                    <a:cubicBezTo>
                      <a:pt x="70" y="117"/>
                      <a:pt x="64" y="129"/>
                      <a:pt x="56" y="138"/>
                    </a:cubicBezTo>
                    <a:cubicBezTo>
                      <a:pt x="48" y="147"/>
                      <a:pt x="28" y="150"/>
                      <a:pt x="20" y="160"/>
                    </a:cubicBezTo>
                    <a:cubicBezTo>
                      <a:pt x="12" y="170"/>
                      <a:pt x="0" y="191"/>
                      <a:pt x="8" y="198"/>
                    </a:cubicBezTo>
                    <a:cubicBezTo>
                      <a:pt x="16" y="205"/>
                      <a:pt x="49" y="202"/>
                      <a:pt x="68" y="202"/>
                    </a:cubicBezTo>
                    <a:cubicBezTo>
                      <a:pt x="87" y="202"/>
                      <a:pt x="113" y="205"/>
                      <a:pt x="124" y="200"/>
                    </a:cubicBezTo>
                    <a:cubicBezTo>
                      <a:pt x="135" y="195"/>
                      <a:pt x="133" y="180"/>
                      <a:pt x="132" y="172"/>
                    </a:cubicBezTo>
                    <a:cubicBezTo>
                      <a:pt x="131" y="164"/>
                      <a:pt x="121" y="164"/>
                      <a:pt x="116" y="154"/>
                    </a:cubicBezTo>
                    <a:cubicBezTo>
                      <a:pt x="111" y="144"/>
                      <a:pt x="104" y="125"/>
                      <a:pt x="104" y="110"/>
                    </a:cubicBezTo>
                    <a:cubicBezTo>
                      <a:pt x="104" y="95"/>
                      <a:pt x="116" y="81"/>
                      <a:pt x="118" y="64"/>
                    </a:cubicBezTo>
                    <a:cubicBezTo>
                      <a:pt x="120" y="47"/>
                      <a:pt x="122" y="20"/>
                      <a:pt x="116" y="10"/>
                    </a:cubicBezTo>
                    <a:cubicBezTo>
                      <a:pt x="110" y="0"/>
                      <a:pt x="95" y="2"/>
                      <a:pt x="8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1" name="Freeform 401"/>
              <p:cNvSpPr>
                <a:spLocks/>
              </p:cNvSpPr>
              <p:nvPr/>
            </p:nvSpPr>
            <p:spPr bwMode="auto">
              <a:xfrm>
                <a:off x="2326" y="1448"/>
                <a:ext cx="78" cy="111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71" y="12"/>
                  </a:cxn>
                  <a:cxn ang="0">
                    <a:pos x="59" y="58"/>
                  </a:cxn>
                  <a:cxn ang="0">
                    <a:pos x="63" y="104"/>
                  </a:cxn>
                  <a:cxn ang="0">
                    <a:pos x="21" y="98"/>
                  </a:cxn>
                  <a:cxn ang="0">
                    <a:pos x="1" y="62"/>
                  </a:cxn>
                  <a:cxn ang="0">
                    <a:pos x="15" y="8"/>
                  </a:cxn>
                </a:cxnLst>
                <a:rect l="0" t="0" r="r" b="b"/>
                <a:pathLst>
                  <a:path w="78" h="111">
                    <a:moveTo>
                      <a:pt x="15" y="8"/>
                    </a:moveTo>
                    <a:cubicBezTo>
                      <a:pt x="27" y="0"/>
                      <a:pt x="64" y="4"/>
                      <a:pt x="71" y="12"/>
                    </a:cubicBezTo>
                    <a:cubicBezTo>
                      <a:pt x="78" y="20"/>
                      <a:pt x="60" y="43"/>
                      <a:pt x="59" y="58"/>
                    </a:cubicBezTo>
                    <a:cubicBezTo>
                      <a:pt x="58" y="73"/>
                      <a:pt x="69" y="97"/>
                      <a:pt x="63" y="104"/>
                    </a:cubicBezTo>
                    <a:cubicBezTo>
                      <a:pt x="57" y="111"/>
                      <a:pt x="31" y="105"/>
                      <a:pt x="21" y="98"/>
                    </a:cubicBezTo>
                    <a:cubicBezTo>
                      <a:pt x="11" y="91"/>
                      <a:pt x="2" y="77"/>
                      <a:pt x="1" y="62"/>
                    </a:cubicBezTo>
                    <a:cubicBezTo>
                      <a:pt x="0" y="47"/>
                      <a:pt x="12" y="19"/>
                      <a:pt x="15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2" name="Freeform 402"/>
              <p:cNvSpPr>
                <a:spLocks/>
              </p:cNvSpPr>
              <p:nvPr/>
            </p:nvSpPr>
            <p:spPr bwMode="auto">
              <a:xfrm>
                <a:off x="2616" y="1896"/>
                <a:ext cx="52" cy="2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20" y="10"/>
                  </a:cxn>
                  <a:cxn ang="0">
                    <a:pos x="4" y="24"/>
                  </a:cxn>
                  <a:cxn ang="0">
                    <a:pos x="46" y="22"/>
                  </a:cxn>
                  <a:cxn ang="0">
                    <a:pos x="42" y="2"/>
                  </a:cxn>
                </a:cxnLst>
                <a:rect l="0" t="0" r="r" b="b"/>
                <a:pathLst>
                  <a:path w="52" h="26">
                    <a:moveTo>
                      <a:pt x="42" y="2"/>
                    </a:moveTo>
                    <a:cubicBezTo>
                      <a:pt x="37" y="0"/>
                      <a:pt x="26" y="6"/>
                      <a:pt x="20" y="10"/>
                    </a:cubicBezTo>
                    <a:cubicBezTo>
                      <a:pt x="14" y="14"/>
                      <a:pt x="0" y="22"/>
                      <a:pt x="4" y="24"/>
                    </a:cubicBezTo>
                    <a:cubicBezTo>
                      <a:pt x="8" y="26"/>
                      <a:pt x="40" y="26"/>
                      <a:pt x="46" y="22"/>
                    </a:cubicBezTo>
                    <a:cubicBezTo>
                      <a:pt x="52" y="18"/>
                      <a:pt x="43" y="6"/>
                      <a:pt x="42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3" name="Freeform 403"/>
              <p:cNvSpPr>
                <a:spLocks/>
              </p:cNvSpPr>
              <p:nvPr/>
            </p:nvSpPr>
            <p:spPr bwMode="auto">
              <a:xfrm>
                <a:off x="2838" y="1944"/>
                <a:ext cx="51" cy="33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43" y="3"/>
                  </a:cxn>
                  <a:cxn ang="0">
                    <a:pos x="45" y="29"/>
                  </a:cxn>
                  <a:cxn ang="0">
                    <a:pos x="7" y="25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27" y="9"/>
                  </a:cxn>
                </a:cxnLst>
                <a:rect l="0" t="0" r="r" b="b"/>
                <a:pathLst>
                  <a:path w="51" h="33">
                    <a:moveTo>
                      <a:pt x="27" y="9"/>
                    </a:moveTo>
                    <a:cubicBezTo>
                      <a:pt x="33" y="8"/>
                      <a:pt x="40" y="0"/>
                      <a:pt x="43" y="3"/>
                    </a:cubicBezTo>
                    <a:cubicBezTo>
                      <a:pt x="46" y="6"/>
                      <a:pt x="51" y="25"/>
                      <a:pt x="45" y="29"/>
                    </a:cubicBezTo>
                    <a:cubicBezTo>
                      <a:pt x="39" y="33"/>
                      <a:pt x="14" y="27"/>
                      <a:pt x="7" y="25"/>
                    </a:cubicBezTo>
                    <a:cubicBezTo>
                      <a:pt x="0" y="23"/>
                      <a:pt x="5" y="18"/>
                      <a:pt x="5" y="15"/>
                    </a:cubicBezTo>
                    <a:cubicBezTo>
                      <a:pt x="5" y="12"/>
                      <a:pt x="5" y="10"/>
                      <a:pt x="9" y="9"/>
                    </a:cubicBezTo>
                    <a:cubicBezTo>
                      <a:pt x="13" y="8"/>
                      <a:pt x="21" y="10"/>
                      <a:pt x="27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4" name="Freeform 404"/>
              <p:cNvSpPr>
                <a:spLocks/>
              </p:cNvSpPr>
              <p:nvPr/>
            </p:nvSpPr>
            <p:spPr bwMode="auto">
              <a:xfrm rot="-1861208">
                <a:off x="2635" y="1800"/>
                <a:ext cx="28" cy="41"/>
              </a:xfrm>
              <a:custGeom>
                <a:avLst/>
                <a:gdLst/>
                <a:ahLst/>
                <a:cxnLst>
                  <a:cxn ang="0">
                    <a:pos x="3" y="40"/>
                  </a:cxn>
                  <a:cxn ang="0">
                    <a:pos x="23" y="28"/>
                  </a:cxn>
                  <a:cxn ang="0">
                    <a:pos x="25" y="1"/>
                  </a:cxn>
                  <a:cxn ang="0">
                    <a:pos x="5" y="22"/>
                  </a:cxn>
                  <a:cxn ang="0">
                    <a:pos x="3" y="40"/>
                  </a:cxn>
                </a:cxnLst>
                <a:rect l="0" t="0" r="r" b="b"/>
                <a:pathLst>
                  <a:path w="28" h="41">
                    <a:moveTo>
                      <a:pt x="3" y="40"/>
                    </a:moveTo>
                    <a:cubicBezTo>
                      <a:pt x="6" y="41"/>
                      <a:pt x="19" y="34"/>
                      <a:pt x="23" y="28"/>
                    </a:cubicBezTo>
                    <a:cubicBezTo>
                      <a:pt x="23" y="21"/>
                      <a:pt x="28" y="2"/>
                      <a:pt x="25" y="1"/>
                    </a:cubicBezTo>
                    <a:cubicBezTo>
                      <a:pt x="22" y="0"/>
                      <a:pt x="9" y="16"/>
                      <a:pt x="5" y="22"/>
                    </a:cubicBezTo>
                    <a:cubicBezTo>
                      <a:pt x="1" y="28"/>
                      <a:pt x="0" y="39"/>
                      <a:pt x="3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5" name="Freeform 405"/>
              <p:cNvSpPr>
                <a:spLocks/>
              </p:cNvSpPr>
              <p:nvPr/>
            </p:nvSpPr>
            <p:spPr bwMode="auto">
              <a:xfrm>
                <a:off x="4374" y="1791"/>
                <a:ext cx="183" cy="221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30" y="177"/>
                  </a:cxn>
                  <a:cxn ang="0">
                    <a:pos x="60" y="156"/>
                  </a:cxn>
                  <a:cxn ang="0">
                    <a:pos x="83" y="143"/>
                  </a:cxn>
                  <a:cxn ang="0">
                    <a:pos x="98" y="122"/>
                  </a:cxn>
                  <a:cxn ang="0">
                    <a:pos x="126" y="96"/>
                  </a:cxn>
                  <a:cxn ang="0">
                    <a:pos x="137" y="59"/>
                  </a:cxn>
                  <a:cxn ang="0">
                    <a:pos x="147" y="6"/>
                  </a:cxn>
                  <a:cxn ang="0">
                    <a:pos x="179" y="21"/>
                  </a:cxn>
                  <a:cxn ang="0">
                    <a:pos x="171" y="51"/>
                  </a:cxn>
                  <a:cxn ang="0">
                    <a:pos x="173" y="78"/>
                  </a:cxn>
                  <a:cxn ang="0">
                    <a:pos x="156" y="102"/>
                  </a:cxn>
                  <a:cxn ang="0">
                    <a:pos x="153" y="119"/>
                  </a:cxn>
                  <a:cxn ang="0">
                    <a:pos x="152" y="134"/>
                  </a:cxn>
                  <a:cxn ang="0">
                    <a:pos x="129" y="147"/>
                  </a:cxn>
                  <a:cxn ang="0">
                    <a:pos x="96" y="212"/>
                  </a:cxn>
                  <a:cxn ang="0">
                    <a:pos x="20" y="203"/>
                  </a:cxn>
                  <a:cxn ang="0">
                    <a:pos x="0" y="186"/>
                  </a:cxn>
                </a:cxnLst>
                <a:rect l="0" t="0" r="r" b="b"/>
                <a:pathLst>
                  <a:path w="183" h="221">
                    <a:moveTo>
                      <a:pt x="0" y="186"/>
                    </a:moveTo>
                    <a:cubicBezTo>
                      <a:pt x="2" y="182"/>
                      <a:pt x="20" y="182"/>
                      <a:pt x="30" y="177"/>
                    </a:cubicBezTo>
                    <a:cubicBezTo>
                      <a:pt x="40" y="172"/>
                      <a:pt x="51" y="162"/>
                      <a:pt x="60" y="156"/>
                    </a:cubicBezTo>
                    <a:cubicBezTo>
                      <a:pt x="69" y="150"/>
                      <a:pt x="77" y="149"/>
                      <a:pt x="83" y="143"/>
                    </a:cubicBezTo>
                    <a:cubicBezTo>
                      <a:pt x="89" y="137"/>
                      <a:pt x="91" y="130"/>
                      <a:pt x="98" y="122"/>
                    </a:cubicBezTo>
                    <a:cubicBezTo>
                      <a:pt x="105" y="114"/>
                      <a:pt x="120" y="107"/>
                      <a:pt x="126" y="96"/>
                    </a:cubicBezTo>
                    <a:cubicBezTo>
                      <a:pt x="132" y="85"/>
                      <a:pt x="134" y="74"/>
                      <a:pt x="137" y="59"/>
                    </a:cubicBezTo>
                    <a:cubicBezTo>
                      <a:pt x="140" y="44"/>
                      <a:pt x="140" y="12"/>
                      <a:pt x="147" y="6"/>
                    </a:cubicBezTo>
                    <a:cubicBezTo>
                      <a:pt x="154" y="0"/>
                      <a:pt x="175" y="14"/>
                      <a:pt x="179" y="21"/>
                    </a:cubicBezTo>
                    <a:cubicBezTo>
                      <a:pt x="183" y="28"/>
                      <a:pt x="172" y="42"/>
                      <a:pt x="171" y="51"/>
                    </a:cubicBezTo>
                    <a:cubicBezTo>
                      <a:pt x="170" y="60"/>
                      <a:pt x="175" y="70"/>
                      <a:pt x="173" y="78"/>
                    </a:cubicBezTo>
                    <a:cubicBezTo>
                      <a:pt x="171" y="86"/>
                      <a:pt x="159" y="95"/>
                      <a:pt x="156" y="102"/>
                    </a:cubicBezTo>
                    <a:cubicBezTo>
                      <a:pt x="153" y="109"/>
                      <a:pt x="154" y="114"/>
                      <a:pt x="153" y="119"/>
                    </a:cubicBezTo>
                    <a:cubicBezTo>
                      <a:pt x="152" y="124"/>
                      <a:pt x="156" y="129"/>
                      <a:pt x="152" y="134"/>
                    </a:cubicBezTo>
                    <a:cubicBezTo>
                      <a:pt x="148" y="139"/>
                      <a:pt x="138" y="134"/>
                      <a:pt x="129" y="147"/>
                    </a:cubicBezTo>
                    <a:cubicBezTo>
                      <a:pt x="120" y="160"/>
                      <a:pt x="114" y="203"/>
                      <a:pt x="96" y="212"/>
                    </a:cubicBezTo>
                    <a:cubicBezTo>
                      <a:pt x="78" y="221"/>
                      <a:pt x="36" y="207"/>
                      <a:pt x="20" y="203"/>
                    </a:cubicBezTo>
                    <a:cubicBezTo>
                      <a:pt x="4" y="199"/>
                      <a:pt x="4" y="190"/>
                      <a:pt x="0" y="1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Freeform 406"/>
              <p:cNvSpPr>
                <a:spLocks/>
              </p:cNvSpPr>
              <p:nvPr/>
            </p:nvSpPr>
            <p:spPr bwMode="auto">
              <a:xfrm>
                <a:off x="4504" y="1709"/>
                <a:ext cx="53" cy="69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50" y="40"/>
                  </a:cxn>
                  <a:cxn ang="0">
                    <a:pos x="44" y="64"/>
                  </a:cxn>
                  <a:cxn ang="0">
                    <a:pos x="5" y="59"/>
                  </a:cxn>
                  <a:cxn ang="0">
                    <a:pos x="12" y="7"/>
                  </a:cxn>
                  <a:cxn ang="0">
                    <a:pos x="47" y="16"/>
                  </a:cxn>
                </a:cxnLst>
                <a:rect l="0" t="0" r="r" b="b"/>
                <a:pathLst>
                  <a:path w="53" h="69">
                    <a:moveTo>
                      <a:pt x="47" y="16"/>
                    </a:moveTo>
                    <a:cubicBezTo>
                      <a:pt x="53" y="21"/>
                      <a:pt x="50" y="32"/>
                      <a:pt x="50" y="40"/>
                    </a:cubicBezTo>
                    <a:cubicBezTo>
                      <a:pt x="50" y="48"/>
                      <a:pt x="51" y="61"/>
                      <a:pt x="44" y="64"/>
                    </a:cubicBezTo>
                    <a:cubicBezTo>
                      <a:pt x="37" y="67"/>
                      <a:pt x="10" y="69"/>
                      <a:pt x="5" y="59"/>
                    </a:cubicBezTo>
                    <a:cubicBezTo>
                      <a:pt x="0" y="49"/>
                      <a:pt x="5" y="14"/>
                      <a:pt x="12" y="7"/>
                    </a:cubicBezTo>
                    <a:cubicBezTo>
                      <a:pt x="19" y="0"/>
                      <a:pt x="40" y="14"/>
                      <a:pt x="47" y="1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Freeform 407"/>
              <p:cNvSpPr>
                <a:spLocks/>
              </p:cNvSpPr>
              <p:nvPr/>
            </p:nvSpPr>
            <p:spPr bwMode="auto">
              <a:xfrm>
                <a:off x="4068" y="2487"/>
                <a:ext cx="114" cy="194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6" y="33"/>
                  </a:cxn>
                  <a:cxn ang="0">
                    <a:pos x="18" y="81"/>
                  </a:cxn>
                  <a:cxn ang="0">
                    <a:pos x="2" y="123"/>
                  </a:cxn>
                  <a:cxn ang="0">
                    <a:pos x="32" y="188"/>
                  </a:cxn>
                  <a:cxn ang="0">
                    <a:pos x="51" y="159"/>
                  </a:cxn>
                  <a:cxn ang="0">
                    <a:pos x="98" y="132"/>
                  </a:cxn>
                  <a:cxn ang="0">
                    <a:pos x="105" y="84"/>
                  </a:cxn>
                  <a:cxn ang="0">
                    <a:pos x="108" y="33"/>
                  </a:cxn>
                  <a:cxn ang="0">
                    <a:pos x="104" y="0"/>
                  </a:cxn>
                </a:cxnLst>
                <a:rect l="0" t="0" r="r" b="b"/>
                <a:pathLst>
                  <a:path w="111" h="194">
                    <a:moveTo>
                      <a:pt x="104" y="0"/>
                    </a:moveTo>
                    <a:cubicBezTo>
                      <a:pt x="97" y="0"/>
                      <a:pt x="80" y="19"/>
                      <a:pt x="66" y="33"/>
                    </a:cubicBezTo>
                    <a:cubicBezTo>
                      <a:pt x="52" y="47"/>
                      <a:pt x="29" y="66"/>
                      <a:pt x="18" y="81"/>
                    </a:cubicBezTo>
                    <a:cubicBezTo>
                      <a:pt x="7" y="96"/>
                      <a:pt x="0" y="105"/>
                      <a:pt x="2" y="123"/>
                    </a:cubicBezTo>
                    <a:cubicBezTo>
                      <a:pt x="4" y="141"/>
                      <a:pt x="24" y="182"/>
                      <a:pt x="32" y="188"/>
                    </a:cubicBezTo>
                    <a:cubicBezTo>
                      <a:pt x="40" y="194"/>
                      <a:pt x="40" y="168"/>
                      <a:pt x="51" y="159"/>
                    </a:cubicBezTo>
                    <a:cubicBezTo>
                      <a:pt x="62" y="150"/>
                      <a:pt x="89" y="144"/>
                      <a:pt x="98" y="132"/>
                    </a:cubicBezTo>
                    <a:cubicBezTo>
                      <a:pt x="107" y="120"/>
                      <a:pt x="103" y="100"/>
                      <a:pt x="105" y="84"/>
                    </a:cubicBezTo>
                    <a:cubicBezTo>
                      <a:pt x="107" y="68"/>
                      <a:pt x="108" y="47"/>
                      <a:pt x="108" y="33"/>
                    </a:cubicBezTo>
                    <a:cubicBezTo>
                      <a:pt x="108" y="19"/>
                      <a:pt x="111" y="0"/>
                      <a:pt x="10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8" name="Freeform 408"/>
              <p:cNvSpPr>
                <a:spLocks/>
              </p:cNvSpPr>
              <p:nvPr/>
            </p:nvSpPr>
            <p:spPr bwMode="auto">
              <a:xfrm>
                <a:off x="3830" y="2580"/>
                <a:ext cx="186" cy="20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57" y="12"/>
                  </a:cxn>
                  <a:cxn ang="0">
                    <a:pos x="112" y="84"/>
                  </a:cxn>
                  <a:cxn ang="0">
                    <a:pos x="160" y="132"/>
                  </a:cxn>
                  <a:cxn ang="0">
                    <a:pos x="183" y="180"/>
                  </a:cxn>
                  <a:cxn ang="0">
                    <a:pos x="141" y="194"/>
                  </a:cxn>
                  <a:cxn ang="0">
                    <a:pos x="109" y="138"/>
                  </a:cxn>
                  <a:cxn ang="0">
                    <a:pos x="100" y="114"/>
                  </a:cxn>
                  <a:cxn ang="0">
                    <a:pos x="78" y="83"/>
                  </a:cxn>
                  <a:cxn ang="0">
                    <a:pos x="70" y="51"/>
                  </a:cxn>
                  <a:cxn ang="0">
                    <a:pos x="39" y="29"/>
                  </a:cxn>
                  <a:cxn ang="0">
                    <a:pos x="7" y="11"/>
                  </a:cxn>
                </a:cxnLst>
                <a:rect l="0" t="0" r="r" b="b"/>
                <a:pathLst>
                  <a:path w="186" h="201">
                    <a:moveTo>
                      <a:pt x="7" y="11"/>
                    </a:moveTo>
                    <a:cubicBezTo>
                      <a:pt x="10" y="8"/>
                      <a:pt x="40" y="0"/>
                      <a:pt x="57" y="12"/>
                    </a:cubicBezTo>
                    <a:cubicBezTo>
                      <a:pt x="74" y="24"/>
                      <a:pt x="95" y="64"/>
                      <a:pt x="112" y="84"/>
                    </a:cubicBezTo>
                    <a:cubicBezTo>
                      <a:pt x="129" y="104"/>
                      <a:pt x="148" y="116"/>
                      <a:pt x="160" y="132"/>
                    </a:cubicBezTo>
                    <a:cubicBezTo>
                      <a:pt x="172" y="148"/>
                      <a:pt x="186" y="170"/>
                      <a:pt x="183" y="180"/>
                    </a:cubicBezTo>
                    <a:cubicBezTo>
                      <a:pt x="180" y="190"/>
                      <a:pt x="153" y="201"/>
                      <a:pt x="141" y="194"/>
                    </a:cubicBezTo>
                    <a:cubicBezTo>
                      <a:pt x="129" y="187"/>
                      <a:pt x="116" y="151"/>
                      <a:pt x="109" y="138"/>
                    </a:cubicBezTo>
                    <a:cubicBezTo>
                      <a:pt x="102" y="125"/>
                      <a:pt x="105" y="123"/>
                      <a:pt x="100" y="114"/>
                    </a:cubicBezTo>
                    <a:cubicBezTo>
                      <a:pt x="95" y="105"/>
                      <a:pt x="83" y="93"/>
                      <a:pt x="78" y="83"/>
                    </a:cubicBezTo>
                    <a:cubicBezTo>
                      <a:pt x="73" y="73"/>
                      <a:pt x="76" y="60"/>
                      <a:pt x="70" y="51"/>
                    </a:cubicBezTo>
                    <a:cubicBezTo>
                      <a:pt x="64" y="42"/>
                      <a:pt x="49" y="36"/>
                      <a:pt x="39" y="29"/>
                    </a:cubicBezTo>
                    <a:cubicBezTo>
                      <a:pt x="29" y="22"/>
                      <a:pt x="0" y="11"/>
                      <a:pt x="7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9" name="Freeform 409"/>
              <p:cNvSpPr>
                <a:spLocks/>
              </p:cNvSpPr>
              <p:nvPr/>
            </p:nvSpPr>
            <p:spPr bwMode="auto">
              <a:xfrm>
                <a:off x="3318" y="880"/>
                <a:ext cx="200" cy="137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52" y="78"/>
                  </a:cxn>
                  <a:cxn ang="0">
                    <a:pos x="86" y="52"/>
                  </a:cxn>
                  <a:cxn ang="0">
                    <a:pos x="112" y="24"/>
                  </a:cxn>
                  <a:cxn ang="0">
                    <a:pos x="144" y="8"/>
                  </a:cxn>
                  <a:cxn ang="0">
                    <a:pos x="192" y="8"/>
                  </a:cxn>
                  <a:cxn ang="0">
                    <a:pos x="192" y="56"/>
                  </a:cxn>
                  <a:cxn ang="0">
                    <a:pos x="170" y="80"/>
                  </a:cxn>
                  <a:cxn ang="0">
                    <a:pos x="120" y="76"/>
                  </a:cxn>
                  <a:cxn ang="0">
                    <a:pos x="96" y="104"/>
                  </a:cxn>
                  <a:cxn ang="0">
                    <a:pos x="74" y="122"/>
                  </a:cxn>
                  <a:cxn ang="0">
                    <a:pos x="42" y="136"/>
                  </a:cxn>
                  <a:cxn ang="0">
                    <a:pos x="14" y="130"/>
                  </a:cxn>
                  <a:cxn ang="0">
                    <a:pos x="0" y="104"/>
                  </a:cxn>
                </a:cxnLst>
                <a:rect l="0" t="0" r="r" b="b"/>
                <a:pathLst>
                  <a:path w="200" h="137">
                    <a:moveTo>
                      <a:pt x="0" y="104"/>
                    </a:moveTo>
                    <a:cubicBezTo>
                      <a:pt x="6" y="95"/>
                      <a:pt x="38" y="87"/>
                      <a:pt x="52" y="78"/>
                    </a:cubicBezTo>
                    <a:cubicBezTo>
                      <a:pt x="66" y="69"/>
                      <a:pt x="76" y="61"/>
                      <a:pt x="86" y="52"/>
                    </a:cubicBezTo>
                    <a:cubicBezTo>
                      <a:pt x="96" y="43"/>
                      <a:pt x="102" y="31"/>
                      <a:pt x="112" y="24"/>
                    </a:cubicBezTo>
                    <a:cubicBezTo>
                      <a:pt x="122" y="17"/>
                      <a:pt x="131" y="11"/>
                      <a:pt x="144" y="8"/>
                    </a:cubicBezTo>
                    <a:cubicBezTo>
                      <a:pt x="157" y="5"/>
                      <a:pt x="184" y="0"/>
                      <a:pt x="192" y="8"/>
                    </a:cubicBezTo>
                    <a:cubicBezTo>
                      <a:pt x="200" y="16"/>
                      <a:pt x="196" y="44"/>
                      <a:pt x="192" y="56"/>
                    </a:cubicBezTo>
                    <a:cubicBezTo>
                      <a:pt x="188" y="68"/>
                      <a:pt x="182" y="77"/>
                      <a:pt x="170" y="80"/>
                    </a:cubicBezTo>
                    <a:cubicBezTo>
                      <a:pt x="158" y="83"/>
                      <a:pt x="132" y="72"/>
                      <a:pt x="120" y="76"/>
                    </a:cubicBezTo>
                    <a:cubicBezTo>
                      <a:pt x="108" y="80"/>
                      <a:pt x="104" y="96"/>
                      <a:pt x="96" y="104"/>
                    </a:cubicBezTo>
                    <a:cubicBezTo>
                      <a:pt x="88" y="112"/>
                      <a:pt x="83" y="117"/>
                      <a:pt x="74" y="122"/>
                    </a:cubicBezTo>
                    <a:cubicBezTo>
                      <a:pt x="65" y="127"/>
                      <a:pt x="52" y="135"/>
                      <a:pt x="42" y="136"/>
                    </a:cubicBezTo>
                    <a:cubicBezTo>
                      <a:pt x="32" y="137"/>
                      <a:pt x="21" y="135"/>
                      <a:pt x="14" y="130"/>
                    </a:cubicBezTo>
                    <a:cubicBezTo>
                      <a:pt x="7" y="125"/>
                      <a:pt x="3" y="109"/>
                      <a:pt x="0" y="10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" name="Freeform 410"/>
              <p:cNvSpPr>
                <a:spLocks/>
              </p:cNvSpPr>
              <p:nvPr/>
            </p:nvSpPr>
            <p:spPr bwMode="auto">
              <a:xfrm rot="960412">
                <a:off x="1783" y="730"/>
                <a:ext cx="610" cy="688"/>
              </a:xfrm>
              <a:custGeom>
                <a:avLst/>
                <a:gdLst/>
                <a:ahLst/>
                <a:cxnLst>
                  <a:cxn ang="0">
                    <a:pos x="6" y="270"/>
                  </a:cxn>
                  <a:cxn ang="0">
                    <a:pos x="30" y="246"/>
                  </a:cxn>
                  <a:cxn ang="0">
                    <a:pos x="62" y="200"/>
                  </a:cxn>
                  <a:cxn ang="0">
                    <a:pos x="87" y="186"/>
                  </a:cxn>
                  <a:cxn ang="0">
                    <a:pos x="110" y="152"/>
                  </a:cxn>
                  <a:cxn ang="0">
                    <a:pos x="156" y="123"/>
                  </a:cxn>
                  <a:cxn ang="0">
                    <a:pos x="206" y="104"/>
                  </a:cxn>
                  <a:cxn ang="0">
                    <a:pos x="254" y="104"/>
                  </a:cxn>
                  <a:cxn ang="0">
                    <a:pos x="302" y="104"/>
                  </a:cxn>
                  <a:cxn ang="0">
                    <a:pos x="330" y="93"/>
                  </a:cxn>
                  <a:cxn ang="0">
                    <a:pos x="351" y="81"/>
                  </a:cxn>
                  <a:cxn ang="0">
                    <a:pos x="357" y="63"/>
                  </a:cxn>
                  <a:cxn ang="0">
                    <a:pos x="375" y="39"/>
                  </a:cxn>
                  <a:cxn ang="0">
                    <a:pos x="429" y="27"/>
                  </a:cxn>
                  <a:cxn ang="0">
                    <a:pos x="494" y="8"/>
                  </a:cxn>
                  <a:cxn ang="0">
                    <a:pos x="542" y="8"/>
                  </a:cxn>
                  <a:cxn ang="0">
                    <a:pos x="590" y="8"/>
                  </a:cxn>
                  <a:cxn ang="0">
                    <a:pos x="638" y="8"/>
                  </a:cxn>
                  <a:cxn ang="0">
                    <a:pos x="686" y="56"/>
                  </a:cxn>
                  <a:cxn ang="0">
                    <a:pos x="638" y="56"/>
                  </a:cxn>
                  <a:cxn ang="0">
                    <a:pos x="576" y="81"/>
                  </a:cxn>
                  <a:cxn ang="0">
                    <a:pos x="558" y="111"/>
                  </a:cxn>
                  <a:cxn ang="0">
                    <a:pos x="657" y="111"/>
                  </a:cxn>
                  <a:cxn ang="0">
                    <a:pos x="693" y="90"/>
                  </a:cxn>
                  <a:cxn ang="0">
                    <a:pos x="741" y="93"/>
                  </a:cxn>
                  <a:cxn ang="0">
                    <a:pos x="786" y="93"/>
                  </a:cxn>
                  <a:cxn ang="0">
                    <a:pos x="765" y="141"/>
                  </a:cxn>
                  <a:cxn ang="0">
                    <a:pos x="717" y="177"/>
                  </a:cxn>
                  <a:cxn ang="0">
                    <a:pos x="686" y="248"/>
                  </a:cxn>
                  <a:cxn ang="0">
                    <a:pos x="686" y="296"/>
                  </a:cxn>
                  <a:cxn ang="0">
                    <a:pos x="686" y="344"/>
                  </a:cxn>
                  <a:cxn ang="0">
                    <a:pos x="686" y="392"/>
                  </a:cxn>
                  <a:cxn ang="0">
                    <a:pos x="672" y="417"/>
                  </a:cxn>
                  <a:cxn ang="0">
                    <a:pos x="638" y="392"/>
                  </a:cxn>
                  <a:cxn ang="0">
                    <a:pos x="621" y="417"/>
                  </a:cxn>
                  <a:cxn ang="0">
                    <a:pos x="590" y="440"/>
                  </a:cxn>
                  <a:cxn ang="0">
                    <a:pos x="648" y="465"/>
                  </a:cxn>
                  <a:cxn ang="0">
                    <a:pos x="636" y="504"/>
                  </a:cxn>
                  <a:cxn ang="0">
                    <a:pos x="585" y="570"/>
                  </a:cxn>
                  <a:cxn ang="0">
                    <a:pos x="546" y="576"/>
                  </a:cxn>
                  <a:cxn ang="0">
                    <a:pos x="489" y="600"/>
                  </a:cxn>
                  <a:cxn ang="0">
                    <a:pos x="446" y="680"/>
                  </a:cxn>
                  <a:cxn ang="0">
                    <a:pos x="398" y="728"/>
                  </a:cxn>
                  <a:cxn ang="0">
                    <a:pos x="387" y="762"/>
                  </a:cxn>
                  <a:cxn ang="0">
                    <a:pos x="350" y="776"/>
                  </a:cxn>
                  <a:cxn ang="0">
                    <a:pos x="302" y="776"/>
                  </a:cxn>
                  <a:cxn ang="0">
                    <a:pos x="254" y="728"/>
                  </a:cxn>
                  <a:cxn ang="0">
                    <a:pos x="254" y="680"/>
                  </a:cxn>
                  <a:cxn ang="0">
                    <a:pos x="254" y="632"/>
                  </a:cxn>
                  <a:cxn ang="0">
                    <a:pos x="254" y="584"/>
                  </a:cxn>
                  <a:cxn ang="0">
                    <a:pos x="254" y="488"/>
                  </a:cxn>
                  <a:cxn ang="0">
                    <a:pos x="254" y="440"/>
                  </a:cxn>
                  <a:cxn ang="0">
                    <a:pos x="206" y="392"/>
                  </a:cxn>
                  <a:cxn ang="0">
                    <a:pos x="206" y="344"/>
                  </a:cxn>
                  <a:cxn ang="0">
                    <a:pos x="158" y="296"/>
                  </a:cxn>
                  <a:cxn ang="0">
                    <a:pos x="93" y="315"/>
                  </a:cxn>
                  <a:cxn ang="0">
                    <a:pos x="87" y="339"/>
                  </a:cxn>
                  <a:cxn ang="0">
                    <a:pos x="62" y="344"/>
                  </a:cxn>
                  <a:cxn ang="0">
                    <a:pos x="36" y="330"/>
                  </a:cxn>
                  <a:cxn ang="0">
                    <a:pos x="27" y="291"/>
                  </a:cxn>
                  <a:cxn ang="0">
                    <a:pos x="6" y="270"/>
                  </a:cxn>
                </a:cxnLst>
                <a:rect l="0" t="0" r="r" b="b"/>
                <a:pathLst>
                  <a:path w="790" h="784">
                    <a:moveTo>
                      <a:pt x="6" y="270"/>
                    </a:moveTo>
                    <a:cubicBezTo>
                      <a:pt x="6" y="263"/>
                      <a:pt x="21" y="258"/>
                      <a:pt x="30" y="246"/>
                    </a:cubicBezTo>
                    <a:cubicBezTo>
                      <a:pt x="39" y="234"/>
                      <a:pt x="53" y="210"/>
                      <a:pt x="62" y="200"/>
                    </a:cubicBezTo>
                    <a:cubicBezTo>
                      <a:pt x="71" y="190"/>
                      <a:pt x="79" y="194"/>
                      <a:pt x="87" y="186"/>
                    </a:cubicBezTo>
                    <a:cubicBezTo>
                      <a:pt x="95" y="178"/>
                      <a:pt x="99" y="162"/>
                      <a:pt x="110" y="152"/>
                    </a:cubicBezTo>
                    <a:cubicBezTo>
                      <a:pt x="121" y="142"/>
                      <a:pt x="140" y="131"/>
                      <a:pt x="156" y="123"/>
                    </a:cubicBezTo>
                    <a:cubicBezTo>
                      <a:pt x="172" y="115"/>
                      <a:pt x="190" y="107"/>
                      <a:pt x="206" y="104"/>
                    </a:cubicBezTo>
                    <a:cubicBezTo>
                      <a:pt x="222" y="101"/>
                      <a:pt x="238" y="104"/>
                      <a:pt x="254" y="104"/>
                    </a:cubicBezTo>
                    <a:cubicBezTo>
                      <a:pt x="270" y="104"/>
                      <a:pt x="289" y="106"/>
                      <a:pt x="302" y="104"/>
                    </a:cubicBezTo>
                    <a:cubicBezTo>
                      <a:pt x="315" y="102"/>
                      <a:pt x="322" y="97"/>
                      <a:pt x="330" y="93"/>
                    </a:cubicBezTo>
                    <a:cubicBezTo>
                      <a:pt x="338" y="89"/>
                      <a:pt x="347" y="86"/>
                      <a:pt x="351" y="81"/>
                    </a:cubicBezTo>
                    <a:cubicBezTo>
                      <a:pt x="355" y="76"/>
                      <a:pt x="353" y="70"/>
                      <a:pt x="357" y="63"/>
                    </a:cubicBezTo>
                    <a:cubicBezTo>
                      <a:pt x="361" y="56"/>
                      <a:pt x="363" y="45"/>
                      <a:pt x="375" y="39"/>
                    </a:cubicBezTo>
                    <a:cubicBezTo>
                      <a:pt x="387" y="33"/>
                      <a:pt x="409" y="32"/>
                      <a:pt x="429" y="27"/>
                    </a:cubicBezTo>
                    <a:cubicBezTo>
                      <a:pt x="449" y="22"/>
                      <a:pt x="475" y="11"/>
                      <a:pt x="494" y="8"/>
                    </a:cubicBezTo>
                    <a:cubicBezTo>
                      <a:pt x="513" y="5"/>
                      <a:pt x="526" y="8"/>
                      <a:pt x="542" y="8"/>
                    </a:cubicBezTo>
                    <a:cubicBezTo>
                      <a:pt x="558" y="8"/>
                      <a:pt x="574" y="8"/>
                      <a:pt x="590" y="8"/>
                    </a:cubicBezTo>
                    <a:cubicBezTo>
                      <a:pt x="606" y="8"/>
                      <a:pt x="622" y="0"/>
                      <a:pt x="638" y="8"/>
                    </a:cubicBezTo>
                    <a:cubicBezTo>
                      <a:pt x="654" y="16"/>
                      <a:pt x="686" y="48"/>
                      <a:pt x="686" y="56"/>
                    </a:cubicBezTo>
                    <a:cubicBezTo>
                      <a:pt x="686" y="64"/>
                      <a:pt x="656" y="52"/>
                      <a:pt x="638" y="56"/>
                    </a:cubicBezTo>
                    <a:cubicBezTo>
                      <a:pt x="620" y="60"/>
                      <a:pt x="589" y="72"/>
                      <a:pt x="576" y="81"/>
                    </a:cubicBezTo>
                    <a:cubicBezTo>
                      <a:pt x="563" y="90"/>
                      <a:pt x="545" y="106"/>
                      <a:pt x="558" y="111"/>
                    </a:cubicBezTo>
                    <a:cubicBezTo>
                      <a:pt x="571" y="116"/>
                      <a:pt x="635" y="114"/>
                      <a:pt x="657" y="111"/>
                    </a:cubicBezTo>
                    <a:cubicBezTo>
                      <a:pt x="679" y="108"/>
                      <a:pt x="679" y="93"/>
                      <a:pt x="693" y="90"/>
                    </a:cubicBezTo>
                    <a:cubicBezTo>
                      <a:pt x="707" y="87"/>
                      <a:pt x="726" y="93"/>
                      <a:pt x="741" y="93"/>
                    </a:cubicBezTo>
                    <a:cubicBezTo>
                      <a:pt x="756" y="93"/>
                      <a:pt x="782" y="85"/>
                      <a:pt x="786" y="93"/>
                    </a:cubicBezTo>
                    <a:cubicBezTo>
                      <a:pt x="790" y="101"/>
                      <a:pt x="776" y="127"/>
                      <a:pt x="765" y="141"/>
                    </a:cubicBezTo>
                    <a:cubicBezTo>
                      <a:pt x="754" y="155"/>
                      <a:pt x="730" y="159"/>
                      <a:pt x="717" y="177"/>
                    </a:cubicBezTo>
                    <a:cubicBezTo>
                      <a:pt x="704" y="195"/>
                      <a:pt x="691" y="228"/>
                      <a:pt x="686" y="248"/>
                    </a:cubicBezTo>
                    <a:cubicBezTo>
                      <a:pt x="681" y="268"/>
                      <a:pt x="686" y="280"/>
                      <a:pt x="686" y="296"/>
                    </a:cubicBezTo>
                    <a:cubicBezTo>
                      <a:pt x="686" y="312"/>
                      <a:pt x="686" y="328"/>
                      <a:pt x="686" y="344"/>
                    </a:cubicBezTo>
                    <a:cubicBezTo>
                      <a:pt x="686" y="360"/>
                      <a:pt x="688" y="380"/>
                      <a:pt x="686" y="392"/>
                    </a:cubicBezTo>
                    <a:cubicBezTo>
                      <a:pt x="684" y="404"/>
                      <a:pt x="680" y="417"/>
                      <a:pt x="672" y="417"/>
                    </a:cubicBezTo>
                    <a:cubicBezTo>
                      <a:pt x="664" y="417"/>
                      <a:pt x="646" y="392"/>
                      <a:pt x="638" y="392"/>
                    </a:cubicBezTo>
                    <a:cubicBezTo>
                      <a:pt x="630" y="392"/>
                      <a:pt x="629" y="409"/>
                      <a:pt x="621" y="417"/>
                    </a:cubicBezTo>
                    <a:cubicBezTo>
                      <a:pt x="613" y="425"/>
                      <a:pt x="586" y="432"/>
                      <a:pt x="590" y="440"/>
                    </a:cubicBezTo>
                    <a:cubicBezTo>
                      <a:pt x="594" y="448"/>
                      <a:pt x="640" y="454"/>
                      <a:pt x="648" y="465"/>
                    </a:cubicBezTo>
                    <a:cubicBezTo>
                      <a:pt x="656" y="476"/>
                      <a:pt x="646" y="487"/>
                      <a:pt x="636" y="504"/>
                    </a:cubicBezTo>
                    <a:cubicBezTo>
                      <a:pt x="626" y="521"/>
                      <a:pt x="600" y="558"/>
                      <a:pt x="585" y="570"/>
                    </a:cubicBezTo>
                    <a:cubicBezTo>
                      <a:pt x="570" y="582"/>
                      <a:pt x="562" y="571"/>
                      <a:pt x="546" y="576"/>
                    </a:cubicBezTo>
                    <a:cubicBezTo>
                      <a:pt x="530" y="581"/>
                      <a:pt x="506" y="583"/>
                      <a:pt x="489" y="600"/>
                    </a:cubicBezTo>
                    <a:cubicBezTo>
                      <a:pt x="472" y="617"/>
                      <a:pt x="461" y="659"/>
                      <a:pt x="446" y="680"/>
                    </a:cubicBezTo>
                    <a:cubicBezTo>
                      <a:pt x="431" y="701"/>
                      <a:pt x="408" y="714"/>
                      <a:pt x="398" y="728"/>
                    </a:cubicBezTo>
                    <a:cubicBezTo>
                      <a:pt x="388" y="742"/>
                      <a:pt x="395" y="754"/>
                      <a:pt x="387" y="762"/>
                    </a:cubicBezTo>
                    <a:cubicBezTo>
                      <a:pt x="379" y="770"/>
                      <a:pt x="364" y="774"/>
                      <a:pt x="350" y="776"/>
                    </a:cubicBezTo>
                    <a:cubicBezTo>
                      <a:pt x="336" y="778"/>
                      <a:pt x="318" y="784"/>
                      <a:pt x="302" y="776"/>
                    </a:cubicBezTo>
                    <a:cubicBezTo>
                      <a:pt x="286" y="768"/>
                      <a:pt x="262" y="744"/>
                      <a:pt x="254" y="728"/>
                    </a:cubicBezTo>
                    <a:cubicBezTo>
                      <a:pt x="246" y="712"/>
                      <a:pt x="254" y="696"/>
                      <a:pt x="254" y="680"/>
                    </a:cubicBezTo>
                    <a:cubicBezTo>
                      <a:pt x="254" y="664"/>
                      <a:pt x="254" y="648"/>
                      <a:pt x="254" y="632"/>
                    </a:cubicBezTo>
                    <a:cubicBezTo>
                      <a:pt x="254" y="616"/>
                      <a:pt x="254" y="608"/>
                      <a:pt x="254" y="584"/>
                    </a:cubicBezTo>
                    <a:cubicBezTo>
                      <a:pt x="254" y="560"/>
                      <a:pt x="254" y="512"/>
                      <a:pt x="254" y="488"/>
                    </a:cubicBezTo>
                    <a:cubicBezTo>
                      <a:pt x="254" y="464"/>
                      <a:pt x="262" y="456"/>
                      <a:pt x="254" y="440"/>
                    </a:cubicBezTo>
                    <a:cubicBezTo>
                      <a:pt x="246" y="424"/>
                      <a:pt x="214" y="408"/>
                      <a:pt x="206" y="392"/>
                    </a:cubicBezTo>
                    <a:cubicBezTo>
                      <a:pt x="198" y="376"/>
                      <a:pt x="214" y="360"/>
                      <a:pt x="206" y="344"/>
                    </a:cubicBezTo>
                    <a:cubicBezTo>
                      <a:pt x="198" y="328"/>
                      <a:pt x="177" y="301"/>
                      <a:pt x="158" y="296"/>
                    </a:cubicBezTo>
                    <a:cubicBezTo>
                      <a:pt x="139" y="291"/>
                      <a:pt x="105" y="308"/>
                      <a:pt x="93" y="315"/>
                    </a:cubicBezTo>
                    <a:cubicBezTo>
                      <a:pt x="81" y="322"/>
                      <a:pt x="92" y="334"/>
                      <a:pt x="87" y="339"/>
                    </a:cubicBezTo>
                    <a:cubicBezTo>
                      <a:pt x="82" y="344"/>
                      <a:pt x="70" y="346"/>
                      <a:pt x="62" y="344"/>
                    </a:cubicBezTo>
                    <a:cubicBezTo>
                      <a:pt x="54" y="342"/>
                      <a:pt x="42" y="339"/>
                      <a:pt x="36" y="330"/>
                    </a:cubicBezTo>
                    <a:cubicBezTo>
                      <a:pt x="30" y="321"/>
                      <a:pt x="32" y="301"/>
                      <a:pt x="27" y="291"/>
                    </a:cubicBezTo>
                    <a:cubicBezTo>
                      <a:pt x="22" y="281"/>
                      <a:pt x="0" y="277"/>
                      <a:pt x="6" y="27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" name="Freeform 411"/>
              <p:cNvSpPr>
                <a:spLocks/>
              </p:cNvSpPr>
              <p:nvPr/>
            </p:nvSpPr>
            <p:spPr bwMode="auto">
              <a:xfrm rot="953217">
                <a:off x="2275" y="1241"/>
                <a:ext cx="125" cy="10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6" y="8"/>
                  </a:cxn>
                  <a:cxn ang="0">
                    <a:pos x="80" y="23"/>
                  </a:cxn>
                  <a:cxn ang="0">
                    <a:pos x="95" y="29"/>
                  </a:cxn>
                  <a:cxn ang="0">
                    <a:pos x="104" y="8"/>
                  </a:cxn>
                  <a:cxn ang="0">
                    <a:pos x="152" y="8"/>
                  </a:cxn>
                  <a:cxn ang="0">
                    <a:pos x="152" y="56"/>
                  </a:cxn>
                  <a:cxn ang="0">
                    <a:pos x="134" y="77"/>
                  </a:cxn>
                  <a:cxn ang="0">
                    <a:pos x="104" y="104"/>
                  </a:cxn>
                  <a:cxn ang="0">
                    <a:pos x="56" y="104"/>
                  </a:cxn>
                  <a:cxn ang="0">
                    <a:pos x="44" y="74"/>
                  </a:cxn>
                  <a:cxn ang="0">
                    <a:pos x="8" y="56"/>
                  </a:cxn>
                  <a:cxn ang="0">
                    <a:pos x="8" y="8"/>
                  </a:cxn>
                </a:cxnLst>
                <a:rect l="0" t="0" r="r" b="b"/>
                <a:pathLst>
                  <a:path w="160" h="109">
                    <a:moveTo>
                      <a:pt x="8" y="8"/>
                    </a:moveTo>
                    <a:cubicBezTo>
                      <a:pt x="16" y="0"/>
                      <a:pt x="44" y="6"/>
                      <a:pt x="56" y="8"/>
                    </a:cubicBezTo>
                    <a:cubicBezTo>
                      <a:pt x="68" y="10"/>
                      <a:pt x="74" y="20"/>
                      <a:pt x="80" y="23"/>
                    </a:cubicBezTo>
                    <a:cubicBezTo>
                      <a:pt x="86" y="26"/>
                      <a:pt x="91" y="32"/>
                      <a:pt x="95" y="29"/>
                    </a:cubicBezTo>
                    <a:cubicBezTo>
                      <a:pt x="99" y="26"/>
                      <a:pt x="94" y="12"/>
                      <a:pt x="104" y="8"/>
                    </a:cubicBezTo>
                    <a:cubicBezTo>
                      <a:pt x="114" y="4"/>
                      <a:pt x="144" y="0"/>
                      <a:pt x="152" y="8"/>
                    </a:cubicBezTo>
                    <a:cubicBezTo>
                      <a:pt x="160" y="16"/>
                      <a:pt x="155" y="45"/>
                      <a:pt x="152" y="56"/>
                    </a:cubicBezTo>
                    <a:cubicBezTo>
                      <a:pt x="149" y="67"/>
                      <a:pt x="142" y="69"/>
                      <a:pt x="134" y="77"/>
                    </a:cubicBezTo>
                    <a:cubicBezTo>
                      <a:pt x="126" y="85"/>
                      <a:pt x="117" y="100"/>
                      <a:pt x="104" y="104"/>
                    </a:cubicBezTo>
                    <a:cubicBezTo>
                      <a:pt x="91" y="108"/>
                      <a:pt x="66" y="109"/>
                      <a:pt x="56" y="104"/>
                    </a:cubicBezTo>
                    <a:cubicBezTo>
                      <a:pt x="46" y="99"/>
                      <a:pt x="52" y="82"/>
                      <a:pt x="44" y="74"/>
                    </a:cubicBezTo>
                    <a:cubicBezTo>
                      <a:pt x="36" y="66"/>
                      <a:pt x="14" y="67"/>
                      <a:pt x="8" y="56"/>
                    </a:cubicBezTo>
                    <a:cubicBezTo>
                      <a:pt x="2" y="45"/>
                      <a:pt x="0" y="16"/>
                      <a:pt x="8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" name="Freeform 412"/>
              <p:cNvSpPr>
                <a:spLocks/>
              </p:cNvSpPr>
              <p:nvPr/>
            </p:nvSpPr>
            <p:spPr bwMode="auto">
              <a:xfrm>
                <a:off x="4197" y="2309"/>
                <a:ext cx="36" cy="8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9" y="82"/>
                  </a:cxn>
                  <a:cxn ang="0">
                    <a:pos x="4" y="43"/>
                  </a:cxn>
                  <a:cxn ang="0">
                    <a:pos x="4" y="13"/>
                  </a:cxn>
                  <a:cxn ang="0">
                    <a:pos x="30" y="0"/>
                  </a:cxn>
                </a:cxnLst>
                <a:rect l="0" t="0" r="r" b="b"/>
                <a:pathLst>
                  <a:path w="36" h="89">
                    <a:moveTo>
                      <a:pt x="30" y="0"/>
                    </a:moveTo>
                    <a:cubicBezTo>
                      <a:pt x="36" y="14"/>
                      <a:pt x="23" y="75"/>
                      <a:pt x="19" y="82"/>
                    </a:cubicBezTo>
                    <a:cubicBezTo>
                      <a:pt x="15" y="89"/>
                      <a:pt x="6" y="54"/>
                      <a:pt x="4" y="43"/>
                    </a:cubicBezTo>
                    <a:cubicBezTo>
                      <a:pt x="2" y="32"/>
                      <a:pt x="0" y="20"/>
                      <a:pt x="4" y="13"/>
                    </a:cubicBezTo>
                    <a:cubicBezTo>
                      <a:pt x="8" y="6"/>
                      <a:pt x="25" y="3"/>
                      <a:pt x="3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" name="Freeform 413"/>
              <p:cNvSpPr>
                <a:spLocks/>
              </p:cNvSpPr>
              <p:nvPr/>
            </p:nvSpPr>
            <p:spPr bwMode="auto">
              <a:xfrm>
                <a:off x="4245" y="2405"/>
                <a:ext cx="58" cy="52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39"/>
                  </a:cxn>
                  <a:cxn ang="0">
                    <a:pos x="28" y="47"/>
                  </a:cxn>
                  <a:cxn ang="0">
                    <a:pos x="0" y="7"/>
                  </a:cxn>
                  <a:cxn ang="0">
                    <a:pos x="30" y="4"/>
                  </a:cxn>
                  <a:cxn ang="0">
                    <a:pos x="54" y="4"/>
                  </a:cxn>
                </a:cxnLst>
                <a:rect l="0" t="0" r="r" b="b"/>
                <a:pathLst>
                  <a:path w="58" h="52">
                    <a:moveTo>
                      <a:pt x="54" y="4"/>
                    </a:moveTo>
                    <a:cubicBezTo>
                      <a:pt x="58" y="10"/>
                      <a:pt x="58" y="32"/>
                      <a:pt x="54" y="39"/>
                    </a:cubicBezTo>
                    <a:cubicBezTo>
                      <a:pt x="50" y="46"/>
                      <a:pt x="37" y="52"/>
                      <a:pt x="28" y="47"/>
                    </a:cubicBezTo>
                    <a:cubicBezTo>
                      <a:pt x="19" y="42"/>
                      <a:pt x="0" y="14"/>
                      <a:pt x="0" y="7"/>
                    </a:cubicBezTo>
                    <a:cubicBezTo>
                      <a:pt x="0" y="0"/>
                      <a:pt x="21" y="5"/>
                      <a:pt x="30" y="4"/>
                    </a:cubicBezTo>
                    <a:cubicBezTo>
                      <a:pt x="39" y="3"/>
                      <a:pt x="51" y="0"/>
                      <a:pt x="5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BE8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4" name="Freeform 414"/>
            <p:cNvSpPr>
              <a:spLocks/>
            </p:cNvSpPr>
            <p:nvPr/>
          </p:nvSpPr>
          <p:spPr bwMode="auto">
            <a:xfrm>
              <a:off x="1625" y="3860"/>
              <a:ext cx="2088" cy="437"/>
            </a:xfrm>
            <a:custGeom>
              <a:avLst/>
              <a:gdLst/>
              <a:ahLst/>
              <a:cxnLst>
                <a:cxn ang="0">
                  <a:pos x="187" y="109"/>
                </a:cxn>
                <a:cxn ang="0">
                  <a:pos x="232" y="34"/>
                </a:cxn>
                <a:cxn ang="0">
                  <a:pos x="376" y="19"/>
                </a:cxn>
                <a:cxn ang="0">
                  <a:pos x="478" y="10"/>
                </a:cxn>
                <a:cxn ang="0">
                  <a:pos x="595" y="79"/>
                </a:cxn>
                <a:cxn ang="0">
                  <a:pos x="730" y="46"/>
                </a:cxn>
                <a:cxn ang="0">
                  <a:pos x="955" y="31"/>
                </a:cxn>
                <a:cxn ang="0">
                  <a:pos x="856" y="85"/>
                </a:cxn>
                <a:cxn ang="0">
                  <a:pos x="799" y="184"/>
                </a:cxn>
                <a:cxn ang="0">
                  <a:pos x="1003" y="229"/>
                </a:cxn>
                <a:cxn ang="0">
                  <a:pos x="1288" y="73"/>
                </a:cxn>
                <a:cxn ang="0">
                  <a:pos x="1384" y="121"/>
                </a:cxn>
                <a:cxn ang="0">
                  <a:pos x="1480" y="121"/>
                </a:cxn>
                <a:cxn ang="0">
                  <a:pos x="1576" y="121"/>
                </a:cxn>
                <a:cxn ang="0">
                  <a:pos x="1708" y="187"/>
                </a:cxn>
                <a:cxn ang="0">
                  <a:pos x="1735" y="112"/>
                </a:cxn>
                <a:cxn ang="0">
                  <a:pos x="1858" y="73"/>
                </a:cxn>
                <a:cxn ang="0">
                  <a:pos x="1984" y="130"/>
                </a:cxn>
                <a:cxn ang="0">
                  <a:pos x="2020" y="208"/>
                </a:cxn>
                <a:cxn ang="0">
                  <a:pos x="2065" y="274"/>
                </a:cxn>
                <a:cxn ang="0">
                  <a:pos x="1882" y="334"/>
                </a:cxn>
                <a:cxn ang="0">
                  <a:pos x="1765" y="367"/>
                </a:cxn>
                <a:cxn ang="0">
                  <a:pos x="1630" y="391"/>
                </a:cxn>
                <a:cxn ang="0">
                  <a:pos x="1531" y="409"/>
                </a:cxn>
                <a:cxn ang="0">
                  <a:pos x="1456" y="421"/>
                </a:cxn>
                <a:cxn ang="0">
                  <a:pos x="1345" y="427"/>
                </a:cxn>
                <a:cxn ang="0">
                  <a:pos x="1219" y="436"/>
                </a:cxn>
                <a:cxn ang="0">
                  <a:pos x="1069" y="436"/>
                </a:cxn>
                <a:cxn ang="0">
                  <a:pos x="916" y="433"/>
                </a:cxn>
                <a:cxn ang="0">
                  <a:pos x="718" y="412"/>
                </a:cxn>
                <a:cxn ang="0">
                  <a:pos x="568" y="391"/>
                </a:cxn>
                <a:cxn ang="0">
                  <a:pos x="517" y="382"/>
                </a:cxn>
                <a:cxn ang="0">
                  <a:pos x="430" y="367"/>
                </a:cxn>
                <a:cxn ang="0">
                  <a:pos x="358" y="346"/>
                </a:cxn>
                <a:cxn ang="0">
                  <a:pos x="28" y="235"/>
                </a:cxn>
                <a:cxn ang="0">
                  <a:pos x="187" y="109"/>
                </a:cxn>
              </a:cxnLst>
              <a:rect l="0" t="0" r="r" b="b"/>
              <a:pathLst>
                <a:path w="2088" h="437">
                  <a:moveTo>
                    <a:pt x="187" y="109"/>
                  </a:moveTo>
                  <a:cubicBezTo>
                    <a:pt x="221" y="76"/>
                    <a:pt x="201" y="49"/>
                    <a:pt x="232" y="34"/>
                  </a:cubicBezTo>
                  <a:cubicBezTo>
                    <a:pt x="263" y="19"/>
                    <a:pt x="335" y="23"/>
                    <a:pt x="376" y="19"/>
                  </a:cubicBezTo>
                  <a:cubicBezTo>
                    <a:pt x="417" y="15"/>
                    <a:pt x="442" y="0"/>
                    <a:pt x="478" y="10"/>
                  </a:cubicBezTo>
                  <a:cubicBezTo>
                    <a:pt x="514" y="20"/>
                    <a:pt x="553" y="73"/>
                    <a:pt x="595" y="79"/>
                  </a:cubicBezTo>
                  <a:cubicBezTo>
                    <a:pt x="637" y="85"/>
                    <a:pt x="670" y="54"/>
                    <a:pt x="730" y="46"/>
                  </a:cubicBezTo>
                  <a:cubicBezTo>
                    <a:pt x="790" y="38"/>
                    <a:pt x="934" y="24"/>
                    <a:pt x="955" y="31"/>
                  </a:cubicBezTo>
                  <a:cubicBezTo>
                    <a:pt x="976" y="38"/>
                    <a:pt x="882" y="60"/>
                    <a:pt x="856" y="85"/>
                  </a:cubicBezTo>
                  <a:cubicBezTo>
                    <a:pt x="830" y="110"/>
                    <a:pt x="774" y="160"/>
                    <a:pt x="799" y="184"/>
                  </a:cubicBezTo>
                  <a:cubicBezTo>
                    <a:pt x="824" y="208"/>
                    <a:pt x="922" y="247"/>
                    <a:pt x="1003" y="229"/>
                  </a:cubicBezTo>
                  <a:cubicBezTo>
                    <a:pt x="1084" y="211"/>
                    <a:pt x="1225" y="91"/>
                    <a:pt x="1288" y="73"/>
                  </a:cubicBezTo>
                  <a:cubicBezTo>
                    <a:pt x="1351" y="55"/>
                    <a:pt x="1352" y="113"/>
                    <a:pt x="1384" y="121"/>
                  </a:cubicBezTo>
                  <a:cubicBezTo>
                    <a:pt x="1416" y="129"/>
                    <a:pt x="1448" y="121"/>
                    <a:pt x="1480" y="121"/>
                  </a:cubicBezTo>
                  <a:cubicBezTo>
                    <a:pt x="1512" y="121"/>
                    <a:pt x="1538" y="110"/>
                    <a:pt x="1576" y="121"/>
                  </a:cubicBezTo>
                  <a:cubicBezTo>
                    <a:pt x="1614" y="132"/>
                    <a:pt x="1682" y="188"/>
                    <a:pt x="1708" y="187"/>
                  </a:cubicBezTo>
                  <a:cubicBezTo>
                    <a:pt x="1734" y="186"/>
                    <a:pt x="1710" y="131"/>
                    <a:pt x="1735" y="112"/>
                  </a:cubicBezTo>
                  <a:cubicBezTo>
                    <a:pt x="1760" y="93"/>
                    <a:pt x="1817" y="70"/>
                    <a:pt x="1858" y="73"/>
                  </a:cubicBezTo>
                  <a:cubicBezTo>
                    <a:pt x="1899" y="76"/>
                    <a:pt x="1957" y="107"/>
                    <a:pt x="1984" y="130"/>
                  </a:cubicBezTo>
                  <a:cubicBezTo>
                    <a:pt x="2011" y="153"/>
                    <a:pt x="2007" y="184"/>
                    <a:pt x="2020" y="208"/>
                  </a:cubicBezTo>
                  <a:cubicBezTo>
                    <a:pt x="2033" y="232"/>
                    <a:pt x="2088" y="253"/>
                    <a:pt x="2065" y="274"/>
                  </a:cubicBezTo>
                  <a:cubicBezTo>
                    <a:pt x="2042" y="295"/>
                    <a:pt x="1932" y="318"/>
                    <a:pt x="1882" y="334"/>
                  </a:cubicBezTo>
                  <a:cubicBezTo>
                    <a:pt x="1832" y="350"/>
                    <a:pt x="1807" y="357"/>
                    <a:pt x="1765" y="367"/>
                  </a:cubicBezTo>
                  <a:cubicBezTo>
                    <a:pt x="1723" y="377"/>
                    <a:pt x="1669" y="384"/>
                    <a:pt x="1630" y="391"/>
                  </a:cubicBezTo>
                  <a:cubicBezTo>
                    <a:pt x="1591" y="398"/>
                    <a:pt x="1560" y="404"/>
                    <a:pt x="1531" y="409"/>
                  </a:cubicBezTo>
                  <a:cubicBezTo>
                    <a:pt x="1502" y="414"/>
                    <a:pt x="1487" y="418"/>
                    <a:pt x="1456" y="421"/>
                  </a:cubicBezTo>
                  <a:cubicBezTo>
                    <a:pt x="1425" y="424"/>
                    <a:pt x="1384" y="425"/>
                    <a:pt x="1345" y="427"/>
                  </a:cubicBezTo>
                  <a:cubicBezTo>
                    <a:pt x="1306" y="429"/>
                    <a:pt x="1265" y="435"/>
                    <a:pt x="1219" y="436"/>
                  </a:cubicBezTo>
                  <a:cubicBezTo>
                    <a:pt x="1173" y="437"/>
                    <a:pt x="1119" y="436"/>
                    <a:pt x="1069" y="436"/>
                  </a:cubicBezTo>
                  <a:cubicBezTo>
                    <a:pt x="1019" y="436"/>
                    <a:pt x="975" y="437"/>
                    <a:pt x="916" y="433"/>
                  </a:cubicBezTo>
                  <a:cubicBezTo>
                    <a:pt x="857" y="429"/>
                    <a:pt x="776" y="419"/>
                    <a:pt x="718" y="412"/>
                  </a:cubicBezTo>
                  <a:cubicBezTo>
                    <a:pt x="660" y="405"/>
                    <a:pt x="601" y="396"/>
                    <a:pt x="568" y="391"/>
                  </a:cubicBezTo>
                  <a:cubicBezTo>
                    <a:pt x="535" y="386"/>
                    <a:pt x="540" y="386"/>
                    <a:pt x="517" y="382"/>
                  </a:cubicBezTo>
                  <a:cubicBezTo>
                    <a:pt x="494" y="378"/>
                    <a:pt x="456" y="373"/>
                    <a:pt x="430" y="367"/>
                  </a:cubicBezTo>
                  <a:cubicBezTo>
                    <a:pt x="404" y="361"/>
                    <a:pt x="425" y="368"/>
                    <a:pt x="358" y="346"/>
                  </a:cubicBezTo>
                  <a:cubicBezTo>
                    <a:pt x="291" y="324"/>
                    <a:pt x="56" y="274"/>
                    <a:pt x="28" y="235"/>
                  </a:cubicBezTo>
                  <a:cubicBezTo>
                    <a:pt x="0" y="196"/>
                    <a:pt x="141" y="143"/>
                    <a:pt x="187" y="10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5353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87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99822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4000" b="1">
                <a:solidFill>
                  <a:srgbClr val="990099"/>
                </a:solidFill>
                <a:latin typeface="Comic Sans MS" pitchFamily="66" charset="0"/>
              </a:rPr>
              <a:t>1. Private enterprises:</a:t>
            </a:r>
            <a:r>
              <a:rPr lang="en-GB" sz="3600" b="1">
                <a:solidFill>
                  <a:srgbClr val="990099"/>
                </a:solidFill>
                <a:latin typeface="Comic Sans MS" pitchFamily="66" charset="0"/>
              </a:rPr>
              <a:t> </a:t>
            </a:r>
            <a:br>
              <a:rPr lang="en-GB" sz="3600" b="1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GB" sz="3600" b="1">
                <a:solidFill>
                  <a:srgbClr val="990099"/>
                </a:solidFill>
                <a:latin typeface="Comic Sans MS" pitchFamily="66" charset="0"/>
              </a:rPr>
              <a:t>         </a:t>
            </a:r>
            <a:r>
              <a:rPr lang="en-GB" sz="4000" b="1">
                <a:solidFill>
                  <a:srgbClr val="990099"/>
                </a:solidFill>
                <a:latin typeface="Comic Sans MS" pitchFamily="66" charset="0"/>
              </a:rPr>
              <a:t>Advantages of </a:t>
            </a:r>
            <a:r>
              <a:rPr lang="en-GB" sz="5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SMEs</a:t>
            </a:r>
            <a:endParaRPr lang="en-GB">
              <a:latin typeface="Comic Sans MS" pitchFamily="66" charset="0"/>
            </a:endParaRPr>
          </a:p>
        </p:txBody>
      </p:sp>
      <p:sp>
        <p:nvSpPr>
          <p:cNvPr id="46195" name="Rectangle 115"/>
          <p:cNvSpPr>
            <a:spLocks noChangeArrowheads="1"/>
          </p:cNvSpPr>
          <p:nvPr/>
        </p:nvSpPr>
        <p:spPr bwMode="auto">
          <a:xfrm>
            <a:off x="1554163" y="1776413"/>
            <a:ext cx="12430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6" name="Rectangle 116"/>
          <p:cNvSpPr>
            <a:spLocks noChangeArrowheads="1"/>
          </p:cNvSpPr>
          <p:nvPr/>
        </p:nvSpPr>
        <p:spPr bwMode="auto">
          <a:xfrm>
            <a:off x="1809750" y="1825625"/>
            <a:ext cx="828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7" name="Rectangle 117"/>
          <p:cNvSpPr>
            <a:spLocks noChangeArrowheads="1"/>
          </p:cNvSpPr>
          <p:nvPr/>
        </p:nvSpPr>
        <p:spPr bwMode="auto">
          <a:xfrm>
            <a:off x="1809750" y="1836738"/>
            <a:ext cx="768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8" name="Rectangle 118"/>
          <p:cNvSpPr>
            <a:spLocks noChangeArrowheads="1"/>
          </p:cNvSpPr>
          <p:nvPr/>
        </p:nvSpPr>
        <p:spPr bwMode="auto">
          <a:xfrm>
            <a:off x="1627188" y="2078038"/>
            <a:ext cx="12065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9" name="Rectangle 119"/>
          <p:cNvSpPr>
            <a:spLocks noChangeArrowheads="1"/>
          </p:cNvSpPr>
          <p:nvPr/>
        </p:nvSpPr>
        <p:spPr bwMode="auto">
          <a:xfrm>
            <a:off x="1627188" y="2087563"/>
            <a:ext cx="11699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280" name="Picture 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1" name="Picture 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1752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2" name="Picture 202" descr="H:\IPSMS\TECHNICAL PRODUCTS\MLS - Modular Learning System\English\MLSArt\jpeg\Money\wa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895600"/>
            <a:ext cx="1828800" cy="495300"/>
          </a:xfrm>
          <a:prstGeom prst="rect">
            <a:avLst/>
          </a:prstGeom>
          <a:noFill/>
        </p:spPr>
      </p:pic>
      <p:grpSp>
        <p:nvGrpSpPr>
          <p:cNvPr id="46283" name="Group 203"/>
          <p:cNvGrpSpPr>
            <a:grpSpLocks/>
          </p:cNvGrpSpPr>
          <p:nvPr/>
        </p:nvGrpSpPr>
        <p:grpSpPr bwMode="auto">
          <a:xfrm>
            <a:off x="4038600" y="3048000"/>
            <a:ext cx="1752600" cy="1143000"/>
            <a:chOff x="3456" y="1728"/>
            <a:chExt cx="1392" cy="1008"/>
          </a:xfrm>
        </p:grpSpPr>
        <p:grpSp>
          <p:nvGrpSpPr>
            <p:cNvPr id="46284" name="Group 204"/>
            <p:cNvGrpSpPr>
              <a:grpSpLocks/>
            </p:cNvGrpSpPr>
            <p:nvPr/>
          </p:nvGrpSpPr>
          <p:grpSpPr bwMode="auto">
            <a:xfrm>
              <a:off x="3456" y="1999"/>
              <a:ext cx="1392" cy="737"/>
              <a:chOff x="240" y="1753"/>
              <a:chExt cx="2287" cy="983"/>
            </a:xfrm>
          </p:grpSpPr>
          <p:sp>
            <p:nvSpPr>
              <p:cNvPr id="46285" name="Rectangle 205"/>
              <p:cNvSpPr>
                <a:spLocks noChangeArrowheads="1"/>
              </p:cNvSpPr>
              <p:nvPr/>
            </p:nvSpPr>
            <p:spPr bwMode="auto">
              <a:xfrm>
                <a:off x="579" y="2081"/>
                <a:ext cx="1270" cy="65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A50021"/>
                  </a:gs>
                </a:gsLst>
                <a:lin ang="18900000" scaled="1"/>
              </a:gra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86" name="AutoShape 206"/>
              <p:cNvSpPr>
                <a:spLocks noChangeArrowheads="1"/>
              </p:cNvSpPr>
              <p:nvPr/>
            </p:nvSpPr>
            <p:spPr bwMode="auto">
              <a:xfrm flipV="1">
                <a:off x="325" y="1835"/>
                <a:ext cx="254" cy="90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87" name="Rectangle 207"/>
              <p:cNvSpPr>
                <a:spLocks noChangeArrowheads="1"/>
              </p:cNvSpPr>
              <p:nvPr/>
            </p:nvSpPr>
            <p:spPr bwMode="auto">
              <a:xfrm>
                <a:off x="494" y="1999"/>
                <a:ext cx="1440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88" name="Rectangle 208"/>
              <p:cNvSpPr>
                <a:spLocks noChangeArrowheads="1"/>
              </p:cNvSpPr>
              <p:nvPr/>
            </p:nvSpPr>
            <p:spPr bwMode="auto">
              <a:xfrm>
                <a:off x="1680" y="1917"/>
                <a:ext cx="85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89" name="AutoShape 209"/>
              <p:cNvSpPr>
                <a:spLocks noChangeArrowheads="1"/>
              </p:cNvSpPr>
              <p:nvPr/>
            </p:nvSpPr>
            <p:spPr bwMode="auto">
              <a:xfrm flipV="1">
                <a:off x="748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0" name="AutoShape 210"/>
              <p:cNvSpPr>
                <a:spLocks noChangeArrowheads="1"/>
              </p:cNvSpPr>
              <p:nvPr/>
            </p:nvSpPr>
            <p:spPr bwMode="auto">
              <a:xfrm flipV="1">
                <a:off x="579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1" name="Rectangle 211"/>
              <p:cNvSpPr>
                <a:spLocks noChangeArrowheads="1"/>
              </p:cNvSpPr>
              <p:nvPr/>
            </p:nvSpPr>
            <p:spPr bwMode="auto">
              <a:xfrm>
                <a:off x="325" y="2490"/>
                <a:ext cx="254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006600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2" name="Rectangle 212"/>
              <p:cNvSpPr>
                <a:spLocks noChangeArrowheads="1"/>
              </p:cNvSpPr>
              <p:nvPr/>
            </p:nvSpPr>
            <p:spPr bwMode="auto">
              <a:xfrm>
                <a:off x="240" y="2408"/>
                <a:ext cx="339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3" name="Rectangle 213"/>
              <p:cNvSpPr>
                <a:spLocks noChangeArrowheads="1"/>
              </p:cNvSpPr>
              <p:nvPr/>
            </p:nvSpPr>
            <p:spPr bwMode="auto">
              <a:xfrm>
                <a:off x="1087" y="1917"/>
                <a:ext cx="169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4" name="Rectangle 214"/>
              <p:cNvSpPr>
                <a:spLocks noChangeArrowheads="1"/>
              </p:cNvSpPr>
              <p:nvPr/>
            </p:nvSpPr>
            <p:spPr bwMode="auto">
              <a:xfrm>
                <a:off x="1849" y="2490"/>
                <a:ext cx="593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CC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5" name="Rectangle 215"/>
              <p:cNvSpPr>
                <a:spLocks noChangeArrowheads="1"/>
              </p:cNvSpPr>
              <p:nvPr/>
            </p:nvSpPr>
            <p:spPr bwMode="auto">
              <a:xfrm>
                <a:off x="1849" y="2408"/>
                <a:ext cx="678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6" name="Rectangle 216"/>
              <p:cNvSpPr>
                <a:spLocks noChangeArrowheads="1"/>
              </p:cNvSpPr>
              <p:nvPr/>
            </p:nvSpPr>
            <p:spPr bwMode="auto">
              <a:xfrm>
                <a:off x="579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7" name="Rectangle 217"/>
              <p:cNvSpPr>
                <a:spLocks noChangeArrowheads="1"/>
              </p:cNvSpPr>
              <p:nvPr/>
            </p:nvSpPr>
            <p:spPr bwMode="auto">
              <a:xfrm>
                <a:off x="833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8" name="Rectangle 218"/>
              <p:cNvSpPr>
                <a:spLocks noChangeArrowheads="1"/>
              </p:cNvSpPr>
              <p:nvPr/>
            </p:nvSpPr>
            <p:spPr bwMode="auto">
              <a:xfrm>
                <a:off x="1087" y="2163"/>
                <a:ext cx="254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9" name="Rectangle 219"/>
              <p:cNvSpPr>
                <a:spLocks noChangeArrowheads="1"/>
              </p:cNvSpPr>
              <p:nvPr/>
            </p:nvSpPr>
            <p:spPr bwMode="auto">
              <a:xfrm>
                <a:off x="1426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0" name="Rectangle 220"/>
              <p:cNvSpPr>
                <a:spLocks noChangeArrowheads="1"/>
              </p:cNvSpPr>
              <p:nvPr/>
            </p:nvSpPr>
            <p:spPr bwMode="auto">
              <a:xfrm>
                <a:off x="1680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1" name="Line 221"/>
              <p:cNvSpPr>
                <a:spLocks noChangeShapeType="1"/>
              </p:cNvSpPr>
              <p:nvPr/>
            </p:nvSpPr>
            <p:spPr bwMode="auto">
              <a:xfrm flipH="1">
                <a:off x="833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2" name="Line 222"/>
              <p:cNvSpPr>
                <a:spLocks noChangeShapeType="1"/>
              </p:cNvSpPr>
              <p:nvPr/>
            </p:nvSpPr>
            <p:spPr bwMode="auto">
              <a:xfrm flipH="1">
                <a:off x="579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3" name="Line 223"/>
              <p:cNvSpPr>
                <a:spLocks noChangeShapeType="1"/>
              </p:cNvSpPr>
              <p:nvPr/>
            </p:nvSpPr>
            <p:spPr bwMode="auto">
              <a:xfrm flipH="1">
                <a:off x="1426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4" name="Line 224"/>
              <p:cNvSpPr>
                <a:spLocks noChangeShapeType="1"/>
              </p:cNvSpPr>
              <p:nvPr/>
            </p:nvSpPr>
            <p:spPr bwMode="auto">
              <a:xfrm flipH="1">
                <a:off x="1680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5" name="Rectangle 225"/>
              <p:cNvSpPr>
                <a:spLocks noChangeArrowheads="1"/>
              </p:cNvSpPr>
              <p:nvPr/>
            </p:nvSpPr>
            <p:spPr bwMode="auto">
              <a:xfrm>
                <a:off x="664" y="2408"/>
                <a:ext cx="254" cy="32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6" name="Oval 226"/>
              <p:cNvSpPr>
                <a:spLocks noChangeArrowheads="1"/>
              </p:cNvSpPr>
              <p:nvPr/>
            </p:nvSpPr>
            <p:spPr bwMode="auto">
              <a:xfrm>
                <a:off x="833" y="2530"/>
                <a:ext cx="35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307" name="Group 227"/>
              <p:cNvGrpSpPr>
                <a:grpSpLocks/>
              </p:cNvGrpSpPr>
              <p:nvPr/>
            </p:nvGrpSpPr>
            <p:grpSpPr bwMode="auto">
              <a:xfrm>
                <a:off x="1002" y="2408"/>
                <a:ext cx="339" cy="246"/>
                <a:chOff x="2592" y="2592"/>
                <a:chExt cx="192" cy="144"/>
              </a:xfrm>
            </p:grpSpPr>
            <p:sp>
              <p:nvSpPr>
                <p:cNvPr id="46308" name="Rectangle 228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09" name="Line 229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10" name="Line 230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311" name="Group 231"/>
              <p:cNvGrpSpPr>
                <a:grpSpLocks/>
              </p:cNvGrpSpPr>
              <p:nvPr/>
            </p:nvGrpSpPr>
            <p:grpSpPr bwMode="auto">
              <a:xfrm>
                <a:off x="1426" y="2408"/>
                <a:ext cx="339" cy="246"/>
                <a:chOff x="2592" y="2592"/>
                <a:chExt cx="192" cy="144"/>
              </a:xfrm>
            </p:grpSpPr>
            <p:sp>
              <p:nvSpPr>
                <p:cNvPr id="4631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13" name="Line 233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14" name="Line 234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315" name="Group 235"/>
              <p:cNvGrpSpPr>
                <a:grpSpLocks/>
              </p:cNvGrpSpPr>
              <p:nvPr/>
            </p:nvGrpSpPr>
            <p:grpSpPr bwMode="auto">
              <a:xfrm>
                <a:off x="1934" y="2490"/>
                <a:ext cx="424" cy="164"/>
                <a:chOff x="3120" y="2640"/>
                <a:chExt cx="240" cy="96"/>
              </a:xfrm>
            </p:grpSpPr>
            <p:sp>
              <p:nvSpPr>
                <p:cNvPr id="46316" name="Rectangle 236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17" name="Rectangle 237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18" name="Rectangle 238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319" name="Rectangle 239"/>
              <p:cNvSpPr>
                <a:spLocks noChangeArrowheads="1"/>
              </p:cNvSpPr>
              <p:nvPr/>
            </p:nvSpPr>
            <p:spPr bwMode="auto">
              <a:xfrm>
                <a:off x="409" y="2490"/>
                <a:ext cx="170" cy="164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320" name="Group 240"/>
            <p:cNvGrpSpPr>
              <a:grpSpLocks/>
            </p:cNvGrpSpPr>
            <p:nvPr/>
          </p:nvGrpSpPr>
          <p:grpSpPr bwMode="auto">
            <a:xfrm>
              <a:off x="3661" y="1728"/>
              <a:ext cx="419" cy="288"/>
              <a:chOff x="3264" y="140"/>
              <a:chExt cx="848" cy="292"/>
            </a:xfrm>
          </p:grpSpPr>
          <p:sp>
            <p:nvSpPr>
              <p:cNvPr id="46321" name="Freeform 241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2" name="Freeform 242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3" name="Freeform 243"/>
              <p:cNvSpPr>
                <a:spLocks/>
              </p:cNvSpPr>
              <p:nvPr/>
            </p:nvSpPr>
            <p:spPr bwMode="auto">
              <a:xfrm>
                <a:off x="3264" y="140"/>
                <a:ext cx="848" cy="273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8" y="110"/>
                  </a:cxn>
                  <a:cxn ang="0">
                    <a:pos x="22" y="90"/>
                  </a:cxn>
                  <a:cxn ang="0">
                    <a:pos x="37" y="70"/>
                  </a:cxn>
                  <a:cxn ang="0">
                    <a:pos x="66" y="60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66" y="35"/>
                  </a:cxn>
                  <a:cxn ang="0">
                    <a:pos x="74" y="25"/>
                  </a:cxn>
                  <a:cxn ang="0">
                    <a:pos x="81" y="15"/>
                  </a:cxn>
                  <a:cxn ang="0">
                    <a:pos x="96" y="10"/>
                  </a:cxn>
                  <a:cxn ang="0">
                    <a:pos x="118" y="0"/>
                  </a:cxn>
                  <a:cxn ang="0">
                    <a:pos x="132" y="0"/>
                  </a:cxn>
                  <a:cxn ang="0">
                    <a:pos x="154" y="0"/>
                  </a:cxn>
                  <a:cxn ang="0">
                    <a:pos x="169" y="0"/>
                  </a:cxn>
                  <a:cxn ang="0">
                    <a:pos x="191" y="10"/>
                  </a:cxn>
                  <a:cxn ang="0">
                    <a:pos x="206" y="15"/>
                  </a:cxn>
                  <a:cxn ang="0">
                    <a:pos x="220" y="25"/>
                  </a:cxn>
                  <a:cxn ang="0">
                    <a:pos x="235" y="25"/>
                  </a:cxn>
                  <a:cxn ang="0">
                    <a:pos x="250" y="25"/>
                  </a:cxn>
                  <a:cxn ang="0">
                    <a:pos x="264" y="20"/>
                  </a:cxn>
                  <a:cxn ang="0">
                    <a:pos x="279" y="15"/>
                  </a:cxn>
                  <a:cxn ang="0">
                    <a:pos x="301" y="10"/>
                  </a:cxn>
                  <a:cxn ang="0">
                    <a:pos x="323" y="15"/>
                  </a:cxn>
                  <a:cxn ang="0">
                    <a:pos x="345" y="20"/>
                  </a:cxn>
                  <a:cxn ang="0">
                    <a:pos x="359" y="30"/>
                  </a:cxn>
                  <a:cxn ang="0">
                    <a:pos x="381" y="30"/>
                  </a:cxn>
                  <a:cxn ang="0">
                    <a:pos x="396" y="25"/>
                  </a:cxn>
                  <a:cxn ang="0">
                    <a:pos x="411" y="20"/>
                  </a:cxn>
                  <a:cxn ang="0">
                    <a:pos x="433" y="20"/>
                  </a:cxn>
                  <a:cxn ang="0">
                    <a:pos x="462" y="25"/>
                  </a:cxn>
                  <a:cxn ang="0">
                    <a:pos x="477" y="40"/>
                  </a:cxn>
                  <a:cxn ang="0">
                    <a:pos x="484" y="60"/>
                  </a:cxn>
                  <a:cxn ang="0">
                    <a:pos x="477" y="80"/>
                  </a:cxn>
                  <a:cxn ang="0">
                    <a:pos x="455" y="95"/>
                  </a:cxn>
                  <a:cxn ang="0">
                    <a:pos x="433" y="100"/>
                  </a:cxn>
                  <a:cxn ang="0">
                    <a:pos x="411" y="95"/>
                  </a:cxn>
                  <a:cxn ang="0">
                    <a:pos x="396" y="90"/>
                  </a:cxn>
                  <a:cxn ang="0">
                    <a:pos x="381" y="85"/>
                  </a:cxn>
                  <a:cxn ang="0">
                    <a:pos x="359" y="90"/>
                  </a:cxn>
                  <a:cxn ang="0">
                    <a:pos x="338" y="95"/>
                  </a:cxn>
                  <a:cxn ang="0">
                    <a:pos x="316" y="105"/>
                  </a:cxn>
                  <a:cxn ang="0">
                    <a:pos x="294" y="105"/>
                  </a:cxn>
                  <a:cxn ang="0">
                    <a:pos x="272" y="100"/>
                  </a:cxn>
                  <a:cxn ang="0">
                    <a:pos x="257" y="90"/>
                  </a:cxn>
                  <a:cxn ang="0">
                    <a:pos x="242" y="85"/>
                  </a:cxn>
                  <a:cxn ang="0">
                    <a:pos x="228" y="80"/>
                  </a:cxn>
                  <a:cxn ang="0">
                    <a:pos x="213" y="85"/>
                  </a:cxn>
                  <a:cxn ang="0">
                    <a:pos x="198" y="90"/>
                  </a:cxn>
                  <a:cxn ang="0">
                    <a:pos x="184" y="95"/>
                  </a:cxn>
                  <a:cxn ang="0">
                    <a:pos x="169" y="100"/>
                  </a:cxn>
                  <a:cxn ang="0">
                    <a:pos x="154" y="105"/>
                  </a:cxn>
                  <a:cxn ang="0">
                    <a:pos x="140" y="105"/>
                  </a:cxn>
                  <a:cxn ang="0">
                    <a:pos x="125" y="105"/>
                  </a:cxn>
                  <a:cxn ang="0">
                    <a:pos x="110" y="100"/>
                  </a:cxn>
                  <a:cxn ang="0">
                    <a:pos x="103" y="95"/>
                  </a:cxn>
                  <a:cxn ang="0">
                    <a:pos x="88" y="90"/>
                  </a:cxn>
                  <a:cxn ang="0">
                    <a:pos x="74" y="95"/>
                  </a:cxn>
                  <a:cxn ang="0">
                    <a:pos x="59" y="100"/>
                  </a:cxn>
                  <a:cxn ang="0">
                    <a:pos x="44" y="115"/>
                  </a:cxn>
                  <a:cxn ang="0">
                    <a:pos x="37" y="130"/>
                  </a:cxn>
                </a:cxnLst>
                <a:rect l="0" t="0" r="r" b="b"/>
                <a:pathLst>
                  <a:path w="484" h="130">
                    <a:moveTo>
                      <a:pt x="37" y="130"/>
                    </a:moveTo>
                    <a:lnTo>
                      <a:pt x="0" y="130"/>
                    </a:lnTo>
                    <a:lnTo>
                      <a:pt x="0" y="125"/>
                    </a:lnTo>
                    <a:lnTo>
                      <a:pt x="8" y="110"/>
                    </a:lnTo>
                    <a:lnTo>
                      <a:pt x="15" y="100"/>
                    </a:lnTo>
                    <a:lnTo>
                      <a:pt x="22" y="90"/>
                    </a:lnTo>
                    <a:lnTo>
                      <a:pt x="30" y="80"/>
                    </a:lnTo>
                    <a:lnTo>
                      <a:pt x="37" y="70"/>
                    </a:lnTo>
                    <a:lnTo>
                      <a:pt x="52" y="65"/>
                    </a:lnTo>
                    <a:lnTo>
                      <a:pt x="66" y="60"/>
                    </a:lnTo>
                    <a:lnTo>
                      <a:pt x="66" y="55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0"/>
                    </a:lnTo>
                    <a:lnTo>
                      <a:pt x="66" y="35"/>
                    </a:lnTo>
                    <a:lnTo>
                      <a:pt x="66" y="30"/>
                    </a:lnTo>
                    <a:lnTo>
                      <a:pt x="74" y="25"/>
                    </a:lnTo>
                    <a:lnTo>
                      <a:pt x="74" y="20"/>
                    </a:lnTo>
                    <a:lnTo>
                      <a:pt x="81" y="15"/>
                    </a:lnTo>
                    <a:lnTo>
                      <a:pt x="88" y="10"/>
                    </a:lnTo>
                    <a:lnTo>
                      <a:pt x="96" y="10"/>
                    </a:lnTo>
                    <a:lnTo>
                      <a:pt x="103" y="5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84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6" y="15"/>
                    </a:lnTo>
                    <a:lnTo>
                      <a:pt x="213" y="20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5"/>
                    </a:lnTo>
                    <a:lnTo>
                      <a:pt x="242" y="25"/>
                    </a:lnTo>
                    <a:lnTo>
                      <a:pt x="250" y="25"/>
                    </a:lnTo>
                    <a:lnTo>
                      <a:pt x="257" y="20"/>
                    </a:lnTo>
                    <a:lnTo>
                      <a:pt x="264" y="20"/>
                    </a:lnTo>
                    <a:lnTo>
                      <a:pt x="272" y="20"/>
                    </a:lnTo>
                    <a:lnTo>
                      <a:pt x="279" y="15"/>
                    </a:lnTo>
                    <a:lnTo>
                      <a:pt x="286" y="15"/>
                    </a:lnTo>
                    <a:lnTo>
                      <a:pt x="301" y="10"/>
                    </a:lnTo>
                    <a:lnTo>
                      <a:pt x="308" y="15"/>
                    </a:lnTo>
                    <a:lnTo>
                      <a:pt x="323" y="15"/>
                    </a:lnTo>
                    <a:lnTo>
                      <a:pt x="330" y="15"/>
                    </a:lnTo>
                    <a:lnTo>
                      <a:pt x="345" y="20"/>
                    </a:lnTo>
                    <a:lnTo>
                      <a:pt x="352" y="25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30"/>
                    </a:lnTo>
                    <a:lnTo>
                      <a:pt x="389" y="30"/>
                    </a:lnTo>
                    <a:lnTo>
                      <a:pt x="396" y="25"/>
                    </a:lnTo>
                    <a:lnTo>
                      <a:pt x="403" y="25"/>
                    </a:lnTo>
                    <a:lnTo>
                      <a:pt x="411" y="20"/>
                    </a:lnTo>
                    <a:lnTo>
                      <a:pt x="425" y="20"/>
                    </a:lnTo>
                    <a:lnTo>
                      <a:pt x="433" y="20"/>
                    </a:lnTo>
                    <a:lnTo>
                      <a:pt x="447" y="25"/>
                    </a:lnTo>
                    <a:lnTo>
                      <a:pt x="462" y="25"/>
                    </a:lnTo>
                    <a:lnTo>
                      <a:pt x="469" y="35"/>
                    </a:lnTo>
                    <a:lnTo>
                      <a:pt x="477" y="40"/>
                    </a:lnTo>
                    <a:lnTo>
                      <a:pt x="484" y="50"/>
                    </a:lnTo>
                    <a:lnTo>
                      <a:pt x="484" y="60"/>
                    </a:lnTo>
                    <a:lnTo>
                      <a:pt x="484" y="70"/>
                    </a:lnTo>
                    <a:lnTo>
                      <a:pt x="477" y="80"/>
                    </a:lnTo>
                    <a:lnTo>
                      <a:pt x="469" y="90"/>
                    </a:lnTo>
                    <a:lnTo>
                      <a:pt x="455" y="95"/>
                    </a:lnTo>
                    <a:lnTo>
                      <a:pt x="440" y="95"/>
                    </a:lnTo>
                    <a:lnTo>
                      <a:pt x="433" y="100"/>
                    </a:lnTo>
                    <a:lnTo>
                      <a:pt x="418" y="100"/>
                    </a:lnTo>
                    <a:lnTo>
                      <a:pt x="411" y="95"/>
                    </a:lnTo>
                    <a:lnTo>
                      <a:pt x="403" y="95"/>
                    </a:lnTo>
                    <a:lnTo>
                      <a:pt x="396" y="90"/>
                    </a:lnTo>
                    <a:lnTo>
                      <a:pt x="389" y="90"/>
                    </a:lnTo>
                    <a:lnTo>
                      <a:pt x="381" y="85"/>
                    </a:lnTo>
                    <a:lnTo>
                      <a:pt x="374" y="85"/>
                    </a:lnTo>
                    <a:lnTo>
                      <a:pt x="359" y="90"/>
                    </a:lnTo>
                    <a:lnTo>
                      <a:pt x="352" y="90"/>
                    </a:lnTo>
                    <a:lnTo>
                      <a:pt x="338" y="95"/>
                    </a:lnTo>
                    <a:lnTo>
                      <a:pt x="330" y="100"/>
                    </a:lnTo>
                    <a:lnTo>
                      <a:pt x="316" y="105"/>
                    </a:lnTo>
                    <a:lnTo>
                      <a:pt x="308" y="105"/>
                    </a:lnTo>
                    <a:lnTo>
                      <a:pt x="294" y="105"/>
                    </a:lnTo>
                    <a:lnTo>
                      <a:pt x="286" y="100"/>
                    </a:lnTo>
                    <a:lnTo>
                      <a:pt x="272" y="100"/>
                    </a:lnTo>
                    <a:lnTo>
                      <a:pt x="264" y="95"/>
                    </a:lnTo>
                    <a:lnTo>
                      <a:pt x="257" y="90"/>
                    </a:lnTo>
                    <a:lnTo>
                      <a:pt x="250" y="85"/>
                    </a:lnTo>
                    <a:lnTo>
                      <a:pt x="242" y="85"/>
                    </a:lnTo>
                    <a:lnTo>
                      <a:pt x="235" y="80"/>
                    </a:lnTo>
                    <a:lnTo>
                      <a:pt x="228" y="80"/>
                    </a:lnTo>
                    <a:lnTo>
                      <a:pt x="220" y="80"/>
                    </a:lnTo>
                    <a:lnTo>
                      <a:pt x="213" y="85"/>
                    </a:lnTo>
                    <a:lnTo>
                      <a:pt x="206" y="85"/>
                    </a:lnTo>
                    <a:lnTo>
                      <a:pt x="198" y="90"/>
                    </a:lnTo>
                    <a:lnTo>
                      <a:pt x="191" y="95"/>
                    </a:lnTo>
                    <a:lnTo>
                      <a:pt x="184" y="95"/>
                    </a:lnTo>
                    <a:lnTo>
                      <a:pt x="176" y="100"/>
                    </a:lnTo>
                    <a:lnTo>
                      <a:pt x="169" y="100"/>
                    </a:lnTo>
                    <a:lnTo>
                      <a:pt x="162" y="100"/>
                    </a:lnTo>
                    <a:lnTo>
                      <a:pt x="154" y="105"/>
                    </a:lnTo>
                    <a:lnTo>
                      <a:pt x="147" y="105"/>
                    </a:lnTo>
                    <a:lnTo>
                      <a:pt x="140" y="105"/>
                    </a:lnTo>
                    <a:lnTo>
                      <a:pt x="132" y="105"/>
                    </a:lnTo>
                    <a:lnTo>
                      <a:pt x="125" y="105"/>
                    </a:lnTo>
                    <a:lnTo>
                      <a:pt x="118" y="100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03" y="95"/>
                    </a:lnTo>
                    <a:lnTo>
                      <a:pt x="96" y="95"/>
                    </a:lnTo>
                    <a:lnTo>
                      <a:pt x="88" y="90"/>
                    </a:lnTo>
                    <a:lnTo>
                      <a:pt x="81" y="95"/>
                    </a:lnTo>
                    <a:lnTo>
                      <a:pt x="74" y="95"/>
                    </a:lnTo>
                    <a:lnTo>
                      <a:pt x="66" y="100"/>
                    </a:lnTo>
                    <a:lnTo>
                      <a:pt x="59" y="100"/>
                    </a:lnTo>
                    <a:lnTo>
                      <a:pt x="52" y="110"/>
                    </a:lnTo>
                    <a:lnTo>
                      <a:pt x="44" y="115"/>
                    </a:lnTo>
                    <a:lnTo>
                      <a:pt x="37" y="125"/>
                    </a:lnTo>
                    <a:lnTo>
                      <a:pt x="37" y="1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4" name="Freeform 244"/>
              <p:cNvSpPr>
                <a:spLocks/>
              </p:cNvSpPr>
              <p:nvPr/>
            </p:nvSpPr>
            <p:spPr bwMode="auto">
              <a:xfrm>
                <a:off x="3302" y="161"/>
                <a:ext cx="783" cy="221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0" y="90"/>
                  </a:cxn>
                  <a:cxn ang="0">
                    <a:pos x="15" y="75"/>
                  </a:cxn>
                  <a:cxn ang="0">
                    <a:pos x="30" y="60"/>
                  </a:cxn>
                  <a:cxn ang="0">
                    <a:pos x="52" y="50"/>
                  </a:cxn>
                  <a:cxn ang="0">
                    <a:pos x="52" y="45"/>
                  </a:cxn>
                  <a:cxn ang="0">
                    <a:pos x="52" y="40"/>
                  </a:cxn>
                  <a:cxn ang="0">
                    <a:pos x="59" y="30"/>
                  </a:cxn>
                  <a:cxn ang="0">
                    <a:pos x="59" y="25"/>
                  </a:cxn>
                  <a:cxn ang="0">
                    <a:pos x="66" y="15"/>
                  </a:cxn>
                  <a:cxn ang="0">
                    <a:pos x="88" y="5"/>
                  </a:cxn>
                  <a:cxn ang="0">
                    <a:pos x="103" y="5"/>
                  </a:cxn>
                  <a:cxn ang="0">
                    <a:pos x="118" y="0"/>
                  </a:cxn>
                  <a:cxn ang="0">
                    <a:pos x="140" y="0"/>
                  </a:cxn>
                  <a:cxn ang="0">
                    <a:pos x="154" y="5"/>
                  </a:cxn>
                  <a:cxn ang="0">
                    <a:pos x="169" y="10"/>
                  </a:cxn>
                  <a:cxn ang="0">
                    <a:pos x="184" y="15"/>
                  </a:cxn>
                  <a:cxn ang="0">
                    <a:pos x="198" y="25"/>
                  </a:cxn>
                  <a:cxn ang="0">
                    <a:pos x="213" y="25"/>
                  </a:cxn>
                  <a:cxn ang="0">
                    <a:pos x="228" y="25"/>
                  </a:cxn>
                  <a:cxn ang="0">
                    <a:pos x="242" y="20"/>
                  </a:cxn>
                  <a:cxn ang="0">
                    <a:pos x="250" y="15"/>
                  </a:cxn>
                  <a:cxn ang="0">
                    <a:pos x="272" y="15"/>
                  </a:cxn>
                  <a:cxn ang="0">
                    <a:pos x="294" y="15"/>
                  </a:cxn>
                  <a:cxn ang="0">
                    <a:pos x="316" y="25"/>
                  </a:cxn>
                  <a:cxn ang="0">
                    <a:pos x="330" y="30"/>
                  </a:cxn>
                  <a:cxn ang="0">
                    <a:pos x="352" y="30"/>
                  </a:cxn>
                  <a:cxn ang="0">
                    <a:pos x="359" y="30"/>
                  </a:cxn>
                  <a:cxn ang="0">
                    <a:pos x="381" y="25"/>
                  </a:cxn>
                  <a:cxn ang="0">
                    <a:pos x="403" y="25"/>
                  </a:cxn>
                  <a:cxn ang="0">
                    <a:pos x="418" y="30"/>
                  </a:cxn>
                  <a:cxn ang="0">
                    <a:pos x="440" y="35"/>
                  </a:cxn>
                  <a:cxn ang="0">
                    <a:pos x="447" y="50"/>
                  </a:cxn>
                  <a:cxn ang="0">
                    <a:pos x="440" y="70"/>
                  </a:cxn>
                  <a:cxn ang="0">
                    <a:pos x="418" y="75"/>
                  </a:cxn>
                  <a:cxn ang="0">
                    <a:pos x="396" y="75"/>
                  </a:cxn>
                  <a:cxn ang="0">
                    <a:pos x="374" y="75"/>
                  </a:cxn>
                  <a:cxn ang="0">
                    <a:pos x="359" y="70"/>
                  </a:cxn>
                  <a:cxn ang="0">
                    <a:pos x="352" y="65"/>
                  </a:cxn>
                  <a:cxn ang="0">
                    <a:pos x="330" y="70"/>
                  </a:cxn>
                  <a:cxn ang="0">
                    <a:pos x="316" y="75"/>
                  </a:cxn>
                  <a:cxn ang="0">
                    <a:pos x="294" y="80"/>
                  </a:cxn>
                  <a:cxn ang="0">
                    <a:pos x="272" y="80"/>
                  </a:cxn>
                  <a:cxn ang="0">
                    <a:pos x="250" y="75"/>
                  </a:cxn>
                  <a:cxn ang="0">
                    <a:pos x="235" y="70"/>
                  </a:cxn>
                  <a:cxn ang="0">
                    <a:pos x="220" y="60"/>
                  </a:cxn>
                  <a:cxn ang="0">
                    <a:pos x="206" y="60"/>
                  </a:cxn>
                  <a:cxn ang="0">
                    <a:pos x="191" y="60"/>
                  </a:cxn>
                  <a:cxn ang="0">
                    <a:pos x="176" y="70"/>
                  </a:cxn>
                  <a:cxn ang="0">
                    <a:pos x="169" y="75"/>
                  </a:cxn>
                  <a:cxn ang="0">
                    <a:pos x="154" y="80"/>
                  </a:cxn>
                  <a:cxn ang="0">
                    <a:pos x="140" y="85"/>
                  </a:cxn>
                  <a:cxn ang="0">
                    <a:pos x="125" y="85"/>
                  </a:cxn>
                  <a:cxn ang="0">
                    <a:pos x="110" y="85"/>
                  </a:cxn>
                  <a:cxn ang="0">
                    <a:pos x="96" y="85"/>
                  </a:cxn>
                  <a:cxn ang="0">
                    <a:pos x="88" y="80"/>
                  </a:cxn>
                  <a:cxn ang="0">
                    <a:pos x="81" y="75"/>
                  </a:cxn>
                  <a:cxn ang="0">
                    <a:pos x="52" y="80"/>
                  </a:cxn>
                  <a:cxn ang="0">
                    <a:pos x="37" y="85"/>
                  </a:cxn>
                  <a:cxn ang="0">
                    <a:pos x="22" y="95"/>
                  </a:cxn>
                  <a:cxn ang="0">
                    <a:pos x="15" y="105"/>
                  </a:cxn>
                </a:cxnLst>
                <a:rect l="0" t="0" r="r" b="b"/>
                <a:pathLst>
                  <a:path w="447" h="105">
                    <a:moveTo>
                      <a:pt x="15" y="105"/>
                    </a:moveTo>
                    <a:lnTo>
                      <a:pt x="0" y="105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8" y="85"/>
                    </a:lnTo>
                    <a:lnTo>
                      <a:pt x="15" y="75"/>
                    </a:lnTo>
                    <a:lnTo>
                      <a:pt x="22" y="70"/>
                    </a:lnTo>
                    <a:lnTo>
                      <a:pt x="30" y="60"/>
                    </a:lnTo>
                    <a:lnTo>
                      <a:pt x="44" y="55"/>
                    </a:lnTo>
                    <a:lnTo>
                      <a:pt x="52" y="50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35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9" y="25"/>
                    </a:lnTo>
                    <a:lnTo>
                      <a:pt x="66" y="20"/>
                    </a:lnTo>
                    <a:lnTo>
                      <a:pt x="66" y="15"/>
                    </a:lnTo>
                    <a:lnTo>
                      <a:pt x="81" y="10"/>
                    </a:lnTo>
                    <a:lnTo>
                      <a:pt x="88" y="5"/>
                    </a:lnTo>
                    <a:lnTo>
                      <a:pt x="96" y="5"/>
                    </a:lnTo>
                    <a:lnTo>
                      <a:pt x="103" y="5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4" y="5"/>
                    </a:lnTo>
                    <a:lnTo>
                      <a:pt x="162" y="5"/>
                    </a:lnTo>
                    <a:lnTo>
                      <a:pt x="169" y="10"/>
                    </a:lnTo>
                    <a:lnTo>
                      <a:pt x="176" y="15"/>
                    </a:lnTo>
                    <a:lnTo>
                      <a:pt x="184" y="15"/>
                    </a:lnTo>
                    <a:lnTo>
                      <a:pt x="191" y="20"/>
                    </a:lnTo>
                    <a:lnTo>
                      <a:pt x="198" y="25"/>
                    </a:lnTo>
                    <a:lnTo>
                      <a:pt x="206" y="25"/>
                    </a:lnTo>
                    <a:lnTo>
                      <a:pt x="213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0"/>
                    </a:lnTo>
                    <a:lnTo>
                      <a:pt x="242" y="20"/>
                    </a:lnTo>
                    <a:lnTo>
                      <a:pt x="242" y="15"/>
                    </a:lnTo>
                    <a:lnTo>
                      <a:pt x="250" y="15"/>
                    </a:lnTo>
                    <a:lnTo>
                      <a:pt x="264" y="15"/>
                    </a:lnTo>
                    <a:lnTo>
                      <a:pt x="272" y="15"/>
                    </a:lnTo>
                    <a:lnTo>
                      <a:pt x="286" y="15"/>
                    </a:lnTo>
                    <a:lnTo>
                      <a:pt x="294" y="15"/>
                    </a:lnTo>
                    <a:lnTo>
                      <a:pt x="301" y="20"/>
                    </a:lnTo>
                    <a:lnTo>
                      <a:pt x="316" y="25"/>
                    </a:lnTo>
                    <a:lnTo>
                      <a:pt x="323" y="30"/>
                    </a:lnTo>
                    <a:lnTo>
                      <a:pt x="330" y="30"/>
                    </a:lnTo>
                    <a:lnTo>
                      <a:pt x="337" y="30"/>
                    </a:lnTo>
                    <a:lnTo>
                      <a:pt x="352" y="30"/>
                    </a:lnTo>
                    <a:lnTo>
                      <a:pt x="352" y="30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03" y="25"/>
                    </a:lnTo>
                    <a:lnTo>
                      <a:pt x="411" y="25"/>
                    </a:lnTo>
                    <a:lnTo>
                      <a:pt x="418" y="30"/>
                    </a:lnTo>
                    <a:lnTo>
                      <a:pt x="433" y="30"/>
                    </a:lnTo>
                    <a:lnTo>
                      <a:pt x="440" y="35"/>
                    </a:lnTo>
                    <a:lnTo>
                      <a:pt x="447" y="45"/>
                    </a:lnTo>
                    <a:lnTo>
                      <a:pt x="447" y="50"/>
                    </a:lnTo>
                    <a:lnTo>
                      <a:pt x="447" y="60"/>
                    </a:lnTo>
                    <a:lnTo>
                      <a:pt x="440" y="70"/>
                    </a:lnTo>
                    <a:lnTo>
                      <a:pt x="425" y="70"/>
                    </a:lnTo>
                    <a:lnTo>
                      <a:pt x="418" y="75"/>
                    </a:lnTo>
                    <a:lnTo>
                      <a:pt x="411" y="75"/>
                    </a:lnTo>
                    <a:lnTo>
                      <a:pt x="396" y="75"/>
                    </a:lnTo>
                    <a:lnTo>
                      <a:pt x="389" y="75"/>
                    </a:lnTo>
                    <a:lnTo>
                      <a:pt x="374" y="75"/>
                    </a:lnTo>
                    <a:lnTo>
                      <a:pt x="367" y="75"/>
                    </a:lnTo>
                    <a:lnTo>
                      <a:pt x="359" y="70"/>
                    </a:lnTo>
                    <a:lnTo>
                      <a:pt x="352" y="70"/>
                    </a:lnTo>
                    <a:lnTo>
                      <a:pt x="352" y="65"/>
                    </a:lnTo>
                    <a:lnTo>
                      <a:pt x="337" y="65"/>
                    </a:lnTo>
                    <a:lnTo>
                      <a:pt x="330" y="70"/>
                    </a:lnTo>
                    <a:lnTo>
                      <a:pt x="323" y="70"/>
                    </a:lnTo>
                    <a:lnTo>
                      <a:pt x="316" y="75"/>
                    </a:lnTo>
                    <a:lnTo>
                      <a:pt x="301" y="80"/>
                    </a:lnTo>
                    <a:lnTo>
                      <a:pt x="294" y="80"/>
                    </a:lnTo>
                    <a:lnTo>
                      <a:pt x="279" y="80"/>
                    </a:lnTo>
                    <a:lnTo>
                      <a:pt x="272" y="80"/>
                    </a:lnTo>
                    <a:lnTo>
                      <a:pt x="257" y="80"/>
                    </a:lnTo>
                    <a:lnTo>
                      <a:pt x="250" y="75"/>
                    </a:lnTo>
                    <a:lnTo>
                      <a:pt x="242" y="75"/>
                    </a:lnTo>
                    <a:lnTo>
                      <a:pt x="235" y="70"/>
                    </a:lnTo>
                    <a:lnTo>
                      <a:pt x="228" y="65"/>
                    </a:lnTo>
                    <a:lnTo>
                      <a:pt x="220" y="60"/>
                    </a:lnTo>
                    <a:lnTo>
                      <a:pt x="213" y="60"/>
                    </a:lnTo>
                    <a:lnTo>
                      <a:pt x="206" y="60"/>
                    </a:lnTo>
                    <a:lnTo>
                      <a:pt x="198" y="60"/>
                    </a:lnTo>
                    <a:lnTo>
                      <a:pt x="191" y="60"/>
                    </a:lnTo>
                    <a:lnTo>
                      <a:pt x="184" y="65"/>
                    </a:lnTo>
                    <a:lnTo>
                      <a:pt x="176" y="70"/>
                    </a:lnTo>
                    <a:lnTo>
                      <a:pt x="176" y="75"/>
                    </a:lnTo>
                    <a:lnTo>
                      <a:pt x="169" y="7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47" y="85"/>
                    </a:lnTo>
                    <a:lnTo>
                      <a:pt x="140" y="85"/>
                    </a:lnTo>
                    <a:lnTo>
                      <a:pt x="132" y="85"/>
                    </a:lnTo>
                    <a:lnTo>
                      <a:pt x="125" y="85"/>
                    </a:lnTo>
                    <a:lnTo>
                      <a:pt x="118" y="85"/>
                    </a:lnTo>
                    <a:lnTo>
                      <a:pt x="110" y="85"/>
                    </a:lnTo>
                    <a:lnTo>
                      <a:pt x="103" y="85"/>
                    </a:lnTo>
                    <a:lnTo>
                      <a:pt x="96" y="85"/>
                    </a:lnTo>
                    <a:lnTo>
                      <a:pt x="96" y="80"/>
                    </a:lnTo>
                    <a:lnTo>
                      <a:pt x="88" y="80"/>
                    </a:lnTo>
                    <a:lnTo>
                      <a:pt x="81" y="80"/>
                    </a:lnTo>
                    <a:lnTo>
                      <a:pt x="81" y="75"/>
                    </a:lnTo>
                    <a:lnTo>
                      <a:pt x="66" y="75"/>
                    </a:lnTo>
                    <a:lnTo>
                      <a:pt x="52" y="80"/>
                    </a:lnTo>
                    <a:lnTo>
                      <a:pt x="44" y="80"/>
                    </a:lnTo>
                    <a:lnTo>
                      <a:pt x="37" y="85"/>
                    </a:lnTo>
                    <a:lnTo>
                      <a:pt x="30" y="90"/>
                    </a:lnTo>
                    <a:lnTo>
                      <a:pt x="22" y="95"/>
                    </a:lnTo>
                    <a:lnTo>
                      <a:pt x="15" y="100"/>
                    </a:lnTo>
                    <a:lnTo>
                      <a:pt x="15" y="1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5" name="Freeform 245"/>
              <p:cNvSpPr>
                <a:spLocks/>
              </p:cNvSpPr>
              <p:nvPr/>
            </p:nvSpPr>
            <p:spPr bwMode="auto">
              <a:xfrm>
                <a:off x="3328" y="203"/>
                <a:ext cx="719" cy="13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7" y="55"/>
                  </a:cxn>
                  <a:cxn ang="0">
                    <a:pos x="15" y="45"/>
                  </a:cxn>
                  <a:cxn ang="0">
                    <a:pos x="29" y="35"/>
                  </a:cxn>
                  <a:cxn ang="0">
                    <a:pos x="51" y="30"/>
                  </a:cxn>
                  <a:cxn ang="0">
                    <a:pos x="51" y="20"/>
                  </a:cxn>
                  <a:cxn ang="0">
                    <a:pos x="66" y="15"/>
                  </a:cxn>
                  <a:cxn ang="0">
                    <a:pos x="73" y="10"/>
                  </a:cxn>
                  <a:cxn ang="0">
                    <a:pos x="81" y="5"/>
                  </a:cxn>
                  <a:cxn ang="0">
                    <a:pos x="95" y="0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47" y="0"/>
                  </a:cxn>
                  <a:cxn ang="0">
                    <a:pos x="161" y="5"/>
                  </a:cxn>
                  <a:cxn ang="0">
                    <a:pos x="176" y="10"/>
                  </a:cxn>
                  <a:cxn ang="0">
                    <a:pos x="191" y="15"/>
                  </a:cxn>
                  <a:cxn ang="0">
                    <a:pos x="198" y="15"/>
                  </a:cxn>
                  <a:cxn ang="0">
                    <a:pos x="213" y="15"/>
                  </a:cxn>
                  <a:cxn ang="0">
                    <a:pos x="227" y="10"/>
                  </a:cxn>
                  <a:cxn ang="0">
                    <a:pos x="242" y="10"/>
                  </a:cxn>
                  <a:cxn ang="0">
                    <a:pos x="257" y="10"/>
                  </a:cxn>
                  <a:cxn ang="0">
                    <a:pos x="279" y="10"/>
                  </a:cxn>
                  <a:cxn ang="0">
                    <a:pos x="293" y="15"/>
                  </a:cxn>
                  <a:cxn ang="0">
                    <a:pos x="308" y="20"/>
                  </a:cxn>
                  <a:cxn ang="0">
                    <a:pos x="322" y="20"/>
                  </a:cxn>
                  <a:cxn ang="0">
                    <a:pos x="337" y="15"/>
                  </a:cxn>
                  <a:cxn ang="0">
                    <a:pos x="359" y="15"/>
                  </a:cxn>
                  <a:cxn ang="0">
                    <a:pos x="374" y="15"/>
                  </a:cxn>
                  <a:cxn ang="0">
                    <a:pos x="396" y="15"/>
                  </a:cxn>
                  <a:cxn ang="0">
                    <a:pos x="410" y="20"/>
                  </a:cxn>
                  <a:cxn ang="0">
                    <a:pos x="410" y="30"/>
                  </a:cxn>
                  <a:cxn ang="0">
                    <a:pos x="410" y="40"/>
                  </a:cxn>
                  <a:cxn ang="0">
                    <a:pos x="388" y="45"/>
                  </a:cxn>
                  <a:cxn ang="0">
                    <a:pos x="374" y="45"/>
                  </a:cxn>
                  <a:cxn ang="0">
                    <a:pos x="352" y="45"/>
                  </a:cxn>
                  <a:cxn ang="0">
                    <a:pos x="337" y="40"/>
                  </a:cxn>
                  <a:cxn ang="0">
                    <a:pos x="322" y="40"/>
                  </a:cxn>
                  <a:cxn ang="0">
                    <a:pos x="308" y="40"/>
                  </a:cxn>
                  <a:cxn ang="0">
                    <a:pos x="293" y="45"/>
                  </a:cxn>
                  <a:cxn ang="0">
                    <a:pos x="279" y="50"/>
                  </a:cxn>
                  <a:cxn ang="0">
                    <a:pos x="257" y="50"/>
                  </a:cxn>
                  <a:cxn ang="0">
                    <a:pos x="235" y="45"/>
                  </a:cxn>
                  <a:cxn ang="0">
                    <a:pos x="220" y="40"/>
                  </a:cxn>
                  <a:cxn ang="0">
                    <a:pos x="205" y="35"/>
                  </a:cxn>
                  <a:cxn ang="0">
                    <a:pos x="198" y="35"/>
                  </a:cxn>
                  <a:cxn ang="0">
                    <a:pos x="183" y="35"/>
                  </a:cxn>
                  <a:cxn ang="0">
                    <a:pos x="169" y="40"/>
                  </a:cxn>
                  <a:cxn ang="0">
                    <a:pos x="161" y="45"/>
                  </a:cxn>
                  <a:cxn ang="0">
                    <a:pos x="147" y="50"/>
                  </a:cxn>
                  <a:cxn ang="0">
                    <a:pos x="132" y="50"/>
                  </a:cxn>
                  <a:cxn ang="0">
                    <a:pos x="117" y="55"/>
                  </a:cxn>
                  <a:cxn ang="0">
                    <a:pos x="110" y="55"/>
                  </a:cxn>
                  <a:cxn ang="0">
                    <a:pos x="95" y="50"/>
                  </a:cxn>
                  <a:cxn ang="0">
                    <a:pos x="88" y="50"/>
                  </a:cxn>
                  <a:cxn ang="0">
                    <a:pos x="81" y="45"/>
                  </a:cxn>
                  <a:cxn ang="0">
                    <a:pos x="59" y="50"/>
                  </a:cxn>
                  <a:cxn ang="0">
                    <a:pos x="37" y="50"/>
                  </a:cxn>
                  <a:cxn ang="0">
                    <a:pos x="22" y="60"/>
                  </a:cxn>
                  <a:cxn ang="0">
                    <a:pos x="15" y="65"/>
                  </a:cxn>
                </a:cxnLst>
                <a:rect l="0" t="0" r="r" b="b"/>
                <a:pathLst>
                  <a:path w="410" h="65">
                    <a:moveTo>
                      <a:pt x="15" y="65"/>
                    </a:moveTo>
                    <a:lnTo>
                      <a:pt x="0" y="65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50"/>
                    </a:lnTo>
                    <a:lnTo>
                      <a:pt x="15" y="45"/>
                    </a:lnTo>
                    <a:lnTo>
                      <a:pt x="22" y="40"/>
                    </a:lnTo>
                    <a:lnTo>
                      <a:pt x="29" y="35"/>
                    </a:lnTo>
                    <a:lnTo>
                      <a:pt x="44" y="30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0"/>
                    </a:lnTo>
                    <a:lnTo>
                      <a:pt x="59" y="20"/>
                    </a:lnTo>
                    <a:lnTo>
                      <a:pt x="66" y="15"/>
                    </a:lnTo>
                    <a:lnTo>
                      <a:pt x="66" y="10"/>
                    </a:lnTo>
                    <a:lnTo>
                      <a:pt x="73" y="10"/>
                    </a:lnTo>
                    <a:lnTo>
                      <a:pt x="73" y="5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9" y="10"/>
                    </a:lnTo>
                    <a:lnTo>
                      <a:pt x="176" y="10"/>
                    </a:lnTo>
                    <a:lnTo>
                      <a:pt x="183" y="10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98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0" y="10"/>
                    </a:lnTo>
                    <a:lnTo>
                      <a:pt x="227" y="10"/>
                    </a:lnTo>
                    <a:lnTo>
                      <a:pt x="235" y="10"/>
                    </a:lnTo>
                    <a:lnTo>
                      <a:pt x="242" y="10"/>
                    </a:lnTo>
                    <a:lnTo>
                      <a:pt x="249" y="10"/>
                    </a:lnTo>
                    <a:lnTo>
                      <a:pt x="257" y="10"/>
                    </a:lnTo>
                    <a:lnTo>
                      <a:pt x="264" y="10"/>
                    </a:lnTo>
                    <a:lnTo>
                      <a:pt x="279" y="10"/>
                    </a:lnTo>
                    <a:lnTo>
                      <a:pt x="286" y="10"/>
                    </a:lnTo>
                    <a:lnTo>
                      <a:pt x="293" y="15"/>
                    </a:lnTo>
                    <a:lnTo>
                      <a:pt x="301" y="15"/>
                    </a:lnTo>
                    <a:lnTo>
                      <a:pt x="308" y="20"/>
                    </a:lnTo>
                    <a:lnTo>
                      <a:pt x="315" y="20"/>
                    </a:lnTo>
                    <a:lnTo>
                      <a:pt x="322" y="20"/>
                    </a:lnTo>
                    <a:lnTo>
                      <a:pt x="337" y="20"/>
                    </a:lnTo>
                    <a:lnTo>
                      <a:pt x="337" y="15"/>
                    </a:lnTo>
                    <a:lnTo>
                      <a:pt x="352" y="15"/>
                    </a:lnTo>
                    <a:lnTo>
                      <a:pt x="359" y="15"/>
                    </a:lnTo>
                    <a:lnTo>
                      <a:pt x="366" y="15"/>
                    </a:lnTo>
                    <a:lnTo>
                      <a:pt x="374" y="15"/>
                    </a:lnTo>
                    <a:lnTo>
                      <a:pt x="388" y="15"/>
                    </a:lnTo>
                    <a:lnTo>
                      <a:pt x="396" y="15"/>
                    </a:lnTo>
                    <a:lnTo>
                      <a:pt x="403" y="20"/>
                    </a:lnTo>
                    <a:lnTo>
                      <a:pt x="410" y="20"/>
                    </a:lnTo>
                    <a:lnTo>
                      <a:pt x="410" y="25"/>
                    </a:lnTo>
                    <a:lnTo>
                      <a:pt x="410" y="30"/>
                    </a:lnTo>
                    <a:lnTo>
                      <a:pt x="410" y="35"/>
                    </a:lnTo>
                    <a:lnTo>
                      <a:pt x="410" y="40"/>
                    </a:lnTo>
                    <a:lnTo>
                      <a:pt x="403" y="40"/>
                    </a:lnTo>
                    <a:lnTo>
                      <a:pt x="388" y="45"/>
                    </a:lnTo>
                    <a:lnTo>
                      <a:pt x="381" y="45"/>
                    </a:lnTo>
                    <a:lnTo>
                      <a:pt x="374" y="45"/>
                    </a:lnTo>
                    <a:lnTo>
                      <a:pt x="366" y="45"/>
                    </a:lnTo>
                    <a:lnTo>
                      <a:pt x="352" y="45"/>
                    </a:lnTo>
                    <a:lnTo>
                      <a:pt x="344" y="40"/>
                    </a:lnTo>
                    <a:lnTo>
                      <a:pt x="337" y="40"/>
                    </a:lnTo>
                    <a:lnTo>
                      <a:pt x="337" y="40"/>
                    </a:lnTo>
                    <a:lnTo>
                      <a:pt x="322" y="40"/>
                    </a:lnTo>
                    <a:lnTo>
                      <a:pt x="315" y="40"/>
                    </a:lnTo>
                    <a:lnTo>
                      <a:pt x="308" y="40"/>
                    </a:lnTo>
                    <a:lnTo>
                      <a:pt x="301" y="40"/>
                    </a:lnTo>
                    <a:lnTo>
                      <a:pt x="293" y="45"/>
                    </a:lnTo>
                    <a:lnTo>
                      <a:pt x="286" y="45"/>
                    </a:lnTo>
                    <a:lnTo>
                      <a:pt x="279" y="50"/>
                    </a:lnTo>
                    <a:lnTo>
                      <a:pt x="264" y="50"/>
                    </a:lnTo>
                    <a:lnTo>
                      <a:pt x="257" y="50"/>
                    </a:lnTo>
                    <a:lnTo>
                      <a:pt x="242" y="50"/>
                    </a:lnTo>
                    <a:lnTo>
                      <a:pt x="235" y="45"/>
                    </a:lnTo>
                    <a:lnTo>
                      <a:pt x="227" y="45"/>
                    </a:lnTo>
                    <a:lnTo>
                      <a:pt x="220" y="40"/>
                    </a:lnTo>
                    <a:lnTo>
                      <a:pt x="213" y="40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198" y="35"/>
                    </a:lnTo>
                    <a:lnTo>
                      <a:pt x="191" y="35"/>
                    </a:lnTo>
                    <a:lnTo>
                      <a:pt x="183" y="35"/>
                    </a:lnTo>
                    <a:lnTo>
                      <a:pt x="176" y="40"/>
                    </a:lnTo>
                    <a:lnTo>
                      <a:pt x="169" y="40"/>
                    </a:lnTo>
                    <a:lnTo>
                      <a:pt x="161" y="40"/>
                    </a:lnTo>
                    <a:lnTo>
                      <a:pt x="161" y="45"/>
                    </a:lnTo>
                    <a:lnTo>
                      <a:pt x="154" y="50"/>
                    </a:lnTo>
                    <a:lnTo>
                      <a:pt x="147" y="50"/>
                    </a:lnTo>
                    <a:lnTo>
                      <a:pt x="139" y="50"/>
                    </a:lnTo>
                    <a:lnTo>
                      <a:pt x="132" y="50"/>
                    </a:lnTo>
                    <a:lnTo>
                      <a:pt x="125" y="55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0" y="55"/>
                    </a:lnTo>
                    <a:lnTo>
                      <a:pt x="103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88" y="50"/>
                    </a:lnTo>
                    <a:lnTo>
                      <a:pt x="81" y="50"/>
                    </a:lnTo>
                    <a:lnTo>
                      <a:pt x="81" y="45"/>
                    </a:lnTo>
                    <a:lnTo>
                      <a:pt x="66" y="45"/>
                    </a:lnTo>
                    <a:lnTo>
                      <a:pt x="59" y="50"/>
                    </a:lnTo>
                    <a:lnTo>
                      <a:pt x="44" y="50"/>
                    </a:lnTo>
                    <a:lnTo>
                      <a:pt x="37" y="50"/>
                    </a:lnTo>
                    <a:lnTo>
                      <a:pt x="29" y="55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333" y="1825625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Quick reactions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6705" y="1638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Low overhead</a:t>
            </a:r>
          </a:p>
          <a:p>
            <a:r>
              <a:rPr lang="en-US" b="1" dirty="0">
                <a:latin typeface="Comic Sans MS" pitchFamily="66" charset="0"/>
              </a:rPr>
              <a:t>costs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3257" y="52921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Reduced taxes, </a:t>
            </a:r>
          </a:p>
          <a:p>
            <a:r>
              <a:rPr lang="en-US" b="1" dirty="0">
                <a:latin typeface="Comic Sans MS" pitchFamily="66" charset="0"/>
              </a:rPr>
              <a:t>special credit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13" y="29954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Close supervision</a:t>
            </a:r>
          </a:p>
          <a:p>
            <a:r>
              <a:rPr lang="en-US" b="1" dirty="0">
                <a:latin typeface="Comic Sans MS" pitchFamily="66" charset="0"/>
              </a:rPr>
              <a:t>&amp; control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2" name="WordArt 98"/>
          <p:cNvSpPr>
            <a:spLocks noChangeArrowheads="1" noChangeShapeType="1" noTextEdit="1"/>
          </p:cNvSpPr>
          <p:nvPr/>
        </p:nvSpPr>
        <p:spPr bwMode="auto">
          <a:xfrm>
            <a:off x="6872288" y="3581400"/>
            <a:ext cx="1052512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BANK</a:t>
            </a:r>
          </a:p>
        </p:txBody>
      </p:sp>
      <p:sp>
        <p:nvSpPr>
          <p:cNvPr id="47203" name="Rectangle 99"/>
          <p:cNvSpPr>
            <a:spLocks noChangeArrowheads="1"/>
          </p:cNvSpPr>
          <p:nvPr/>
        </p:nvSpPr>
        <p:spPr bwMode="auto">
          <a:xfrm>
            <a:off x="1554163" y="1776413"/>
            <a:ext cx="12430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4" name="Rectangle 100"/>
          <p:cNvSpPr>
            <a:spLocks noChangeArrowheads="1"/>
          </p:cNvSpPr>
          <p:nvPr/>
        </p:nvSpPr>
        <p:spPr bwMode="auto">
          <a:xfrm>
            <a:off x="1809750" y="1825625"/>
            <a:ext cx="828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5" name="Rectangle 101"/>
          <p:cNvSpPr>
            <a:spLocks noChangeArrowheads="1"/>
          </p:cNvSpPr>
          <p:nvPr/>
        </p:nvSpPr>
        <p:spPr bwMode="auto">
          <a:xfrm>
            <a:off x="1809750" y="1836738"/>
            <a:ext cx="768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6" name="Rectangle 102"/>
          <p:cNvSpPr>
            <a:spLocks noChangeArrowheads="1"/>
          </p:cNvSpPr>
          <p:nvPr/>
        </p:nvSpPr>
        <p:spPr bwMode="auto">
          <a:xfrm>
            <a:off x="1627188" y="2078038"/>
            <a:ext cx="12065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7" name="Rectangle 103"/>
          <p:cNvSpPr>
            <a:spLocks noChangeArrowheads="1"/>
          </p:cNvSpPr>
          <p:nvPr/>
        </p:nvSpPr>
        <p:spPr bwMode="auto">
          <a:xfrm>
            <a:off x="1627188" y="2087563"/>
            <a:ext cx="11699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226" name="Picture 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227" name="Group 123"/>
          <p:cNvGrpSpPr>
            <a:grpSpLocks/>
          </p:cNvGrpSpPr>
          <p:nvPr/>
        </p:nvGrpSpPr>
        <p:grpSpPr bwMode="auto">
          <a:xfrm>
            <a:off x="3733800" y="2819400"/>
            <a:ext cx="1828800" cy="1371600"/>
            <a:chOff x="3456" y="1728"/>
            <a:chExt cx="1392" cy="1008"/>
          </a:xfrm>
        </p:grpSpPr>
        <p:grpSp>
          <p:nvGrpSpPr>
            <p:cNvPr id="47228" name="Group 124"/>
            <p:cNvGrpSpPr>
              <a:grpSpLocks/>
            </p:cNvGrpSpPr>
            <p:nvPr/>
          </p:nvGrpSpPr>
          <p:grpSpPr bwMode="auto">
            <a:xfrm>
              <a:off x="3456" y="1999"/>
              <a:ext cx="1392" cy="737"/>
              <a:chOff x="240" y="1753"/>
              <a:chExt cx="2287" cy="983"/>
            </a:xfrm>
          </p:grpSpPr>
          <p:sp>
            <p:nvSpPr>
              <p:cNvPr id="47229" name="Rectangle 125"/>
              <p:cNvSpPr>
                <a:spLocks noChangeArrowheads="1"/>
              </p:cNvSpPr>
              <p:nvPr/>
            </p:nvSpPr>
            <p:spPr bwMode="auto">
              <a:xfrm>
                <a:off x="579" y="2081"/>
                <a:ext cx="1270" cy="65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A50021"/>
                  </a:gs>
                </a:gsLst>
                <a:lin ang="18900000" scaled="1"/>
              </a:gra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0" name="AutoShape 126"/>
              <p:cNvSpPr>
                <a:spLocks noChangeArrowheads="1"/>
              </p:cNvSpPr>
              <p:nvPr/>
            </p:nvSpPr>
            <p:spPr bwMode="auto">
              <a:xfrm flipV="1">
                <a:off x="325" y="1835"/>
                <a:ext cx="254" cy="90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1" name="Rectangle 127"/>
              <p:cNvSpPr>
                <a:spLocks noChangeArrowheads="1"/>
              </p:cNvSpPr>
              <p:nvPr/>
            </p:nvSpPr>
            <p:spPr bwMode="auto">
              <a:xfrm>
                <a:off x="494" y="1999"/>
                <a:ext cx="1440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2" name="Rectangle 128"/>
              <p:cNvSpPr>
                <a:spLocks noChangeArrowheads="1"/>
              </p:cNvSpPr>
              <p:nvPr/>
            </p:nvSpPr>
            <p:spPr bwMode="auto">
              <a:xfrm>
                <a:off x="1680" y="1917"/>
                <a:ext cx="85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3" name="AutoShape 129"/>
              <p:cNvSpPr>
                <a:spLocks noChangeArrowheads="1"/>
              </p:cNvSpPr>
              <p:nvPr/>
            </p:nvSpPr>
            <p:spPr bwMode="auto">
              <a:xfrm flipV="1">
                <a:off x="748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4" name="AutoShape 130"/>
              <p:cNvSpPr>
                <a:spLocks noChangeArrowheads="1"/>
              </p:cNvSpPr>
              <p:nvPr/>
            </p:nvSpPr>
            <p:spPr bwMode="auto">
              <a:xfrm flipV="1">
                <a:off x="579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5" name="Rectangle 131"/>
              <p:cNvSpPr>
                <a:spLocks noChangeArrowheads="1"/>
              </p:cNvSpPr>
              <p:nvPr/>
            </p:nvSpPr>
            <p:spPr bwMode="auto">
              <a:xfrm>
                <a:off x="325" y="2490"/>
                <a:ext cx="254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006600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6" name="Rectangle 132"/>
              <p:cNvSpPr>
                <a:spLocks noChangeArrowheads="1"/>
              </p:cNvSpPr>
              <p:nvPr/>
            </p:nvSpPr>
            <p:spPr bwMode="auto">
              <a:xfrm>
                <a:off x="240" y="2408"/>
                <a:ext cx="339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7" name="Rectangle 133"/>
              <p:cNvSpPr>
                <a:spLocks noChangeArrowheads="1"/>
              </p:cNvSpPr>
              <p:nvPr/>
            </p:nvSpPr>
            <p:spPr bwMode="auto">
              <a:xfrm>
                <a:off x="1087" y="1917"/>
                <a:ext cx="169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8" name="Rectangle 134"/>
              <p:cNvSpPr>
                <a:spLocks noChangeArrowheads="1"/>
              </p:cNvSpPr>
              <p:nvPr/>
            </p:nvSpPr>
            <p:spPr bwMode="auto">
              <a:xfrm>
                <a:off x="1849" y="2490"/>
                <a:ext cx="593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CC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9" name="Rectangle 135"/>
              <p:cNvSpPr>
                <a:spLocks noChangeArrowheads="1"/>
              </p:cNvSpPr>
              <p:nvPr/>
            </p:nvSpPr>
            <p:spPr bwMode="auto">
              <a:xfrm>
                <a:off x="1849" y="2408"/>
                <a:ext cx="678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0" name="Rectangle 136"/>
              <p:cNvSpPr>
                <a:spLocks noChangeArrowheads="1"/>
              </p:cNvSpPr>
              <p:nvPr/>
            </p:nvSpPr>
            <p:spPr bwMode="auto">
              <a:xfrm>
                <a:off x="579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1" name="Rectangle 137"/>
              <p:cNvSpPr>
                <a:spLocks noChangeArrowheads="1"/>
              </p:cNvSpPr>
              <p:nvPr/>
            </p:nvSpPr>
            <p:spPr bwMode="auto">
              <a:xfrm>
                <a:off x="833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2" name="Rectangle 138"/>
              <p:cNvSpPr>
                <a:spLocks noChangeArrowheads="1"/>
              </p:cNvSpPr>
              <p:nvPr/>
            </p:nvSpPr>
            <p:spPr bwMode="auto">
              <a:xfrm>
                <a:off x="1087" y="2163"/>
                <a:ext cx="254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3" name="Rectangle 139"/>
              <p:cNvSpPr>
                <a:spLocks noChangeArrowheads="1"/>
              </p:cNvSpPr>
              <p:nvPr/>
            </p:nvSpPr>
            <p:spPr bwMode="auto">
              <a:xfrm>
                <a:off x="1426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4" name="Rectangle 140"/>
              <p:cNvSpPr>
                <a:spLocks noChangeArrowheads="1"/>
              </p:cNvSpPr>
              <p:nvPr/>
            </p:nvSpPr>
            <p:spPr bwMode="auto">
              <a:xfrm>
                <a:off x="1680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5" name="Line 141"/>
              <p:cNvSpPr>
                <a:spLocks noChangeShapeType="1"/>
              </p:cNvSpPr>
              <p:nvPr/>
            </p:nvSpPr>
            <p:spPr bwMode="auto">
              <a:xfrm flipH="1">
                <a:off x="833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6" name="Line 142"/>
              <p:cNvSpPr>
                <a:spLocks noChangeShapeType="1"/>
              </p:cNvSpPr>
              <p:nvPr/>
            </p:nvSpPr>
            <p:spPr bwMode="auto">
              <a:xfrm flipH="1">
                <a:off x="579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7" name="Line 143"/>
              <p:cNvSpPr>
                <a:spLocks noChangeShapeType="1"/>
              </p:cNvSpPr>
              <p:nvPr/>
            </p:nvSpPr>
            <p:spPr bwMode="auto">
              <a:xfrm flipH="1">
                <a:off x="1426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8" name="Line 144"/>
              <p:cNvSpPr>
                <a:spLocks noChangeShapeType="1"/>
              </p:cNvSpPr>
              <p:nvPr/>
            </p:nvSpPr>
            <p:spPr bwMode="auto">
              <a:xfrm flipH="1">
                <a:off x="1680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9" name="Rectangle 145"/>
              <p:cNvSpPr>
                <a:spLocks noChangeArrowheads="1"/>
              </p:cNvSpPr>
              <p:nvPr/>
            </p:nvSpPr>
            <p:spPr bwMode="auto">
              <a:xfrm>
                <a:off x="664" y="2408"/>
                <a:ext cx="254" cy="32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50" name="Oval 146"/>
              <p:cNvSpPr>
                <a:spLocks noChangeArrowheads="1"/>
              </p:cNvSpPr>
              <p:nvPr/>
            </p:nvSpPr>
            <p:spPr bwMode="auto">
              <a:xfrm>
                <a:off x="833" y="2530"/>
                <a:ext cx="35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251" name="Group 147"/>
              <p:cNvGrpSpPr>
                <a:grpSpLocks/>
              </p:cNvGrpSpPr>
              <p:nvPr/>
            </p:nvGrpSpPr>
            <p:grpSpPr bwMode="auto">
              <a:xfrm>
                <a:off x="1002" y="2408"/>
                <a:ext cx="339" cy="246"/>
                <a:chOff x="2592" y="2592"/>
                <a:chExt cx="192" cy="144"/>
              </a:xfrm>
            </p:grpSpPr>
            <p:sp>
              <p:nvSpPr>
                <p:cNvPr id="47252" name="Rectangle 148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53" name="Line 149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54" name="Line 150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255" name="Group 151"/>
              <p:cNvGrpSpPr>
                <a:grpSpLocks/>
              </p:cNvGrpSpPr>
              <p:nvPr/>
            </p:nvGrpSpPr>
            <p:grpSpPr bwMode="auto">
              <a:xfrm>
                <a:off x="1426" y="2408"/>
                <a:ext cx="339" cy="246"/>
                <a:chOff x="2592" y="2592"/>
                <a:chExt cx="192" cy="144"/>
              </a:xfrm>
            </p:grpSpPr>
            <p:sp>
              <p:nvSpPr>
                <p:cNvPr id="47256" name="Rectangle 152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57" name="Line 153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58" name="Line 154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259" name="Group 155"/>
              <p:cNvGrpSpPr>
                <a:grpSpLocks/>
              </p:cNvGrpSpPr>
              <p:nvPr/>
            </p:nvGrpSpPr>
            <p:grpSpPr bwMode="auto">
              <a:xfrm>
                <a:off x="1934" y="2490"/>
                <a:ext cx="424" cy="164"/>
                <a:chOff x="3120" y="2640"/>
                <a:chExt cx="240" cy="96"/>
              </a:xfrm>
            </p:grpSpPr>
            <p:sp>
              <p:nvSpPr>
                <p:cNvPr id="47260" name="Rectangle 156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61" name="Rectangle 157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62" name="Rectangle 158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263" name="Rectangle 159"/>
              <p:cNvSpPr>
                <a:spLocks noChangeArrowheads="1"/>
              </p:cNvSpPr>
              <p:nvPr/>
            </p:nvSpPr>
            <p:spPr bwMode="auto">
              <a:xfrm>
                <a:off x="409" y="2490"/>
                <a:ext cx="170" cy="164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264" name="Group 160"/>
            <p:cNvGrpSpPr>
              <a:grpSpLocks/>
            </p:cNvGrpSpPr>
            <p:nvPr/>
          </p:nvGrpSpPr>
          <p:grpSpPr bwMode="auto">
            <a:xfrm>
              <a:off x="3661" y="1728"/>
              <a:ext cx="419" cy="288"/>
              <a:chOff x="3264" y="140"/>
              <a:chExt cx="848" cy="292"/>
            </a:xfrm>
          </p:grpSpPr>
          <p:sp>
            <p:nvSpPr>
              <p:cNvPr id="47265" name="Freeform 161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6" name="Freeform 162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7" name="Freeform 163"/>
              <p:cNvSpPr>
                <a:spLocks/>
              </p:cNvSpPr>
              <p:nvPr/>
            </p:nvSpPr>
            <p:spPr bwMode="auto">
              <a:xfrm>
                <a:off x="3264" y="140"/>
                <a:ext cx="848" cy="273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8" y="110"/>
                  </a:cxn>
                  <a:cxn ang="0">
                    <a:pos x="22" y="90"/>
                  </a:cxn>
                  <a:cxn ang="0">
                    <a:pos x="37" y="70"/>
                  </a:cxn>
                  <a:cxn ang="0">
                    <a:pos x="66" y="60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66" y="35"/>
                  </a:cxn>
                  <a:cxn ang="0">
                    <a:pos x="74" y="25"/>
                  </a:cxn>
                  <a:cxn ang="0">
                    <a:pos x="81" y="15"/>
                  </a:cxn>
                  <a:cxn ang="0">
                    <a:pos x="96" y="10"/>
                  </a:cxn>
                  <a:cxn ang="0">
                    <a:pos x="118" y="0"/>
                  </a:cxn>
                  <a:cxn ang="0">
                    <a:pos x="132" y="0"/>
                  </a:cxn>
                  <a:cxn ang="0">
                    <a:pos x="154" y="0"/>
                  </a:cxn>
                  <a:cxn ang="0">
                    <a:pos x="169" y="0"/>
                  </a:cxn>
                  <a:cxn ang="0">
                    <a:pos x="191" y="10"/>
                  </a:cxn>
                  <a:cxn ang="0">
                    <a:pos x="206" y="15"/>
                  </a:cxn>
                  <a:cxn ang="0">
                    <a:pos x="220" y="25"/>
                  </a:cxn>
                  <a:cxn ang="0">
                    <a:pos x="235" y="25"/>
                  </a:cxn>
                  <a:cxn ang="0">
                    <a:pos x="250" y="25"/>
                  </a:cxn>
                  <a:cxn ang="0">
                    <a:pos x="264" y="20"/>
                  </a:cxn>
                  <a:cxn ang="0">
                    <a:pos x="279" y="15"/>
                  </a:cxn>
                  <a:cxn ang="0">
                    <a:pos x="301" y="10"/>
                  </a:cxn>
                  <a:cxn ang="0">
                    <a:pos x="323" y="15"/>
                  </a:cxn>
                  <a:cxn ang="0">
                    <a:pos x="345" y="20"/>
                  </a:cxn>
                  <a:cxn ang="0">
                    <a:pos x="359" y="30"/>
                  </a:cxn>
                  <a:cxn ang="0">
                    <a:pos x="381" y="30"/>
                  </a:cxn>
                  <a:cxn ang="0">
                    <a:pos x="396" y="25"/>
                  </a:cxn>
                  <a:cxn ang="0">
                    <a:pos x="411" y="20"/>
                  </a:cxn>
                  <a:cxn ang="0">
                    <a:pos x="433" y="20"/>
                  </a:cxn>
                  <a:cxn ang="0">
                    <a:pos x="462" y="25"/>
                  </a:cxn>
                  <a:cxn ang="0">
                    <a:pos x="477" y="40"/>
                  </a:cxn>
                  <a:cxn ang="0">
                    <a:pos x="484" y="60"/>
                  </a:cxn>
                  <a:cxn ang="0">
                    <a:pos x="477" y="80"/>
                  </a:cxn>
                  <a:cxn ang="0">
                    <a:pos x="455" y="95"/>
                  </a:cxn>
                  <a:cxn ang="0">
                    <a:pos x="433" y="100"/>
                  </a:cxn>
                  <a:cxn ang="0">
                    <a:pos x="411" y="95"/>
                  </a:cxn>
                  <a:cxn ang="0">
                    <a:pos x="396" y="90"/>
                  </a:cxn>
                  <a:cxn ang="0">
                    <a:pos x="381" y="85"/>
                  </a:cxn>
                  <a:cxn ang="0">
                    <a:pos x="359" y="90"/>
                  </a:cxn>
                  <a:cxn ang="0">
                    <a:pos x="338" y="95"/>
                  </a:cxn>
                  <a:cxn ang="0">
                    <a:pos x="316" y="105"/>
                  </a:cxn>
                  <a:cxn ang="0">
                    <a:pos x="294" y="105"/>
                  </a:cxn>
                  <a:cxn ang="0">
                    <a:pos x="272" y="100"/>
                  </a:cxn>
                  <a:cxn ang="0">
                    <a:pos x="257" y="90"/>
                  </a:cxn>
                  <a:cxn ang="0">
                    <a:pos x="242" y="85"/>
                  </a:cxn>
                  <a:cxn ang="0">
                    <a:pos x="228" y="80"/>
                  </a:cxn>
                  <a:cxn ang="0">
                    <a:pos x="213" y="85"/>
                  </a:cxn>
                  <a:cxn ang="0">
                    <a:pos x="198" y="90"/>
                  </a:cxn>
                  <a:cxn ang="0">
                    <a:pos x="184" y="95"/>
                  </a:cxn>
                  <a:cxn ang="0">
                    <a:pos x="169" y="100"/>
                  </a:cxn>
                  <a:cxn ang="0">
                    <a:pos x="154" y="105"/>
                  </a:cxn>
                  <a:cxn ang="0">
                    <a:pos x="140" y="105"/>
                  </a:cxn>
                  <a:cxn ang="0">
                    <a:pos x="125" y="105"/>
                  </a:cxn>
                  <a:cxn ang="0">
                    <a:pos x="110" y="100"/>
                  </a:cxn>
                  <a:cxn ang="0">
                    <a:pos x="103" y="95"/>
                  </a:cxn>
                  <a:cxn ang="0">
                    <a:pos x="88" y="90"/>
                  </a:cxn>
                  <a:cxn ang="0">
                    <a:pos x="74" y="95"/>
                  </a:cxn>
                  <a:cxn ang="0">
                    <a:pos x="59" y="100"/>
                  </a:cxn>
                  <a:cxn ang="0">
                    <a:pos x="44" y="115"/>
                  </a:cxn>
                  <a:cxn ang="0">
                    <a:pos x="37" y="130"/>
                  </a:cxn>
                </a:cxnLst>
                <a:rect l="0" t="0" r="r" b="b"/>
                <a:pathLst>
                  <a:path w="484" h="130">
                    <a:moveTo>
                      <a:pt x="37" y="130"/>
                    </a:moveTo>
                    <a:lnTo>
                      <a:pt x="0" y="130"/>
                    </a:lnTo>
                    <a:lnTo>
                      <a:pt x="0" y="125"/>
                    </a:lnTo>
                    <a:lnTo>
                      <a:pt x="8" y="110"/>
                    </a:lnTo>
                    <a:lnTo>
                      <a:pt x="15" y="100"/>
                    </a:lnTo>
                    <a:lnTo>
                      <a:pt x="22" y="90"/>
                    </a:lnTo>
                    <a:lnTo>
                      <a:pt x="30" y="80"/>
                    </a:lnTo>
                    <a:lnTo>
                      <a:pt x="37" y="70"/>
                    </a:lnTo>
                    <a:lnTo>
                      <a:pt x="52" y="65"/>
                    </a:lnTo>
                    <a:lnTo>
                      <a:pt x="66" y="60"/>
                    </a:lnTo>
                    <a:lnTo>
                      <a:pt x="66" y="55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0"/>
                    </a:lnTo>
                    <a:lnTo>
                      <a:pt x="66" y="35"/>
                    </a:lnTo>
                    <a:lnTo>
                      <a:pt x="66" y="30"/>
                    </a:lnTo>
                    <a:lnTo>
                      <a:pt x="74" y="25"/>
                    </a:lnTo>
                    <a:lnTo>
                      <a:pt x="74" y="20"/>
                    </a:lnTo>
                    <a:lnTo>
                      <a:pt x="81" y="15"/>
                    </a:lnTo>
                    <a:lnTo>
                      <a:pt x="88" y="10"/>
                    </a:lnTo>
                    <a:lnTo>
                      <a:pt x="96" y="10"/>
                    </a:lnTo>
                    <a:lnTo>
                      <a:pt x="103" y="5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84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6" y="15"/>
                    </a:lnTo>
                    <a:lnTo>
                      <a:pt x="213" y="20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5"/>
                    </a:lnTo>
                    <a:lnTo>
                      <a:pt x="242" y="25"/>
                    </a:lnTo>
                    <a:lnTo>
                      <a:pt x="250" y="25"/>
                    </a:lnTo>
                    <a:lnTo>
                      <a:pt x="257" y="20"/>
                    </a:lnTo>
                    <a:lnTo>
                      <a:pt x="264" y="20"/>
                    </a:lnTo>
                    <a:lnTo>
                      <a:pt x="272" y="20"/>
                    </a:lnTo>
                    <a:lnTo>
                      <a:pt x="279" y="15"/>
                    </a:lnTo>
                    <a:lnTo>
                      <a:pt x="286" y="15"/>
                    </a:lnTo>
                    <a:lnTo>
                      <a:pt x="301" y="10"/>
                    </a:lnTo>
                    <a:lnTo>
                      <a:pt x="308" y="15"/>
                    </a:lnTo>
                    <a:lnTo>
                      <a:pt x="323" y="15"/>
                    </a:lnTo>
                    <a:lnTo>
                      <a:pt x="330" y="15"/>
                    </a:lnTo>
                    <a:lnTo>
                      <a:pt x="345" y="20"/>
                    </a:lnTo>
                    <a:lnTo>
                      <a:pt x="352" y="25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30"/>
                    </a:lnTo>
                    <a:lnTo>
                      <a:pt x="389" y="30"/>
                    </a:lnTo>
                    <a:lnTo>
                      <a:pt x="396" y="25"/>
                    </a:lnTo>
                    <a:lnTo>
                      <a:pt x="403" y="25"/>
                    </a:lnTo>
                    <a:lnTo>
                      <a:pt x="411" y="20"/>
                    </a:lnTo>
                    <a:lnTo>
                      <a:pt x="425" y="20"/>
                    </a:lnTo>
                    <a:lnTo>
                      <a:pt x="433" y="20"/>
                    </a:lnTo>
                    <a:lnTo>
                      <a:pt x="447" y="25"/>
                    </a:lnTo>
                    <a:lnTo>
                      <a:pt x="462" y="25"/>
                    </a:lnTo>
                    <a:lnTo>
                      <a:pt x="469" y="35"/>
                    </a:lnTo>
                    <a:lnTo>
                      <a:pt x="477" y="40"/>
                    </a:lnTo>
                    <a:lnTo>
                      <a:pt x="484" y="50"/>
                    </a:lnTo>
                    <a:lnTo>
                      <a:pt x="484" y="60"/>
                    </a:lnTo>
                    <a:lnTo>
                      <a:pt x="484" y="70"/>
                    </a:lnTo>
                    <a:lnTo>
                      <a:pt x="477" y="80"/>
                    </a:lnTo>
                    <a:lnTo>
                      <a:pt x="469" y="90"/>
                    </a:lnTo>
                    <a:lnTo>
                      <a:pt x="455" y="95"/>
                    </a:lnTo>
                    <a:lnTo>
                      <a:pt x="440" y="95"/>
                    </a:lnTo>
                    <a:lnTo>
                      <a:pt x="433" y="100"/>
                    </a:lnTo>
                    <a:lnTo>
                      <a:pt x="418" y="100"/>
                    </a:lnTo>
                    <a:lnTo>
                      <a:pt x="411" y="95"/>
                    </a:lnTo>
                    <a:lnTo>
                      <a:pt x="403" y="95"/>
                    </a:lnTo>
                    <a:lnTo>
                      <a:pt x="396" y="90"/>
                    </a:lnTo>
                    <a:lnTo>
                      <a:pt x="389" y="90"/>
                    </a:lnTo>
                    <a:lnTo>
                      <a:pt x="381" y="85"/>
                    </a:lnTo>
                    <a:lnTo>
                      <a:pt x="374" y="85"/>
                    </a:lnTo>
                    <a:lnTo>
                      <a:pt x="359" y="90"/>
                    </a:lnTo>
                    <a:lnTo>
                      <a:pt x="352" y="90"/>
                    </a:lnTo>
                    <a:lnTo>
                      <a:pt x="338" y="95"/>
                    </a:lnTo>
                    <a:lnTo>
                      <a:pt x="330" y="100"/>
                    </a:lnTo>
                    <a:lnTo>
                      <a:pt x="316" y="105"/>
                    </a:lnTo>
                    <a:lnTo>
                      <a:pt x="308" y="105"/>
                    </a:lnTo>
                    <a:lnTo>
                      <a:pt x="294" y="105"/>
                    </a:lnTo>
                    <a:lnTo>
                      <a:pt x="286" y="100"/>
                    </a:lnTo>
                    <a:lnTo>
                      <a:pt x="272" y="100"/>
                    </a:lnTo>
                    <a:lnTo>
                      <a:pt x="264" y="95"/>
                    </a:lnTo>
                    <a:lnTo>
                      <a:pt x="257" y="90"/>
                    </a:lnTo>
                    <a:lnTo>
                      <a:pt x="250" y="85"/>
                    </a:lnTo>
                    <a:lnTo>
                      <a:pt x="242" y="85"/>
                    </a:lnTo>
                    <a:lnTo>
                      <a:pt x="235" y="80"/>
                    </a:lnTo>
                    <a:lnTo>
                      <a:pt x="228" y="80"/>
                    </a:lnTo>
                    <a:lnTo>
                      <a:pt x="220" y="80"/>
                    </a:lnTo>
                    <a:lnTo>
                      <a:pt x="213" y="85"/>
                    </a:lnTo>
                    <a:lnTo>
                      <a:pt x="206" y="85"/>
                    </a:lnTo>
                    <a:lnTo>
                      <a:pt x="198" y="90"/>
                    </a:lnTo>
                    <a:lnTo>
                      <a:pt x="191" y="95"/>
                    </a:lnTo>
                    <a:lnTo>
                      <a:pt x="184" y="95"/>
                    </a:lnTo>
                    <a:lnTo>
                      <a:pt x="176" y="100"/>
                    </a:lnTo>
                    <a:lnTo>
                      <a:pt x="169" y="100"/>
                    </a:lnTo>
                    <a:lnTo>
                      <a:pt x="162" y="100"/>
                    </a:lnTo>
                    <a:lnTo>
                      <a:pt x="154" y="105"/>
                    </a:lnTo>
                    <a:lnTo>
                      <a:pt x="147" y="105"/>
                    </a:lnTo>
                    <a:lnTo>
                      <a:pt x="140" y="105"/>
                    </a:lnTo>
                    <a:lnTo>
                      <a:pt x="132" y="105"/>
                    </a:lnTo>
                    <a:lnTo>
                      <a:pt x="125" y="105"/>
                    </a:lnTo>
                    <a:lnTo>
                      <a:pt x="118" y="100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03" y="95"/>
                    </a:lnTo>
                    <a:lnTo>
                      <a:pt x="96" y="95"/>
                    </a:lnTo>
                    <a:lnTo>
                      <a:pt x="88" y="90"/>
                    </a:lnTo>
                    <a:lnTo>
                      <a:pt x="81" y="95"/>
                    </a:lnTo>
                    <a:lnTo>
                      <a:pt x="74" y="95"/>
                    </a:lnTo>
                    <a:lnTo>
                      <a:pt x="66" y="100"/>
                    </a:lnTo>
                    <a:lnTo>
                      <a:pt x="59" y="100"/>
                    </a:lnTo>
                    <a:lnTo>
                      <a:pt x="52" y="110"/>
                    </a:lnTo>
                    <a:lnTo>
                      <a:pt x="44" y="115"/>
                    </a:lnTo>
                    <a:lnTo>
                      <a:pt x="37" y="125"/>
                    </a:lnTo>
                    <a:lnTo>
                      <a:pt x="37" y="1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8" name="Freeform 164"/>
              <p:cNvSpPr>
                <a:spLocks/>
              </p:cNvSpPr>
              <p:nvPr/>
            </p:nvSpPr>
            <p:spPr bwMode="auto">
              <a:xfrm>
                <a:off x="3302" y="161"/>
                <a:ext cx="783" cy="221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0" y="90"/>
                  </a:cxn>
                  <a:cxn ang="0">
                    <a:pos x="15" y="75"/>
                  </a:cxn>
                  <a:cxn ang="0">
                    <a:pos x="30" y="60"/>
                  </a:cxn>
                  <a:cxn ang="0">
                    <a:pos x="52" y="50"/>
                  </a:cxn>
                  <a:cxn ang="0">
                    <a:pos x="52" y="45"/>
                  </a:cxn>
                  <a:cxn ang="0">
                    <a:pos x="52" y="40"/>
                  </a:cxn>
                  <a:cxn ang="0">
                    <a:pos x="59" y="30"/>
                  </a:cxn>
                  <a:cxn ang="0">
                    <a:pos x="59" y="25"/>
                  </a:cxn>
                  <a:cxn ang="0">
                    <a:pos x="66" y="15"/>
                  </a:cxn>
                  <a:cxn ang="0">
                    <a:pos x="88" y="5"/>
                  </a:cxn>
                  <a:cxn ang="0">
                    <a:pos x="103" y="5"/>
                  </a:cxn>
                  <a:cxn ang="0">
                    <a:pos x="118" y="0"/>
                  </a:cxn>
                  <a:cxn ang="0">
                    <a:pos x="140" y="0"/>
                  </a:cxn>
                  <a:cxn ang="0">
                    <a:pos x="154" y="5"/>
                  </a:cxn>
                  <a:cxn ang="0">
                    <a:pos x="169" y="10"/>
                  </a:cxn>
                  <a:cxn ang="0">
                    <a:pos x="184" y="15"/>
                  </a:cxn>
                  <a:cxn ang="0">
                    <a:pos x="198" y="25"/>
                  </a:cxn>
                  <a:cxn ang="0">
                    <a:pos x="213" y="25"/>
                  </a:cxn>
                  <a:cxn ang="0">
                    <a:pos x="228" y="25"/>
                  </a:cxn>
                  <a:cxn ang="0">
                    <a:pos x="242" y="20"/>
                  </a:cxn>
                  <a:cxn ang="0">
                    <a:pos x="250" y="15"/>
                  </a:cxn>
                  <a:cxn ang="0">
                    <a:pos x="272" y="15"/>
                  </a:cxn>
                  <a:cxn ang="0">
                    <a:pos x="294" y="15"/>
                  </a:cxn>
                  <a:cxn ang="0">
                    <a:pos x="316" y="25"/>
                  </a:cxn>
                  <a:cxn ang="0">
                    <a:pos x="330" y="30"/>
                  </a:cxn>
                  <a:cxn ang="0">
                    <a:pos x="352" y="30"/>
                  </a:cxn>
                  <a:cxn ang="0">
                    <a:pos x="359" y="30"/>
                  </a:cxn>
                  <a:cxn ang="0">
                    <a:pos x="381" y="25"/>
                  </a:cxn>
                  <a:cxn ang="0">
                    <a:pos x="403" y="25"/>
                  </a:cxn>
                  <a:cxn ang="0">
                    <a:pos x="418" y="30"/>
                  </a:cxn>
                  <a:cxn ang="0">
                    <a:pos x="440" y="35"/>
                  </a:cxn>
                  <a:cxn ang="0">
                    <a:pos x="447" y="50"/>
                  </a:cxn>
                  <a:cxn ang="0">
                    <a:pos x="440" y="70"/>
                  </a:cxn>
                  <a:cxn ang="0">
                    <a:pos x="418" y="75"/>
                  </a:cxn>
                  <a:cxn ang="0">
                    <a:pos x="396" y="75"/>
                  </a:cxn>
                  <a:cxn ang="0">
                    <a:pos x="374" y="75"/>
                  </a:cxn>
                  <a:cxn ang="0">
                    <a:pos x="359" y="70"/>
                  </a:cxn>
                  <a:cxn ang="0">
                    <a:pos x="352" y="65"/>
                  </a:cxn>
                  <a:cxn ang="0">
                    <a:pos x="330" y="70"/>
                  </a:cxn>
                  <a:cxn ang="0">
                    <a:pos x="316" y="75"/>
                  </a:cxn>
                  <a:cxn ang="0">
                    <a:pos x="294" y="80"/>
                  </a:cxn>
                  <a:cxn ang="0">
                    <a:pos x="272" y="80"/>
                  </a:cxn>
                  <a:cxn ang="0">
                    <a:pos x="250" y="75"/>
                  </a:cxn>
                  <a:cxn ang="0">
                    <a:pos x="235" y="70"/>
                  </a:cxn>
                  <a:cxn ang="0">
                    <a:pos x="220" y="60"/>
                  </a:cxn>
                  <a:cxn ang="0">
                    <a:pos x="206" y="60"/>
                  </a:cxn>
                  <a:cxn ang="0">
                    <a:pos x="191" y="60"/>
                  </a:cxn>
                  <a:cxn ang="0">
                    <a:pos x="176" y="70"/>
                  </a:cxn>
                  <a:cxn ang="0">
                    <a:pos x="169" y="75"/>
                  </a:cxn>
                  <a:cxn ang="0">
                    <a:pos x="154" y="80"/>
                  </a:cxn>
                  <a:cxn ang="0">
                    <a:pos x="140" y="85"/>
                  </a:cxn>
                  <a:cxn ang="0">
                    <a:pos x="125" y="85"/>
                  </a:cxn>
                  <a:cxn ang="0">
                    <a:pos x="110" y="85"/>
                  </a:cxn>
                  <a:cxn ang="0">
                    <a:pos x="96" y="85"/>
                  </a:cxn>
                  <a:cxn ang="0">
                    <a:pos x="88" y="80"/>
                  </a:cxn>
                  <a:cxn ang="0">
                    <a:pos x="81" y="75"/>
                  </a:cxn>
                  <a:cxn ang="0">
                    <a:pos x="52" y="80"/>
                  </a:cxn>
                  <a:cxn ang="0">
                    <a:pos x="37" y="85"/>
                  </a:cxn>
                  <a:cxn ang="0">
                    <a:pos x="22" y="95"/>
                  </a:cxn>
                  <a:cxn ang="0">
                    <a:pos x="15" y="105"/>
                  </a:cxn>
                </a:cxnLst>
                <a:rect l="0" t="0" r="r" b="b"/>
                <a:pathLst>
                  <a:path w="447" h="105">
                    <a:moveTo>
                      <a:pt x="15" y="105"/>
                    </a:moveTo>
                    <a:lnTo>
                      <a:pt x="0" y="105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8" y="85"/>
                    </a:lnTo>
                    <a:lnTo>
                      <a:pt x="15" y="75"/>
                    </a:lnTo>
                    <a:lnTo>
                      <a:pt x="22" y="70"/>
                    </a:lnTo>
                    <a:lnTo>
                      <a:pt x="30" y="60"/>
                    </a:lnTo>
                    <a:lnTo>
                      <a:pt x="44" y="55"/>
                    </a:lnTo>
                    <a:lnTo>
                      <a:pt x="52" y="50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35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9" y="25"/>
                    </a:lnTo>
                    <a:lnTo>
                      <a:pt x="66" y="20"/>
                    </a:lnTo>
                    <a:lnTo>
                      <a:pt x="66" y="15"/>
                    </a:lnTo>
                    <a:lnTo>
                      <a:pt x="81" y="10"/>
                    </a:lnTo>
                    <a:lnTo>
                      <a:pt x="88" y="5"/>
                    </a:lnTo>
                    <a:lnTo>
                      <a:pt x="96" y="5"/>
                    </a:lnTo>
                    <a:lnTo>
                      <a:pt x="103" y="5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4" y="5"/>
                    </a:lnTo>
                    <a:lnTo>
                      <a:pt x="162" y="5"/>
                    </a:lnTo>
                    <a:lnTo>
                      <a:pt x="169" y="10"/>
                    </a:lnTo>
                    <a:lnTo>
                      <a:pt x="176" y="15"/>
                    </a:lnTo>
                    <a:lnTo>
                      <a:pt x="184" y="15"/>
                    </a:lnTo>
                    <a:lnTo>
                      <a:pt x="191" y="20"/>
                    </a:lnTo>
                    <a:lnTo>
                      <a:pt x="198" y="25"/>
                    </a:lnTo>
                    <a:lnTo>
                      <a:pt x="206" y="25"/>
                    </a:lnTo>
                    <a:lnTo>
                      <a:pt x="213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0"/>
                    </a:lnTo>
                    <a:lnTo>
                      <a:pt x="242" y="20"/>
                    </a:lnTo>
                    <a:lnTo>
                      <a:pt x="242" y="15"/>
                    </a:lnTo>
                    <a:lnTo>
                      <a:pt x="250" y="15"/>
                    </a:lnTo>
                    <a:lnTo>
                      <a:pt x="264" y="15"/>
                    </a:lnTo>
                    <a:lnTo>
                      <a:pt x="272" y="15"/>
                    </a:lnTo>
                    <a:lnTo>
                      <a:pt x="286" y="15"/>
                    </a:lnTo>
                    <a:lnTo>
                      <a:pt x="294" y="15"/>
                    </a:lnTo>
                    <a:lnTo>
                      <a:pt x="301" y="20"/>
                    </a:lnTo>
                    <a:lnTo>
                      <a:pt x="316" y="25"/>
                    </a:lnTo>
                    <a:lnTo>
                      <a:pt x="323" y="30"/>
                    </a:lnTo>
                    <a:lnTo>
                      <a:pt x="330" y="30"/>
                    </a:lnTo>
                    <a:lnTo>
                      <a:pt x="337" y="30"/>
                    </a:lnTo>
                    <a:lnTo>
                      <a:pt x="352" y="30"/>
                    </a:lnTo>
                    <a:lnTo>
                      <a:pt x="352" y="30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03" y="25"/>
                    </a:lnTo>
                    <a:lnTo>
                      <a:pt x="411" y="25"/>
                    </a:lnTo>
                    <a:lnTo>
                      <a:pt x="418" y="30"/>
                    </a:lnTo>
                    <a:lnTo>
                      <a:pt x="433" y="30"/>
                    </a:lnTo>
                    <a:lnTo>
                      <a:pt x="440" y="35"/>
                    </a:lnTo>
                    <a:lnTo>
                      <a:pt x="447" y="45"/>
                    </a:lnTo>
                    <a:lnTo>
                      <a:pt x="447" y="50"/>
                    </a:lnTo>
                    <a:lnTo>
                      <a:pt x="447" y="60"/>
                    </a:lnTo>
                    <a:lnTo>
                      <a:pt x="440" y="70"/>
                    </a:lnTo>
                    <a:lnTo>
                      <a:pt x="425" y="70"/>
                    </a:lnTo>
                    <a:lnTo>
                      <a:pt x="418" y="75"/>
                    </a:lnTo>
                    <a:lnTo>
                      <a:pt x="411" y="75"/>
                    </a:lnTo>
                    <a:lnTo>
                      <a:pt x="396" y="75"/>
                    </a:lnTo>
                    <a:lnTo>
                      <a:pt x="389" y="75"/>
                    </a:lnTo>
                    <a:lnTo>
                      <a:pt x="374" y="75"/>
                    </a:lnTo>
                    <a:lnTo>
                      <a:pt x="367" y="75"/>
                    </a:lnTo>
                    <a:lnTo>
                      <a:pt x="359" y="70"/>
                    </a:lnTo>
                    <a:lnTo>
                      <a:pt x="352" y="70"/>
                    </a:lnTo>
                    <a:lnTo>
                      <a:pt x="352" y="65"/>
                    </a:lnTo>
                    <a:lnTo>
                      <a:pt x="337" y="65"/>
                    </a:lnTo>
                    <a:lnTo>
                      <a:pt x="330" y="70"/>
                    </a:lnTo>
                    <a:lnTo>
                      <a:pt x="323" y="70"/>
                    </a:lnTo>
                    <a:lnTo>
                      <a:pt x="316" y="75"/>
                    </a:lnTo>
                    <a:lnTo>
                      <a:pt x="301" y="80"/>
                    </a:lnTo>
                    <a:lnTo>
                      <a:pt x="294" y="80"/>
                    </a:lnTo>
                    <a:lnTo>
                      <a:pt x="279" y="80"/>
                    </a:lnTo>
                    <a:lnTo>
                      <a:pt x="272" y="80"/>
                    </a:lnTo>
                    <a:lnTo>
                      <a:pt x="257" y="80"/>
                    </a:lnTo>
                    <a:lnTo>
                      <a:pt x="250" y="75"/>
                    </a:lnTo>
                    <a:lnTo>
                      <a:pt x="242" y="75"/>
                    </a:lnTo>
                    <a:lnTo>
                      <a:pt x="235" y="70"/>
                    </a:lnTo>
                    <a:lnTo>
                      <a:pt x="228" y="65"/>
                    </a:lnTo>
                    <a:lnTo>
                      <a:pt x="220" y="60"/>
                    </a:lnTo>
                    <a:lnTo>
                      <a:pt x="213" y="60"/>
                    </a:lnTo>
                    <a:lnTo>
                      <a:pt x="206" y="60"/>
                    </a:lnTo>
                    <a:lnTo>
                      <a:pt x="198" y="60"/>
                    </a:lnTo>
                    <a:lnTo>
                      <a:pt x="191" y="60"/>
                    </a:lnTo>
                    <a:lnTo>
                      <a:pt x="184" y="65"/>
                    </a:lnTo>
                    <a:lnTo>
                      <a:pt x="176" y="70"/>
                    </a:lnTo>
                    <a:lnTo>
                      <a:pt x="176" y="75"/>
                    </a:lnTo>
                    <a:lnTo>
                      <a:pt x="169" y="7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47" y="85"/>
                    </a:lnTo>
                    <a:lnTo>
                      <a:pt x="140" y="85"/>
                    </a:lnTo>
                    <a:lnTo>
                      <a:pt x="132" y="85"/>
                    </a:lnTo>
                    <a:lnTo>
                      <a:pt x="125" y="85"/>
                    </a:lnTo>
                    <a:lnTo>
                      <a:pt x="118" y="85"/>
                    </a:lnTo>
                    <a:lnTo>
                      <a:pt x="110" y="85"/>
                    </a:lnTo>
                    <a:lnTo>
                      <a:pt x="103" y="85"/>
                    </a:lnTo>
                    <a:lnTo>
                      <a:pt x="96" y="85"/>
                    </a:lnTo>
                    <a:lnTo>
                      <a:pt x="96" y="80"/>
                    </a:lnTo>
                    <a:lnTo>
                      <a:pt x="88" y="80"/>
                    </a:lnTo>
                    <a:lnTo>
                      <a:pt x="81" y="80"/>
                    </a:lnTo>
                    <a:lnTo>
                      <a:pt x="81" y="75"/>
                    </a:lnTo>
                    <a:lnTo>
                      <a:pt x="66" y="75"/>
                    </a:lnTo>
                    <a:lnTo>
                      <a:pt x="52" y="80"/>
                    </a:lnTo>
                    <a:lnTo>
                      <a:pt x="44" y="80"/>
                    </a:lnTo>
                    <a:lnTo>
                      <a:pt x="37" y="85"/>
                    </a:lnTo>
                    <a:lnTo>
                      <a:pt x="30" y="90"/>
                    </a:lnTo>
                    <a:lnTo>
                      <a:pt x="22" y="95"/>
                    </a:lnTo>
                    <a:lnTo>
                      <a:pt x="15" y="100"/>
                    </a:lnTo>
                    <a:lnTo>
                      <a:pt x="15" y="1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9" name="Freeform 165"/>
              <p:cNvSpPr>
                <a:spLocks/>
              </p:cNvSpPr>
              <p:nvPr/>
            </p:nvSpPr>
            <p:spPr bwMode="auto">
              <a:xfrm>
                <a:off x="3328" y="203"/>
                <a:ext cx="719" cy="13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7" y="55"/>
                  </a:cxn>
                  <a:cxn ang="0">
                    <a:pos x="15" y="45"/>
                  </a:cxn>
                  <a:cxn ang="0">
                    <a:pos x="29" y="35"/>
                  </a:cxn>
                  <a:cxn ang="0">
                    <a:pos x="51" y="30"/>
                  </a:cxn>
                  <a:cxn ang="0">
                    <a:pos x="51" y="20"/>
                  </a:cxn>
                  <a:cxn ang="0">
                    <a:pos x="66" y="15"/>
                  </a:cxn>
                  <a:cxn ang="0">
                    <a:pos x="73" y="10"/>
                  </a:cxn>
                  <a:cxn ang="0">
                    <a:pos x="81" y="5"/>
                  </a:cxn>
                  <a:cxn ang="0">
                    <a:pos x="95" y="0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47" y="0"/>
                  </a:cxn>
                  <a:cxn ang="0">
                    <a:pos x="161" y="5"/>
                  </a:cxn>
                  <a:cxn ang="0">
                    <a:pos x="176" y="10"/>
                  </a:cxn>
                  <a:cxn ang="0">
                    <a:pos x="191" y="15"/>
                  </a:cxn>
                  <a:cxn ang="0">
                    <a:pos x="198" y="15"/>
                  </a:cxn>
                  <a:cxn ang="0">
                    <a:pos x="213" y="15"/>
                  </a:cxn>
                  <a:cxn ang="0">
                    <a:pos x="227" y="10"/>
                  </a:cxn>
                  <a:cxn ang="0">
                    <a:pos x="242" y="10"/>
                  </a:cxn>
                  <a:cxn ang="0">
                    <a:pos x="257" y="10"/>
                  </a:cxn>
                  <a:cxn ang="0">
                    <a:pos x="279" y="10"/>
                  </a:cxn>
                  <a:cxn ang="0">
                    <a:pos x="293" y="15"/>
                  </a:cxn>
                  <a:cxn ang="0">
                    <a:pos x="308" y="20"/>
                  </a:cxn>
                  <a:cxn ang="0">
                    <a:pos x="322" y="20"/>
                  </a:cxn>
                  <a:cxn ang="0">
                    <a:pos x="337" y="15"/>
                  </a:cxn>
                  <a:cxn ang="0">
                    <a:pos x="359" y="15"/>
                  </a:cxn>
                  <a:cxn ang="0">
                    <a:pos x="374" y="15"/>
                  </a:cxn>
                  <a:cxn ang="0">
                    <a:pos x="396" y="15"/>
                  </a:cxn>
                  <a:cxn ang="0">
                    <a:pos x="410" y="20"/>
                  </a:cxn>
                  <a:cxn ang="0">
                    <a:pos x="410" y="30"/>
                  </a:cxn>
                  <a:cxn ang="0">
                    <a:pos x="410" y="40"/>
                  </a:cxn>
                  <a:cxn ang="0">
                    <a:pos x="388" y="45"/>
                  </a:cxn>
                  <a:cxn ang="0">
                    <a:pos x="374" y="45"/>
                  </a:cxn>
                  <a:cxn ang="0">
                    <a:pos x="352" y="45"/>
                  </a:cxn>
                  <a:cxn ang="0">
                    <a:pos x="337" y="40"/>
                  </a:cxn>
                  <a:cxn ang="0">
                    <a:pos x="322" y="40"/>
                  </a:cxn>
                  <a:cxn ang="0">
                    <a:pos x="308" y="40"/>
                  </a:cxn>
                  <a:cxn ang="0">
                    <a:pos x="293" y="45"/>
                  </a:cxn>
                  <a:cxn ang="0">
                    <a:pos x="279" y="50"/>
                  </a:cxn>
                  <a:cxn ang="0">
                    <a:pos x="257" y="50"/>
                  </a:cxn>
                  <a:cxn ang="0">
                    <a:pos x="235" y="45"/>
                  </a:cxn>
                  <a:cxn ang="0">
                    <a:pos x="220" y="40"/>
                  </a:cxn>
                  <a:cxn ang="0">
                    <a:pos x="205" y="35"/>
                  </a:cxn>
                  <a:cxn ang="0">
                    <a:pos x="198" y="35"/>
                  </a:cxn>
                  <a:cxn ang="0">
                    <a:pos x="183" y="35"/>
                  </a:cxn>
                  <a:cxn ang="0">
                    <a:pos x="169" y="40"/>
                  </a:cxn>
                  <a:cxn ang="0">
                    <a:pos x="161" y="45"/>
                  </a:cxn>
                  <a:cxn ang="0">
                    <a:pos x="147" y="50"/>
                  </a:cxn>
                  <a:cxn ang="0">
                    <a:pos x="132" y="50"/>
                  </a:cxn>
                  <a:cxn ang="0">
                    <a:pos x="117" y="55"/>
                  </a:cxn>
                  <a:cxn ang="0">
                    <a:pos x="110" y="55"/>
                  </a:cxn>
                  <a:cxn ang="0">
                    <a:pos x="95" y="50"/>
                  </a:cxn>
                  <a:cxn ang="0">
                    <a:pos x="88" y="50"/>
                  </a:cxn>
                  <a:cxn ang="0">
                    <a:pos x="81" y="45"/>
                  </a:cxn>
                  <a:cxn ang="0">
                    <a:pos x="59" y="50"/>
                  </a:cxn>
                  <a:cxn ang="0">
                    <a:pos x="37" y="50"/>
                  </a:cxn>
                  <a:cxn ang="0">
                    <a:pos x="22" y="60"/>
                  </a:cxn>
                  <a:cxn ang="0">
                    <a:pos x="15" y="65"/>
                  </a:cxn>
                </a:cxnLst>
                <a:rect l="0" t="0" r="r" b="b"/>
                <a:pathLst>
                  <a:path w="410" h="65">
                    <a:moveTo>
                      <a:pt x="15" y="65"/>
                    </a:moveTo>
                    <a:lnTo>
                      <a:pt x="0" y="65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50"/>
                    </a:lnTo>
                    <a:lnTo>
                      <a:pt x="15" y="45"/>
                    </a:lnTo>
                    <a:lnTo>
                      <a:pt x="22" y="40"/>
                    </a:lnTo>
                    <a:lnTo>
                      <a:pt x="29" y="35"/>
                    </a:lnTo>
                    <a:lnTo>
                      <a:pt x="44" y="30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0"/>
                    </a:lnTo>
                    <a:lnTo>
                      <a:pt x="59" y="20"/>
                    </a:lnTo>
                    <a:lnTo>
                      <a:pt x="66" y="15"/>
                    </a:lnTo>
                    <a:lnTo>
                      <a:pt x="66" y="10"/>
                    </a:lnTo>
                    <a:lnTo>
                      <a:pt x="73" y="10"/>
                    </a:lnTo>
                    <a:lnTo>
                      <a:pt x="73" y="5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9" y="10"/>
                    </a:lnTo>
                    <a:lnTo>
                      <a:pt x="176" y="10"/>
                    </a:lnTo>
                    <a:lnTo>
                      <a:pt x="183" y="10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98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0" y="10"/>
                    </a:lnTo>
                    <a:lnTo>
                      <a:pt x="227" y="10"/>
                    </a:lnTo>
                    <a:lnTo>
                      <a:pt x="235" y="10"/>
                    </a:lnTo>
                    <a:lnTo>
                      <a:pt x="242" y="10"/>
                    </a:lnTo>
                    <a:lnTo>
                      <a:pt x="249" y="10"/>
                    </a:lnTo>
                    <a:lnTo>
                      <a:pt x="257" y="10"/>
                    </a:lnTo>
                    <a:lnTo>
                      <a:pt x="264" y="10"/>
                    </a:lnTo>
                    <a:lnTo>
                      <a:pt x="279" y="10"/>
                    </a:lnTo>
                    <a:lnTo>
                      <a:pt x="286" y="10"/>
                    </a:lnTo>
                    <a:lnTo>
                      <a:pt x="293" y="15"/>
                    </a:lnTo>
                    <a:lnTo>
                      <a:pt x="301" y="15"/>
                    </a:lnTo>
                    <a:lnTo>
                      <a:pt x="308" y="20"/>
                    </a:lnTo>
                    <a:lnTo>
                      <a:pt x="315" y="20"/>
                    </a:lnTo>
                    <a:lnTo>
                      <a:pt x="322" y="20"/>
                    </a:lnTo>
                    <a:lnTo>
                      <a:pt x="337" y="20"/>
                    </a:lnTo>
                    <a:lnTo>
                      <a:pt x="337" y="15"/>
                    </a:lnTo>
                    <a:lnTo>
                      <a:pt x="352" y="15"/>
                    </a:lnTo>
                    <a:lnTo>
                      <a:pt x="359" y="15"/>
                    </a:lnTo>
                    <a:lnTo>
                      <a:pt x="366" y="15"/>
                    </a:lnTo>
                    <a:lnTo>
                      <a:pt x="374" y="15"/>
                    </a:lnTo>
                    <a:lnTo>
                      <a:pt x="388" y="15"/>
                    </a:lnTo>
                    <a:lnTo>
                      <a:pt x="396" y="15"/>
                    </a:lnTo>
                    <a:lnTo>
                      <a:pt x="403" y="20"/>
                    </a:lnTo>
                    <a:lnTo>
                      <a:pt x="410" y="20"/>
                    </a:lnTo>
                    <a:lnTo>
                      <a:pt x="410" y="25"/>
                    </a:lnTo>
                    <a:lnTo>
                      <a:pt x="410" y="30"/>
                    </a:lnTo>
                    <a:lnTo>
                      <a:pt x="410" y="35"/>
                    </a:lnTo>
                    <a:lnTo>
                      <a:pt x="410" y="40"/>
                    </a:lnTo>
                    <a:lnTo>
                      <a:pt x="403" y="40"/>
                    </a:lnTo>
                    <a:lnTo>
                      <a:pt x="388" y="45"/>
                    </a:lnTo>
                    <a:lnTo>
                      <a:pt x="381" y="45"/>
                    </a:lnTo>
                    <a:lnTo>
                      <a:pt x="374" y="45"/>
                    </a:lnTo>
                    <a:lnTo>
                      <a:pt x="366" y="45"/>
                    </a:lnTo>
                    <a:lnTo>
                      <a:pt x="352" y="45"/>
                    </a:lnTo>
                    <a:lnTo>
                      <a:pt x="344" y="40"/>
                    </a:lnTo>
                    <a:lnTo>
                      <a:pt x="337" y="40"/>
                    </a:lnTo>
                    <a:lnTo>
                      <a:pt x="337" y="40"/>
                    </a:lnTo>
                    <a:lnTo>
                      <a:pt x="322" y="40"/>
                    </a:lnTo>
                    <a:lnTo>
                      <a:pt x="315" y="40"/>
                    </a:lnTo>
                    <a:lnTo>
                      <a:pt x="308" y="40"/>
                    </a:lnTo>
                    <a:lnTo>
                      <a:pt x="301" y="40"/>
                    </a:lnTo>
                    <a:lnTo>
                      <a:pt x="293" y="45"/>
                    </a:lnTo>
                    <a:lnTo>
                      <a:pt x="286" y="45"/>
                    </a:lnTo>
                    <a:lnTo>
                      <a:pt x="279" y="50"/>
                    </a:lnTo>
                    <a:lnTo>
                      <a:pt x="264" y="50"/>
                    </a:lnTo>
                    <a:lnTo>
                      <a:pt x="257" y="50"/>
                    </a:lnTo>
                    <a:lnTo>
                      <a:pt x="242" y="50"/>
                    </a:lnTo>
                    <a:lnTo>
                      <a:pt x="235" y="45"/>
                    </a:lnTo>
                    <a:lnTo>
                      <a:pt x="227" y="45"/>
                    </a:lnTo>
                    <a:lnTo>
                      <a:pt x="220" y="40"/>
                    </a:lnTo>
                    <a:lnTo>
                      <a:pt x="213" y="40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198" y="35"/>
                    </a:lnTo>
                    <a:lnTo>
                      <a:pt x="191" y="35"/>
                    </a:lnTo>
                    <a:lnTo>
                      <a:pt x="183" y="35"/>
                    </a:lnTo>
                    <a:lnTo>
                      <a:pt x="176" y="40"/>
                    </a:lnTo>
                    <a:lnTo>
                      <a:pt x="169" y="40"/>
                    </a:lnTo>
                    <a:lnTo>
                      <a:pt x="161" y="40"/>
                    </a:lnTo>
                    <a:lnTo>
                      <a:pt x="161" y="45"/>
                    </a:lnTo>
                    <a:lnTo>
                      <a:pt x="154" y="50"/>
                    </a:lnTo>
                    <a:lnTo>
                      <a:pt x="147" y="50"/>
                    </a:lnTo>
                    <a:lnTo>
                      <a:pt x="139" y="50"/>
                    </a:lnTo>
                    <a:lnTo>
                      <a:pt x="132" y="50"/>
                    </a:lnTo>
                    <a:lnTo>
                      <a:pt x="125" y="55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0" y="55"/>
                    </a:lnTo>
                    <a:lnTo>
                      <a:pt x="103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88" y="50"/>
                    </a:lnTo>
                    <a:lnTo>
                      <a:pt x="81" y="50"/>
                    </a:lnTo>
                    <a:lnTo>
                      <a:pt x="81" y="45"/>
                    </a:lnTo>
                    <a:lnTo>
                      <a:pt x="66" y="45"/>
                    </a:lnTo>
                    <a:lnTo>
                      <a:pt x="59" y="50"/>
                    </a:lnTo>
                    <a:lnTo>
                      <a:pt x="44" y="50"/>
                    </a:lnTo>
                    <a:lnTo>
                      <a:pt x="37" y="50"/>
                    </a:lnTo>
                    <a:lnTo>
                      <a:pt x="29" y="55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270" name="WordArt 166"/>
          <p:cNvSpPr>
            <a:spLocks noChangeArrowheads="1" noChangeShapeType="1" noTextEdit="1"/>
          </p:cNvSpPr>
          <p:nvPr/>
        </p:nvSpPr>
        <p:spPr bwMode="auto">
          <a:xfrm>
            <a:off x="4191000" y="2133600"/>
            <a:ext cx="914400" cy="904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SME</a:t>
            </a:r>
          </a:p>
        </p:txBody>
      </p:sp>
      <p:grpSp>
        <p:nvGrpSpPr>
          <p:cNvPr id="47299" name="Group 195"/>
          <p:cNvGrpSpPr>
            <a:grpSpLocks/>
          </p:cNvGrpSpPr>
          <p:nvPr/>
        </p:nvGrpSpPr>
        <p:grpSpPr bwMode="auto">
          <a:xfrm>
            <a:off x="6858000" y="4038600"/>
            <a:ext cx="1828800" cy="1295400"/>
            <a:chOff x="5088" y="2544"/>
            <a:chExt cx="1152" cy="816"/>
          </a:xfrm>
        </p:grpSpPr>
        <p:pic>
          <p:nvPicPr>
            <p:cNvPr id="47292" name="Picture 1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88" y="2544"/>
              <a:ext cx="776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294" name="Freeform 190"/>
            <p:cNvSpPr>
              <a:spLocks/>
            </p:cNvSpPr>
            <p:nvPr/>
          </p:nvSpPr>
          <p:spPr bwMode="auto">
            <a:xfrm flipH="1">
              <a:off x="5741" y="3065"/>
              <a:ext cx="479" cy="214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41" y="16"/>
                </a:cxn>
                <a:cxn ang="0">
                  <a:pos x="18" y="19"/>
                </a:cxn>
                <a:cxn ang="0">
                  <a:pos x="11" y="12"/>
                </a:cxn>
                <a:cxn ang="0">
                  <a:pos x="8" y="13"/>
                </a:cxn>
                <a:cxn ang="0">
                  <a:pos x="12" y="18"/>
                </a:cxn>
                <a:cxn ang="0">
                  <a:pos x="3" y="17"/>
                </a:cxn>
                <a:cxn ang="0">
                  <a:pos x="2" y="20"/>
                </a:cxn>
                <a:cxn ang="0">
                  <a:pos x="12" y="23"/>
                </a:cxn>
                <a:cxn ang="0">
                  <a:pos x="6" y="28"/>
                </a:cxn>
                <a:cxn ang="0">
                  <a:pos x="8" y="31"/>
                </a:cxn>
                <a:cxn ang="0">
                  <a:pos x="15" y="27"/>
                </a:cxn>
                <a:cxn ang="0">
                  <a:pos x="12" y="33"/>
                </a:cxn>
                <a:cxn ang="0">
                  <a:pos x="15" y="35"/>
                </a:cxn>
                <a:cxn ang="0">
                  <a:pos x="19" y="26"/>
                </a:cxn>
                <a:cxn ang="0">
                  <a:pos x="41" y="21"/>
                </a:cxn>
                <a:cxn ang="0">
                  <a:pos x="62" y="6"/>
                </a:cxn>
                <a:cxn ang="0">
                  <a:pos x="59" y="2"/>
                </a:cxn>
              </a:cxnLst>
              <a:rect l="0" t="0" r="r" b="b"/>
              <a:pathLst>
                <a:path w="66" h="36">
                  <a:moveTo>
                    <a:pt x="59" y="2"/>
                  </a:moveTo>
                  <a:cubicBezTo>
                    <a:pt x="55" y="4"/>
                    <a:pt x="48" y="13"/>
                    <a:pt x="41" y="16"/>
                  </a:cubicBezTo>
                  <a:cubicBezTo>
                    <a:pt x="34" y="19"/>
                    <a:pt x="24" y="20"/>
                    <a:pt x="18" y="19"/>
                  </a:cubicBezTo>
                  <a:cubicBezTo>
                    <a:pt x="13" y="18"/>
                    <a:pt x="13" y="13"/>
                    <a:pt x="11" y="12"/>
                  </a:cubicBezTo>
                  <a:cubicBezTo>
                    <a:pt x="10" y="10"/>
                    <a:pt x="8" y="11"/>
                    <a:pt x="8" y="13"/>
                  </a:cubicBezTo>
                  <a:cubicBezTo>
                    <a:pt x="9" y="14"/>
                    <a:pt x="14" y="16"/>
                    <a:pt x="12" y="18"/>
                  </a:cubicBezTo>
                  <a:cubicBezTo>
                    <a:pt x="10" y="20"/>
                    <a:pt x="5" y="17"/>
                    <a:pt x="3" y="17"/>
                  </a:cubicBezTo>
                  <a:cubicBezTo>
                    <a:pt x="1" y="17"/>
                    <a:pt x="0" y="19"/>
                    <a:pt x="2" y="20"/>
                  </a:cubicBezTo>
                  <a:cubicBezTo>
                    <a:pt x="3" y="21"/>
                    <a:pt x="10" y="20"/>
                    <a:pt x="12" y="23"/>
                  </a:cubicBezTo>
                  <a:cubicBezTo>
                    <a:pt x="13" y="26"/>
                    <a:pt x="7" y="26"/>
                    <a:pt x="6" y="28"/>
                  </a:cubicBezTo>
                  <a:cubicBezTo>
                    <a:pt x="5" y="29"/>
                    <a:pt x="6" y="31"/>
                    <a:pt x="8" y="31"/>
                  </a:cubicBezTo>
                  <a:cubicBezTo>
                    <a:pt x="10" y="30"/>
                    <a:pt x="13" y="25"/>
                    <a:pt x="15" y="27"/>
                  </a:cubicBezTo>
                  <a:cubicBezTo>
                    <a:pt x="17" y="28"/>
                    <a:pt x="13" y="32"/>
                    <a:pt x="12" y="33"/>
                  </a:cubicBezTo>
                  <a:cubicBezTo>
                    <a:pt x="12" y="35"/>
                    <a:pt x="14" y="36"/>
                    <a:pt x="15" y="35"/>
                  </a:cubicBezTo>
                  <a:cubicBezTo>
                    <a:pt x="16" y="33"/>
                    <a:pt x="15" y="27"/>
                    <a:pt x="19" y="26"/>
                  </a:cubicBezTo>
                  <a:cubicBezTo>
                    <a:pt x="22" y="25"/>
                    <a:pt x="34" y="24"/>
                    <a:pt x="41" y="21"/>
                  </a:cubicBezTo>
                  <a:cubicBezTo>
                    <a:pt x="49" y="18"/>
                    <a:pt x="59" y="10"/>
                    <a:pt x="62" y="6"/>
                  </a:cubicBezTo>
                  <a:cubicBezTo>
                    <a:pt x="66" y="2"/>
                    <a:pt x="63" y="0"/>
                    <a:pt x="59" y="2"/>
                  </a:cubicBezTo>
                </a:path>
              </a:pathLst>
            </a:custGeom>
            <a:solidFill>
              <a:srgbClr val="F57E56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5" name="Oval 191"/>
            <p:cNvSpPr>
              <a:spLocks noChangeArrowheads="1"/>
            </p:cNvSpPr>
            <p:nvPr/>
          </p:nvSpPr>
          <p:spPr bwMode="auto">
            <a:xfrm>
              <a:off x="5927" y="3125"/>
              <a:ext cx="313" cy="235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50000">
                  <a:srgbClr val="FF9900"/>
                </a:gs>
                <a:gs pos="100000">
                  <a:srgbClr val="FFCC66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96" name="Freeform 192"/>
            <p:cNvSpPr>
              <a:spLocks/>
            </p:cNvSpPr>
            <p:nvPr/>
          </p:nvSpPr>
          <p:spPr bwMode="auto">
            <a:xfrm>
              <a:off x="5956" y="3025"/>
              <a:ext cx="245" cy="117"/>
            </a:xfrm>
            <a:custGeom>
              <a:avLst/>
              <a:gdLst/>
              <a:ahLst/>
              <a:cxnLst>
                <a:cxn ang="0">
                  <a:pos x="288" y="336"/>
                </a:cxn>
                <a:cxn ang="0">
                  <a:pos x="0" y="48"/>
                </a:cxn>
                <a:cxn ang="0">
                  <a:pos x="240" y="96"/>
                </a:cxn>
                <a:cxn ang="0">
                  <a:pos x="336" y="48"/>
                </a:cxn>
                <a:cxn ang="0">
                  <a:pos x="528" y="96"/>
                </a:cxn>
                <a:cxn ang="0">
                  <a:pos x="576" y="144"/>
                </a:cxn>
                <a:cxn ang="0">
                  <a:pos x="816" y="48"/>
                </a:cxn>
                <a:cxn ang="0">
                  <a:pos x="1056" y="48"/>
                </a:cxn>
                <a:cxn ang="0">
                  <a:pos x="1200" y="0"/>
                </a:cxn>
                <a:cxn ang="0">
                  <a:pos x="960" y="336"/>
                </a:cxn>
              </a:cxnLst>
              <a:rect l="0" t="0" r="r" b="b"/>
              <a:pathLst>
                <a:path w="1200" h="336">
                  <a:moveTo>
                    <a:pt x="288" y="336"/>
                  </a:moveTo>
                  <a:lnTo>
                    <a:pt x="0" y="48"/>
                  </a:lnTo>
                  <a:lnTo>
                    <a:pt x="240" y="96"/>
                  </a:lnTo>
                  <a:lnTo>
                    <a:pt x="336" y="48"/>
                  </a:lnTo>
                  <a:lnTo>
                    <a:pt x="528" y="96"/>
                  </a:lnTo>
                  <a:lnTo>
                    <a:pt x="576" y="144"/>
                  </a:lnTo>
                  <a:lnTo>
                    <a:pt x="816" y="48"/>
                  </a:lnTo>
                  <a:lnTo>
                    <a:pt x="1056" y="48"/>
                  </a:lnTo>
                  <a:lnTo>
                    <a:pt x="1200" y="0"/>
                  </a:lnTo>
                  <a:lnTo>
                    <a:pt x="960" y="336"/>
                  </a:lnTo>
                </a:path>
              </a:pathLst>
            </a:custGeom>
            <a:gradFill rotWithShape="0">
              <a:gsLst>
                <a:gs pos="0">
                  <a:srgbClr val="FFCC66"/>
                </a:gs>
                <a:gs pos="50000">
                  <a:srgbClr val="FF9900"/>
                </a:gs>
                <a:gs pos="100000">
                  <a:srgbClr val="FFCC66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97" name="WordArt 193"/>
            <p:cNvSpPr>
              <a:spLocks noChangeArrowheads="1" noChangeShapeType="1" noTextEdit="1"/>
            </p:cNvSpPr>
            <p:nvPr/>
          </p:nvSpPr>
          <p:spPr bwMode="auto">
            <a:xfrm>
              <a:off x="6027" y="3140"/>
              <a:ext cx="126" cy="2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44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CC00"/>
                      </a:gs>
                      <a:gs pos="100000">
                        <a:srgbClr val="0066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$</a:t>
              </a:r>
            </a:p>
          </p:txBody>
        </p:sp>
        <p:sp>
          <p:nvSpPr>
            <p:cNvPr id="47298" name="Freeform 194"/>
            <p:cNvSpPr>
              <a:spLocks/>
            </p:cNvSpPr>
            <p:nvPr/>
          </p:nvSpPr>
          <p:spPr bwMode="auto">
            <a:xfrm rot="904767" flipH="1">
              <a:off x="5621" y="3090"/>
              <a:ext cx="479" cy="214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41" y="16"/>
                </a:cxn>
                <a:cxn ang="0">
                  <a:pos x="18" y="19"/>
                </a:cxn>
                <a:cxn ang="0">
                  <a:pos x="11" y="12"/>
                </a:cxn>
                <a:cxn ang="0">
                  <a:pos x="8" y="13"/>
                </a:cxn>
                <a:cxn ang="0">
                  <a:pos x="12" y="18"/>
                </a:cxn>
                <a:cxn ang="0">
                  <a:pos x="3" y="17"/>
                </a:cxn>
                <a:cxn ang="0">
                  <a:pos x="2" y="20"/>
                </a:cxn>
                <a:cxn ang="0">
                  <a:pos x="12" y="23"/>
                </a:cxn>
                <a:cxn ang="0">
                  <a:pos x="6" y="28"/>
                </a:cxn>
                <a:cxn ang="0">
                  <a:pos x="8" y="31"/>
                </a:cxn>
                <a:cxn ang="0">
                  <a:pos x="15" y="27"/>
                </a:cxn>
                <a:cxn ang="0">
                  <a:pos x="12" y="33"/>
                </a:cxn>
                <a:cxn ang="0">
                  <a:pos x="15" y="35"/>
                </a:cxn>
                <a:cxn ang="0">
                  <a:pos x="19" y="26"/>
                </a:cxn>
                <a:cxn ang="0">
                  <a:pos x="41" y="21"/>
                </a:cxn>
                <a:cxn ang="0">
                  <a:pos x="62" y="6"/>
                </a:cxn>
                <a:cxn ang="0">
                  <a:pos x="59" y="2"/>
                </a:cxn>
              </a:cxnLst>
              <a:rect l="0" t="0" r="r" b="b"/>
              <a:pathLst>
                <a:path w="66" h="36">
                  <a:moveTo>
                    <a:pt x="59" y="2"/>
                  </a:moveTo>
                  <a:cubicBezTo>
                    <a:pt x="55" y="4"/>
                    <a:pt x="48" y="13"/>
                    <a:pt x="41" y="16"/>
                  </a:cubicBezTo>
                  <a:cubicBezTo>
                    <a:pt x="34" y="19"/>
                    <a:pt x="24" y="20"/>
                    <a:pt x="18" y="19"/>
                  </a:cubicBezTo>
                  <a:cubicBezTo>
                    <a:pt x="13" y="18"/>
                    <a:pt x="13" y="13"/>
                    <a:pt x="11" y="12"/>
                  </a:cubicBezTo>
                  <a:cubicBezTo>
                    <a:pt x="10" y="10"/>
                    <a:pt x="8" y="11"/>
                    <a:pt x="8" y="13"/>
                  </a:cubicBezTo>
                  <a:cubicBezTo>
                    <a:pt x="9" y="14"/>
                    <a:pt x="14" y="16"/>
                    <a:pt x="12" y="18"/>
                  </a:cubicBezTo>
                  <a:cubicBezTo>
                    <a:pt x="10" y="20"/>
                    <a:pt x="5" y="17"/>
                    <a:pt x="3" y="17"/>
                  </a:cubicBezTo>
                  <a:cubicBezTo>
                    <a:pt x="1" y="17"/>
                    <a:pt x="0" y="19"/>
                    <a:pt x="2" y="20"/>
                  </a:cubicBezTo>
                  <a:cubicBezTo>
                    <a:pt x="3" y="21"/>
                    <a:pt x="10" y="20"/>
                    <a:pt x="12" y="23"/>
                  </a:cubicBezTo>
                  <a:cubicBezTo>
                    <a:pt x="13" y="26"/>
                    <a:pt x="7" y="26"/>
                    <a:pt x="6" y="28"/>
                  </a:cubicBezTo>
                  <a:cubicBezTo>
                    <a:pt x="5" y="29"/>
                    <a:pt x="6" y="31"/>
                    <a:pt x="8" y="31"/>
                  </a:cubicBezTo>
                  <a:cubicBezTo>
                    <a:pt x="10" y="30"/>
                    <a:pt x="13" y="25"/>
                    <a:pt x="15" y="27"/>
                  </a:cubicBezTo>
                  <a:cubicBezTo>
                    <a:pt x="17" y="28"/>
                    <a:pt x="13" y="32"/>
                    <a:pt x="12" y="33"/>
                  </a:cubicBezTo>
                  <a:cubicBezTo>
                    <a:pt x="12" y="35"/>
                    <a:pt x="14" y="36"/>
                    <a:pt x="15" y="35"/>
                  </a:cubicBezTo>
                  <a:cubicBezTo>
                    <a:pt x="16" y="33"/>
                    <a:pt x="15" y="27"/>
                    <a:pt x="19" y="26"/>
                  </a:cubicBezTo>
                  <a:cubicBezTo>
                    <a:pt x="22" y="25"/>
                    <a:pt x="34" y="24"/>
                    <a:pt x="41" y="21"/>
                  </a:cubicBezTo>
                  <a:cubicBezTo>
                    <a:pt x="49" y="18"/>
                    <a:pt x="59" y="10"/>
                    <a:pt x="62" y="6"/>
                  </a:cubicBezTo>
                  <a:cubicBezTo>
                    <a:pt x="66" y="2"/>
                    <a:pt x="63" y="0"/>
                    <a:pt x="59" y="2"/>
                  </a:cubicBezTo>
                </a:path>
              </a:pathLst>
            </a:custGeom>
            <a:solidFill>
              <a:srgbClr val="F57E56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7300" name="Object 19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05750" y="4821238"/>
          <a:ext cx="10096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Microsoft ClipArt Gallery" r:id="rId5" imgW="671400" imgH="823680" progId="MS_ClipArt_Gallery">
                  <p:embed/>
                </p:oleObj>
              </mc:Choice>
              <mc:Fallback>
                <p:oleObj name="Microsoft ClipArt Gallery" r:id="rId5" imgW="671400" imgH="82368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4821238"/>
                        <a:ext cx="10096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321" name="Picture 2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524000"/>
            <a:ext cx="1600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322" name="Rectangle 218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82200" cy="1143000"/>
          </a:xfrm>
          <a:noFill/>
          <a:ln/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4000" b="1">
                <a:solidFill>
                  <a:srgbClr val="990099"/>
                </a:solidFill>
                <a:latin typeface="Comic Sans MS" pitchFamily="66" charset="0"/>
              </a:rPr>
              <a:t>1. Private enterprises:</a:t>
            </a:r>
            <a:r>
              <a:rPr lang="en-GB" sz="3600" b="1">
                <a:solidFill>
                  <a:srgbClr val="990099"/>
                </a:solidFill>
                <a:latin typeface="Comic Sans MS" pitchFamily="66" charset="0"/>
              </a:rPr>
              <a:t> </a:t>
            </a:r>
            <a:br>
              <a:rPr lang="en-GB" sz="3600" b="1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GB" sz="3600" b="1">
                <a:solidFill>
                  <a:srgbClr val="990099"/>
                </a:solidFill>
                <a:latin typeface="Comic Sans MS" pitchFamily="66" charset="0"/>
              </a:rPr>
              <a:t>         </a:t>
            </a:r>
            <a:r>
              <a:rPr lang="en-GB" sz="4000" b="1">
                <a:solidFill>
                  <a:srgbClr val="990099"/>
                </a:solidFill>
                <a:latin typeface="Comic Sans MS" pitchFamily="66" charset="0"/>
              </a:rPr>
              <a:t>Disadvantages of </a:t>
            </a:r>
            <a:r>
              <a:rPr lang="en-GB" sz="5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SMEs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14" y="1568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Depend on</a:t>
            </a:r>
          </a:p>
          <a:p>
            <a:r>
              <a:rPr lang="en-US" b="1" dirty="0">
                <a:latin typeface="Comic Sans MS" pitchFamily="66" charset="0"/>
              </a:rPr>
              <a:t>their leaders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5459" y="49609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 Lack skilled staff</a:t>
            </a:r>
          </a:p>
          <a:p>
            <a:r>
              <a:rPr lang="en-US" b="1" dirty="0">
                <a:latin typeface="Comic Sans MS" pitchFamily="66" charset="0"/>
              </a:rPr>
              <a:t>&amp; information </a:t>
            </a:r>
          </a:p>
          <a:p>
            <a:r>
              <a:rPr lang="en-US" b="1" dirty="0">
                <a:latin typeface="Comic Sans MS" pitchFamily="66" charset="0"/>
              </a:rPr>
              <a:t>systems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5452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 Have difficulties</a:t>
            </a:r>
          </a:p>
          <a:p>
            <a:r>
              <a:rPr lang="en-US" b="1" dirty="0">
                <a:latin typeface="Comic Sans MS" pitchFamily="66" charset="0"/>
              </a:rPr>
              <a:t> in raising </a:t>
            </a:r>
          </a:p>
          <a:p>
            <a:r>
              <a:rPr lang="en-US" b="1" dirty="0">
                <a:latin typeface="Comic Sans MS" pitchFamily="66" charset="0"/>
              </a:rPr>
              <a:t>capital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1867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 Vulnerable due to </a:t>
            </a:r>
          </a:p>
          <a:p>
            <a:r>
              <a:rPr lang="en-US" b="1" dirty="0">
                <a:latin typeface="Comic Sans MS" pitchFamily="66" charset="0"/>
              </a:rPr>
              <a:t>limited product </a:t>
            </a:r>
          </a:p>
          <a:p>
            <a:r>
              <a:rPr lang="en-US" b="1" dirty="0">
                <a:latin typeface="Comic Sans MS" pitchFamily="66" charset="0"/>
              </a:rPr>
              <a:t>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9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Private enterprises:</a:t>
            </a: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en-GB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Constraints of P&amp;S in SMEs</a:t>
            </a:r>
            <a:endParaRPr lang="en-GB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463" name="Rectangle 95"/>
          <p:cNvSpPr>
            <a:spLocks noChangeArrowheads="1"/>
          </p:cNvSpPr>
          <p:nvPr/>
        </p:nvSpPr>
        <p:spPr bwMode="auto">
          <a:xfrm>
            <a:off x="1554163" y="1776413"/>
            <a:ext cx="1243012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4" name="Rectangle 96"/>
          <p:cNvSpPr>
            <a:spLocks noChangeArrowheads="1"/>
          </p:cNvSpPr>
          <p:nvPr/>
        </p:nvSpPr>
        <p:spPr bwMode="auto">
          <a:xfrm>
            <a:off x="1809750" y="1825625"/>
            <a:ext cx="82867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5" name="Rectangle 97"/>
          <p:cNvSpPr>
            <a:spLocks noChangeArrowheads="1"/>
          </p:cNvSpPr>
          <p:nvPr/>
        </p:nvSpPr>
        <p:spPr bwMode="auto">
          <a:xfrm>
            <a:off x="1809750" y="1836738"/>
            <a:ext cx="76835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6" name="Rectangle 98"/>
          <p:cNvSpPr>
            <a:spLocks noChangeArrowheads="1"/>
          </p:cNvSpPr>
          <p:nvPr/>
        </p:nvSpPr>
        <p:spPr bwMode="auto">
          <a:xfrm>
            <a:off x="1627188" y="2078038"/>
            <a:ext cx="12065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67" name="Rectangle 99"/>
          <p:cNvSpPr>
            <a:spLocks noChangeArrowheads="1"/>
          </p:cNvSpPr>
          <p:nvPr/>
        </p:nvSpPr>
        <p:spPr bwMode="auto">
          <a:xfrm>
            <a:off x="1627188" y="2087563"/>
            <a:ext cx="1169987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6" name="Rectangle 108"/>
          <p:cNvSpPr>
            <a:spLocks noChangeArrowheads="1"/>
          </p:cNvSpPr>
          <p:nvPr/>
        </p:nvSpPr>
        <p:spPr bwMode="auto">
          <a:xfrm>
            <a:off x="7967663" y="2312988"/>
            <a:ext cx="180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8495" name="Text Box 127"/>
          <p:cNvSpPr txBox="1">
            <a:spLocks noChangeArrowheads="1"/>
          </p:cNvSpPr>
          <p:nvPr/>
        </p:nvSpPr>
        <p:spPr bwMode="auto">
          <a:xfrm>
            <a:off x="8305800" y="6638925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M1:U2:2.2-5</a:t>
            </a:r>
          </a:p>
        </p:txBody>
      </p:sp>
      <p:pic>
        <p:nvPicPr>
          <p:cNvPr id="58496" name="Picture 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8497" name="Group 129"/>
          <p:cNvGrpSpPr>
            <a:grpSpLocks/>
          </p:cNvGrpSpPr>
          <p:nvPr/>
        </p:nvGrpSpPr>
        <p:grpSpPr bwMode="auto">
          <a:xfrm>
            <a:off x="3352800" y="2971800"/>
            <a:ext cx="1905000" cy="1447800"/>
            <a:chOff x="3456" y="1728"/>
            <a:chExt cx="1392" cy="1008"/>
          </a:xfrm>
        </p:grpSpPr>
        <p:grpSp>
          <p:nvGrpSpPr>
            <p:cNvPr id="58498" name="Group 130"/>
            <p:cNvGrpSpPr>
              <a:grpSpLocks/>
            </p:cNvGrpSpPr>
            <p:nvPr/>
          </p:nvGrpSpPr>
          <p:grpSpPr bwMode="auto">
            <a:xfrm>
              <a:off x="3456" y="1999"/>
              <a:ext cx="1392" cy="737"/>
              <a:chOff x="240" y="1753"/>
              <a:chExt cx="2287" cy="983"/>
            </a:xfrm>
          </p:grpSpPr>
          <p:sp>
            <p:nvSpPr>
              <p:cNvPr id="58499" name="Rectangle 131"/>
              <p:cNvSpPr>
                <a:spLocks noChangeArrowheads="1"/>
              </p:cNvSpPr>
              <p:nvPr/>
            </p:nvSpPr>
            <p:spPr bwMode="auto">
              <a:xfrm>
                <a:off x="579" y="2081"/>
                <a:ext cx="1270" cy="65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A50021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0" name="AutoShape 132"/>
              <p:cNvSpPr>
                <a:spLocks noChangeArrowheads="1"/>
              </p:cNvSpPr>
              <p:nvPr/>
            </p:nvSpPr>
            <p:spPr bwMode="auto">
              <a:xfrm flipV="1">
                <a:off x="325" y="1835"/>
                <a:ext cx="254" cy="90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1" name="Rectangle 133"/>
              <p:cNvSpPr>
                <a:spLocks noChangeArrowheads="1"/>
              </p:cNvSpPr>
              <p:nvPr/>
            </p:nvSpPr>
            <p:spPr bwMode="auto">
              <a:xfrm>
                <a:off x="494" y="1999"/>
                <a:ext cx="1440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2" name="Rectangle 134"/>
              <p:cNvSpPr>
                <a:spLocks noChangeArrowheads="1"/>
              </p:cNvSpPr>
              <p:nvPr/>
            </p:nvSpPr>
            <p:spPr bwMode="auto">
              <a:xfrm>
                <a:off x="1680" y="1917"/>
                <a:ext cx="85" cy="82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3" name="AutoShape 135"/>
              <p:cNvSpPr>
                <a:spLocks noChangeArrowheads="1"/>
              </p:cNvSpPr>
              <p:nvPr/>
            </p:nvSpPr>
            <p:spPr bwMode="auto">
              <a:xfrm flipV="1">
                <a:off x="748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4" name="AutoShape 136"/>
              <p:cNvSpPr>
                <a:spLocks noChangeArrowheads="1"/>
              </p:cNvSpPr>
              <p:nvPr/>
            </p:nvSpPr>
            <p:spPr bwMode="auto">
              <a:xfrm flipV="1">
                <a:off x="579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5" name="Rectangle 137"/>
              <p:cNvSpPr>
                <a:spLocks noChangeArrowheads="1"/>
              </p:cNvSpPr>
              <p:nvPr/>
            </p:nvSpPr>
            <p:spPr bwMode="auto">
              <a:xfrm>
                <a:off x="325" y="2490"/>
                <a:ext cx="254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006600"/>
                  </a:gs>
                  <a:gs pos="100000">
                    <a:schemeClr val="bg2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6" name="Rectangle 138"/>
              <p:cNvSpPr>
                <a:spLocks noChangeArrowheads="1"/>
              </p:cNvSpPr>
              <p:nvPr/>
            </p:nvSpPr>
            <p:spPr bwMode="auto">
              <a:xfrm>
                <a:off x="240" y="2408"/>
                <a:ext cx="339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7" name="Rectangle 139"/>
              <p:cNvSpPr>
                <a:spLocks noChangeArrowheads="1"/>
              </p:cNvSpPr>
              <p:nvPr/>
            </p:nvSpPr>
            <p:spPr bwMode="auto">
              <a:xfrm>
                <a:off x="1087" y="1917"/>
                <a:ext cx="169" cy="82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8" name="Rectangle 140"/>
              <p:cNvSpPr>
                <a:spLocks noChangeArrowheads="1"/>
              </p:cNvSpPr>
              <p:nvPr/>
            </p:nvSpPr>
            <p:spPr bwMode="auto">
              <a:xfrm>
                <a:off x="1849" y="2490"/>
                <a:ext cx="593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CC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9" name="Rectangle 141"/>
              <p:cNvSpPr>
                <a:spLocks noChangeArrowheads="1"/>
              </p:cNvSpPr>
              <p:nvPr/>
            </p:nvSpPr>
            <p:spPr bwMode="auto">
              <a:xfrm>
                <a:off x="1849" y="2408"/>
                <a:ext cx="678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0" name="Rectangle 142"/>
              <p:cNvSpPr>
                <a:spLocks noChangeArrowheads="1"/>
              </p:cNvSpPr>
              <p:nvPr/>
            </p:nvSpPr>
            <p:spPr bwMode="auto">
              <a:xfrm>
                <a:off x="579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1" name="Rectangle 143"/>
              <p:cNvSpPr>
                <a:spLocks noChangeArrowheads="1"/>
              </p:cNvSpPr>
              <p:nvPr/>
            </p:nvSpPr>
            <p:spPr bwMode="auto">
              <a:xfrm>
                <a:off x="833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2" name="Rectangle 144"/>
              <p:cNvSpPr>
                <a:spLocks noChangeArrowheads="1"/>
              </p:cNvSpPr>
              <p:nvPr/>
            </p:nvSpPr>
            <p:spPr bwMode="auto">
              <a:xfrm>
                <a:off x="1087" y="2163"/>
                <a:ext cx="254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3" name="Rectangle 145"/>
              <p:cNvSpPr>
                <a:spLocks noChangeArrowheads="1"/>
              </p:cNvSpPr>
              <p:nvPr/>
            </p:nvSpPr>
            <p:spPr bwMode="auto">
              <a:xfrm>
                <a:off x="1426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4" name="Rectangle 146"/>
              <p:cNvSpPr>
                <a:spLocks noChangeArrowheads="1"/>
              </p:cNvSpPr>
              <p:nvPr/>
            </p:nvSpPr>
            <p:spPr bwMode="auto">
              <a:xfrm>
                <a:off x="1680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5" name="Line 147"/>
              <p:cNvSpPr>
                <a:spLocks noChangeShapeType="1"/>
              </p:cNvSpPr>
              <p:nvPr/>
            </p:nvSpPr>
            <p:spPr bwMode="auto">
              <a:xfrm flipH="1">
                <a:off x="833" y="2326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6" name="Line 148"/>
              <p:cNvSpPr>
                <a:spLocks noChangeShapeType="1"/>
              </p:cNvSpPr>
              <p:nvPr/>
            </p:nvSpPr>
            <p:spPr bwMode="auto">
              <a:xfrm flipH="1">
                <a:off x="579" y="2326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7" name="Line 149"/>
              <p:cNvSpPr>
                <a:spLocks noChangeShapeType="1"/>
              </p:cNvSpPr>
              <p:nvPr/>
            </p:nvSpPr>
            <p:spPr bwMode="auto">
              <a:xfrm flipH="1">
                <a:off x="1426" y="2326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8" name="Line 150"/>
              <p:cNvSpPr>
                <a:spLocks noChangeShapeType="1"/>
              </p:cNvSpPr>
              <p:nvPr/>
            </p:nvSpPr>
            <p:spPr bwMode="auto">
              <a:xfrm flipH="1">
                <a:off x="1680" y="2326"/>
                <a:ext cx="1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9" name="Rectangle 151"/>
              <p:cNvSpPr>
                <a:spLocks noChangeArrowheads="1"/>
              </p:cNvSpPr>
              <p:nvPr/>
            </p:nvSpPr>
            <p:spPr bwMode="auto">
              <a:xfrm>
                <a:off x="664" y="2408"/>
                <a:ext cx="254" cy="32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20" name="Oval 152"/>
              <p:cNvSpPr>
                <a:spLocks noChangeArrowheads="1"/>
              </p:cNvSpPr>
              <p:nvPr/>
            </p:nvSpPr>
            <p:spPr bwMode="auto">
              <a:xfrm>
                <a:off x="833" y="2530"/>
                <a:ext cx="35" cy="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521" name="Group 153"/>
              <p:cNvGrpSpPr>
                <a:grpSpLocks/>
              </p:cNvGrpSpPr>
              <p:nvPr/>
            </p:nvGrpSpPr>
            <p:grpSpPr bwMode="auto">
              <a:xfrm>
                <a:off x="1002" y="2408"/>
                <a:ext cx="339" cy="246"/>
                <a:chOff x="2592" y="2592"/>
                <a:chExt cx="192" cy="144"/>
              </a:xfrm>
            </p:grpSpPr>
            <p:sp>
              <p:nvSpPr>
                <p:cNvPr id="58522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23" name="Line 155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24" name="Line 156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525" name="Group 157"/>
              <p:cNvGrpSpPr>
                <a:grpSpLocks/>
              </p:cNvGrpSpPr>
              <p:nvPr/>
            </p:nvGrpSpPr>
            <p:grpSpPr bwMode="auto">
              <a:xfrm>
                <a:off x="1426" y="2408"/>
                <a:ext cx="339" cy="246"/>
                <a:chOff x="2592" y="2592"/>
                <a:chExt cx="192" cy="144"/>
              </a:xfrm>
            </p:grpSpPr>
            <p:sp>
              <p:nvSpPr>
                <p:cNvPr id="58526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27" name="Line 159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28" name="Line 160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529" name="Group 161"/>
              <p:cNvGrpSpPr>
                <a:grpSpLocks/>
              </p:cNvGrpSpPr>
              <p:nvPr/>
            </p:nvGrpSpPr>
            <p:grpSpPr bwMode="auto">
              <a:xfrm>
                <a:off x="1934" y="2490"/>
                <a:ext cx="424" cy="164"/>
                <a:chOff x="3120" y="2640"/>
                <a:chExt cx="240" cy="96"/>
              </a:xfrm>
            </p:grpSpPr>
            <p:sp>
              <p:nvSpPr>
                <p:cNvPr id="58530" name="Rectangle 162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31" name="Rectangle 163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32" name="Rectangle 164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533" name="Rectangle 165"/>
              <p:cNvSpPr>
                <a:spLocks noChangeArrowheads="1"/>
              </p:cNvSpPr>
              <p:nvPr/>
            </p:nvSpPr>
            <p:spPr bwMode="auto">
              <a:xfrm>
                <a:off x="409" y="2490"/>
                <a:ext cx="170" cy="164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534" name="Group 166"/>
            <p:cNvGrpSpPr>
              <a:grpSpLocks/>
            </p:cNvGrpSpPr>
            <p:nvPr/>
          </p:nvGrpSpPr>
          <p:grpSpPr bwMode="auto">
            <a:xfrm>
              <a:off x="3661" y="1728"/>
              <a:ext cx="419" cy="288"/>
              <a:chOff x="3264" y="140"/>
              <a:chExt cx="848" cy="292"/>
            </a:xfrm>
          </p:grpSpPr>
          <p:sp>
            <p:nvSpPr>
              <p:cNvPr id="58535" name="Freeform 167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68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69"/>
              <p:cNvSpPr>
                <a:spLocks/>
              </p:cNvSpPr>
              <p:nvPr/>
            </p:nvSpPr>
            <p:spPr bwMode="auto">
              <a:xfrm>
                <a:off x="3264" y="140"/>
                <a:ext cx="848" cy="273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8" y="110"/>
                  </a:cxn>
                  <a:cxn ang="0">
                    <a:pos x="22" y="90"/>
                  </a:cxn>
                  <a:cxn ang="0">
                    <a:pos x="37" y="70"/>
                  </a:cxn>
                  <a:cxn ang="0">
                    <a:pos x="66" y="60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66" y="35"/>
                  </a:cxn>
                  <a:cxn ang="0">
                    <a:pos x="74" y="25"/>
                  </a:cxn>
                  <a:cxn ang="0">
                    <a:pos x="81" y="15"/>
                  </a:cxn>
                  <a:cxn ang="0">
                    <a:pos x="96" y="10"/>
                  </a:cxn>
                  <a:cxn ang="0">
                    <a:pos x="118" y="0"/>
                  </a:cxn>
                  <a:cxn ang="0">
                    <a:pos x="132" y="0"/>
                  </a:cxn>
                  <a:cxn ang="0">
                    <a:pos x="154" y="0"/>
                  </a:cxn>
                  <a:cxn ang="0">
                    <a:pos x="169" y="0"/>
                  </a:cxn>
                  <a:cxn ang="0">
                    <a:pos x="191" y="10"/>
                  </a:cxn>
                  <a:cxn ang="0">
                    <a:pos x="206" y="15"/>
                  </a:cxn>
                  <a:cxn ang="0">
                    <a:pos x="220" y="25"/>
                  </a:cxn>
                  <a:cxn ang="0">
                    <a:pos x="235" y="25"/>
                  </a:cxn>
                  <a:cxn ang="0">
                    <a:pos x="250" y="25"/>
                  </a:cxn>
                  <a:cxn ang="0">
                    <a:pos x="264" y="20"/>
                  </a:cxn>
                  <a:cxn ang="0">
                    <a:pos x="279" y="15"/>
                  </a:cxn>
                  <a:cxn ang="0">
                    <a:pos x="301" y="10"/>
                  </a:cxn>
                  <a:cxn ang="0">
                    <a:pos x="323" y="15"/>
                  </a:cxn>
                  <a:cxn ang="0">
                    <a:pos x="345" y="20"/>
                  </a:cxn>
                  <a:cxn ang="0">
                    <a:pos x="359" y="30"/>
                  </a:cxn>
                  <a:cxn ang="0">
                    <a:pos x="381" y="30"/>
                  </a:cxn>
                  <a:cxn ang="0">
                    <a:pos x="396" y="25"/>
                  </a:cxn>
                  <a:cxn ang="0">
                    <a:pos x="411" y="20"/>
                  </a:cxn>
                  <a:cxn ang="0">
                    <a:pos x="433" y="20"/>
                  </a:cxn>
                  <a:cxn ang="0">
                    <a:pos x="462" y="25"/>
                  </a:cxn>
                  <a:cxn ang="0">
                    <a:pos x="477" y="40"/>
                  </a:cxn>
                  <a:cxn ang="0">
                    <a:pos x="484" y="60"/>
                  </a:cxn>
                  <a:cxn ang="0">
                    <a:pos x="477" y="80"/>
                  </a:cxn>
                  <a:cxn ang="0">
                    <a:pos x="455" y="95"/>
                  </a:cxn>
                  <a:cxn ang="0">
                    <a:pos x="433" y="100"/>
                  </a:cxn>
                  <a:cxn ang="0">
                    <a:pos x="411" y="95"/>
                  </a:cxn>
                  <a:cxn ang="0">
                    <a:pos x="396" y="90"/>
                  </a:cxn>
                  <a:cxn ang="0">
                    <a:pos x="381" y="85"/>
                  </a:cxn>
                  <a:cxn ang="0">
                    <a:pos x="359" y="90"/>
                  </a:cxn>
                  <a:cxn ang="0">
                    <a:pos x="338" y="95"/>
                  </a:cxn>
                  <a:cxn ang="0">
                    <a:pos x="316" y="105"/>
                  </a:cxn>
                  <a:cxn ang="0">
                    <a:pos x="294" y="105"/>
                  </a:cxn>
                  <a:cxn ang="0">
                    <a:pos x="272" y="100"/>
                  </a:cxn>
                  <a:cxn ang="0">
                    <a:pos x="257" y="90"/>
                  </a:cxn>
                  <a:cxn ang="0">
                    <a:pos x="242" y="85"/>
                  </a:cxn>
                  <a:cxn ang="0">
                    <a:pos x="228" y="80"/>
                  </a:cxn>
                  <a:cxn ang="0">
                    <a:pos x="213" y="85"/>
                  </a:cxn>
                  <a:cxn ang="0">
                    <a:pos x="198" y="90"/>
                  </a:cxn>
                  <a:cxn ang="0">
                    <a:pos x="184" y="95"/>
                  </a:cxn>
                  <a:cxn ang="0">
                    <a:pos x="169" y="100"/>
                  </a:cxn>
                  <a:cxn ang="0">
                    <a:pos x="154" y="105"/>
                  </a:cxn>
                  <a:cxn ang="0">
                    <a:pos x="140" y="105"/>
                  </a:cxn>
                  <a:cxn ang="0">
                    <a:pos x="125" y="105"/>
                  </a:cxn>
                  <a:cxn ang="0">
                    <a:pos x="110" y="100"/>
                  </a:cxn>
                  <a:cxn ang="0">
                    <a:pos x="103" y="95"/>
                  </a:cxn>
                  <a:cxn ang="0">
                    <a:pos x="88" y="90"/>
                  </a:cxn>
                  <a:cxn ang="0">
                    <a:pos x="74" y="95"/>
                  </a:cxn>
                  <a:cxn ang="0">
                    <a:pos x="59" y="100"/>
                  </a:cxn>
                  <a:cxn ang="0">
                    <a:pos x="44" y="115"/>
                  </a:cxn>
                  <a:cxn ang="0">
                    <a:pos x="37" y="130"/>
                  </a:cxn>
                </a:cxnLst>
                <a:rect l="0" t="0" r="r" b="b"/>
                <a:pathLst>
                  <a:path w="484" h="130">
                    <a:moveTo>
                      <a:pt x="37" y="130"/>
                    </a:moveTo>
                    <a:lnTo>
                      <a:pt x="0" y="130"/>
                    </a:lnTo>
                    <a:lnTo>
                      <a:pt x="0" y="125"/>
                    </a:lnTo>
                    <a:lnTo>
                      <a:pt x="8" y="110"/>
                    </a:lnTo>
                    <a:lnTo>
                      <a:pt x="15" y="100"/>
                    </a:lnTo>
                    <a:lnTo>
                      <a:pt x="22" y="90"/>
                    </a:lnTo>
                    <a:lnTo>
                      <a:pt x="30" y="80"/>
                    </a:lnTo>
                    <a:lnTo>
                      <a:pt x="37" y="70"/>
                    </a:lnTo>
                    <a:lnTo>
                      <a:pt x="52" y="65"/>
                    </a:lnTo>
                    <a:lnTo>
                      <a:pt x="66" y="60"/>
                    </a:lnTo>
                    <a:lnTo>
                      <a:pt x="66" y="55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0"/>
                    </a:lnTo>
                    <a:lnTo>
                      <a:pt x="66" y="35"/>
                    </a:lnTo>
                    <a:lnTo>
                      <a:pt x="66" y="30"/>
                    </a:lnTo>
                    <a:lnTo>
                      <a:pt x="74" y="25"/>
                    </a:lnTo>
                    <a:lnTo>
                      <a:pt x="74" y="20"/>
                    </a:lnTo>
                    <a:lnTo>
                      <a:pt x="81" y="15"/>
                    </a:lnTo>
                    <a:lnTo>
                      <a:pt x="88" y="10"/>
                    </a:lnTo>
                    <a:lnTo>
                      <a:pt x="96" y="10"/>
                    </a:lnTo>
                    <a:lnTo>
                      <a:pt x="103" y="5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84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6" y="15"/>
                    </a:lnTo>
                    <a:lnTo>
                      <a:pt x="213" y="20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5"/>
                    </a:lnTo>
                    <a:lnTo>
                      <a:pt x="242" y="25"/>
                    </a:lnTo>
                    <a:lnTo>
                      <a:pt x="250" y="25"/>
                    </a:lnTo>
                    <a:lnTo>
                      <a:pt x="257" y="20"/>
                    </a:lnTo>
                    <a:lnTo>
                      <a:pt x="264" y="20"/>
                    </a:lnTo>
                    <a:lnTo>
                      <a:pt x="272" y="20"/>
                    </a:lnTo>
                    <a:lnTo>
                      <a:pt x="279" y="15"/>
                    </a:lnTo>
                    <a:lnTo>
                      <a:pt x="286" y="15"/>
                    </a:lnTo>
                    <a:lnTo>
                      <a:pt x="301" y="10"/>
                    </a:lnTo>
                    <a:lnTo>
                      <a:pt x="308" y="15"/>
                    </a:lnTo>
                    <a:lnTo>
                      <a:pt x="323" y="15"/>
                    </a:lnTo>
                    <a:lnTo>
                      <a:pt x="330" y="15"/>
                    </a:lnTo>
                    <a:lnTo>
                      <a:pt x="345" y="20"/>
                    </a:lnTo>
                    <a:lnTo>
                      <a:pt x="352" y="25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30"/>
                    </a:lnTo>
                    <a:lnTo>
                      <a:pt x="389" y="30"/>
                    </a:lnTo>
                    <a:lnTo>
                      <a:pt x="396" y="25"/>
                    </a:lnTo>
                    <a:lnTo>
                      <a:pt x="403" y="25"/>
                    </a:lnTo>
                    <a:lnTo>
                      <a:pt x="411" y="20"/>
                    </a:lnTo>
                    <a:lnTo>
                      <a:pt x="425" y="20"/>
                    </a:lnTo>
                    <a:lnTo>
                      <a:pt x="433" y="20"/>
                    </a:lnTo>
                    <a:lnTo>
                      <a:pt x="447" y="25"/>
                    </a:lnTo>
                    <a:lnTo>
                      <a:pt x="462" y="25"/>
                    </a:lnTo>
                    <a:lnTo>
                      <a:pt x="469" y="35"/>
                    </a:lnTo>
                    <a:lnTo>
                      <a:pt x="477" y="40"/>
                    </a:lnTo>
                    <a:lnTo>
                      <a:pt x="484" y="50"/>
                    </a:lnTo>
                    <a:lnTo>
                      <a:pt x="484" y="60"/>
                    </a:lnTo>
                    <a:lnTo>
                      <a:pt x="484" y="70"/>
                    </a:lnTo>
                    <a:lnTo>
                      <a:pt x="477" y="80"/>
                    </a:lnTo>
                    <a:lnTo>
                      <a:pt x="469" y="90"/>
                    </a:lnTo>
                    <a:lnTo>
                      <a:pt x="455" y="95"/>
                    </a:lnTo>
                    <a:lnTo>
                      <a:pt x="440" y="95"/>
                    </a:lnTo>
                    <a:lnTo>
                      <a:pt x="433" y="100"/>
                    </a:lnTo>
                    <a:lnTo>
                      <a:pt x="418" y="100"/>
                    </a:lnTo>
                    <a:lnTo>
                      <a:pt x="411" y="95"/>
                    </a:lnTo>
                    <a:lnTo>
                      <a:pt x="403" y="95"/>
                    </a:lnTo>
                    <a:lnTo>
                      <a:pt x="396" y="90"/>
                    </a:lnTo>
                    <a:lnTo>
                      <a:pt x="389" y="90"/>
                    </a:lnTo>
                    <a:lnTo>
                      <a:pt x="381" y="85"/>
                    </a:lnTo>
                    <a:lnTo>
                      <a:pt x="374" y="85"/>
                    </a:lnTo>
                    <a:lnTo>
                      <a:pt x="359" y="90"/>
                    </a:lnTo>
                    <a:lnTo>
                      <a:pt x="352" y="90"/>
                    </a:lnTo>
                    <a:lnTo>
                      <a:pt x="338" y="95"/>
                    </a:lnTo>
                    <a:lnTo>
                      <a:pt x="330" y="100"/>
                    </a:lnTo>
                    <a:lnTo>
                      <a:pt x="316" y="105"/>
                    </a:lnTo>
                    <a:lnTo>
                      <a:pt x="308" y="105"/>
                    </a:lnTo>
                    <a:lnTo>
                      <a:pt x="294" y="105"/>
                    </a:lnTo>
                    <a:lnTo>
                      <a:pt x="286" y="100"/>
                    </a:lnTo>
                    <a:lnTo>
                      <a:pt x="272" y="100"/>
                    </a:lnTo>
                    <a:lnTo>
                      <a:pt x="264" y="95"/>
                    </a:lnTo>
                    <a:lnTo>
                      <a:pt x="257" y="90"/>
                    </a:lnTo>
                    <a:lnTo>
                      <a:pt x="250" y="85"/>
                    </a:lnTo>
                    <a:lnTo>
                      <a:pt x="242" y="85"/>
                    </a:lnTo>
                    <a:lnTo>
                      <a:pt x="235" y="80"/>
                    </a:lnTo>
                    <a:lnTo>
                      <a:pt x="228" y="80"/>
                    </a:lnTo>
                    <a:lnTo>
                      <a:pt x="220" y="80"/>
                    </a:lnTo>
                    <a:lnTo>
                      <a:pt x="213" y="85"/>
                    </a:lnTo>
                    <a:lnTo>
                      <a:pt x="206" y="85"/>
                    </a:lnTo>
                    <a:lnTo>
                      <a:pt x="198" y="90"/>
                    </a:lnTo>
                    <a:lnTo>
                      <a:pt x="191" y="95"/>
                    </a:lnTo>
                    <a:lnTo>
                      <a:pt x="184" y="95"/>
                    </a:lnTo>
                    <a:lnTo>
                      <a:pt x="176" y="100"/>
                    </a:lnTo>
                    <a:lnTo>
                      <a:pt x="169" y="100"/>
                    </a:lnTo>
                    <a:lnTo>
                      <a:pt x="162" y="100"/>
                    </a:lnTo>
                    <a:lnTo>
                      <a:pt x="154" y="105"/>
                    </a:lnTo>
                    <a:lnTo>
                      <a:pt x="147" y="105"/>
                    </a:lnTo>
                    <a:lnTo>
                      <a:pt x="140" y="105"/>
                    </a:lnTo>
                    <a:lnTo>
                      <a:pt x="132" y="105"/>
                    </a:lnTo>
                    <a:lnTo>
                      <a:pt x="125" y="105"/>
                    </a:lnTo>
                    <a:lnTo>
                      <a:pt x="118" y="100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03" y="95"/>
                    </a:lnTo>
                    <a:lnTo>
                      <a:pt x="96" y="95"/>
                    </a:lnTo>
                    <a:lnTo>
                      <a:pt x="88" y="90"/>
                    </a:lnTo>
                    <a:lnTo>
                      <a:pt x="81" y="95"/>
                    </a:lnTo>
                    <a:lnTo>
                      <a:pt x="74" y="95"/>
                    </a:lnTo>
                    <a:lnTo>
                      <a:pt x="66" y="100"/>
                    </a:lnTo>
                    <a:lnTo>
                      <a:pt x="59" y="100"/>
                    </a:lnTo>
                    <a:lnTo>
                      <a:pt x="52" y="110"/>
                    </a:lnTo>
                    <a:lnTo>
                      <a:pt x="44" y="115"/>
                    </a:lnTo>
                    <a:lnTo>
                      <a:pt x="37" y="125"/>
                    </a:lnTo>
                    <a:lnTo>
                      <a:pt x="37" y="13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8" name="Freeform 170"/>
              <p:cNvSpPr>
                <a:spLocks/>
              </p:cNvSpPr>
              <p:nvPr/>
            </p:nvSpPr>
            <p:spPr bwMode="auto">
              <a:xfrm>
                <a:off x="3302" y="161"/>
                <a:ext cx="783" cy="221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0" y="90"/>
                  </a:cxn>
                  <a:cxn ang="0">
                    <a:pos x="15" y="75"/>
                  </a:cxn>
                  <a:cxn ang="0">
                    <a:pos x="30" y="60"/>
                  </a:cxn>
                  <a:cxn ang="0">
                    <a:pos x="52" y="50"/>
                  </a:cxn>
                  <a:cxn ang="0">
                    <a:pos x="52" y="45"/>
                  </a:cxn>
                  <a:cxn ang="0">
                    <a:pos x="52" y="40"/>
                  </a:cxn>
                  <a:cxn ang="0">
                    <a:pos x="59" y="30"/>
                  </a:cxn>
                  <a:cxn ang="0">
                    <a:pos x="59" y="25"/>
                  </a:cxn>
                  <a:cxn ang="0">
                    <a:pos x="66" y="15"/>
                  </a:cxn>
                  <a:cxn ang="0">
                    <a:pos x="88" y="5"/>
                  </a:cxn>
                  <a:cxn ang="0">
                    <a:pos x="103" y="5"/>
                  </a:cxn>
                  <a:cxn ang="0">
                    <a:pos x="118" y="0"/>
                  </a:cxn>
                  <a:cxn ang="0">
                    <a:pos x="140" y="0"/>
                  </a:cxn>
                  <a:cxn ang="0">
                    <a:pos x="154" y="5"/>
                  </a:cxn>
                  <a:cxn ang="0">
                    <a:pos x="169" y="10"/>
                  </a:cxn>
                  <a:cxn ang="0">
                    <a:pos x="184" y="15"/>
                  </a:cxn>
                  <a:cxn ang="0">
                    <a:pos x="198" y="25"/>
                  </a:cxn>
                  <a:cxn ang="0">
                    <a:pos x="213" y="25"/>
                  </a:cxn>
                  <a:cxn ang="0">
                    <a:pos x="228" y="25"/>
                  </a:cxn>
                  <a:cxn ang="0">
                    <a:pos x="242" y="20"/>
                  </a:cxn>
                  <a:cxn ang="0">
                    <a:pos x="250" y="15"/>
                  </a:cxn>
                  <a:cxn ang="0">
                    <a:pos x="272" y="15"/>
                  </a:cxn>
                  <a:cxn ang="0">
                    <a:pos x="294" y="15"/>
                  </a:cxn>
                  <a:cxn ang="0">
                    <a:pos x="316" y="25"/>
                  </a:cxn>
                  <a:cxn ang="0">
                    <a:pos x="330" y="30"/>
                  </a:cxn>
                  <a:cxn ang="0">
                    <a:pos x="352" y="30"/>
                  </a:cxn>
                  <a:cxn ang="0">
                    <a:pos x="359" y="30"/>
                  </a:cxn>
                  <a:cxn ang="0">
                    <a:pos x="381" y="25"/>
                  </a:cxn>
                  <a:cxn ang="0">
                    <a:pos x="403" y="25"/>
                  </a:cxn>
                  <a:cxn ang="0">
                    <a:pos x="418" y="30"/>
                  </a:cxn>
                  <a:cxn ang="0">
                    <a:pos x="440" y="35"/>
                  </a:cxn>
                  <a:cxn ang="0">
                    <a:pos x="447" y="50"/>
                  </a:cxn>
                  <a:cxn ang="0">
                    <a:pos x="440" y="70"/>
                  </a:cxn>
                  <a:cxn ang="0">
                    <a:pos x="418" y="75"/>
                  </a:cxn>
                  <a:cxn ang="0">
                    <a:pos x="396" y="75"/>
                  </a:cxn>
                  <a:cxn ang="0">
                    <a:pos x="374" y="75"/>
                  </a:cxn>
                  <a:cxn ang="0">
                    <a:pos x="359" y="70"/>
                  </a:cxn>
                  <a:cxn ang="0">
                    <a:pos x="352" y="65"/>
                  </a:cxn>
                  <a:cxn ang="0">
                    <a:pos x="330" y="70"/>
                  </a:cxn>
                  <a:cxn ang="0">
                    <a:pos x="316" y="75"/>
                  </a:cxn>
                  <a:cxn ang="0">
                    <a:pos x="294" y="80"/>
                  </a:cxn>
                  <a:cxn ang="0">
                    <a:pos x="272" y="80"/>
                  </a:cxn>
                  <a:cxn ang="0">
                    <a:pos x="250" y="75"/>
                  </a:cxn>
                  <a:cxn ang="0">
                    <a:pos x="235" y="70"/>
                  </a:cxn>
                  <a:cxn ang="0">
                    <a:pos x="220" y="60"/>
                  </a:cxn>
                  <a:cxn ang="0">
                    <a:pos x="206" y="60"/>
                  </a:cxn>
                  <a:cxn ang="0">
                    <a:pos x="191" y="60"/>
                  </a:cxn>
                  <a:cxn ang="0">
                    <a:pos x="176" y="70"/>
                  </a:cxn>
                  <a:cxn ang="0">
                    <a:pos x="169" y="75"/>
                  </a:cxn>
                  <a:cxn ang="0">
                    <a:pos x="154" y="80"/>
                  </a:cxn>
                  <a:cxn ang="0">
                    <a:pos x="140" y="85"/>
                  </a:cxn>
                  <a:cxn ang="0">
                    <a:pos x="125" y="85"/>
                  </a:cxn>
                  <a:cxn ang="0">
                    <a:pos x="110" y="85"/>
                  </a:cxn>
                  <a:cxn ang="0">
                    <a:pos x="96" y="85"/>
                  </a:cxn>
                  <a:cxn ang="0">
                    <a:pos x="88" y="80"/>
                  </a:cxn>
                  <a:cxn ang="0">
                    <a:pos x="81" y="75"/>
                  </a:cxn>
                  <a:cxn ang="0">
                    <a:pos x="52" y="80"/>
                  </a:cxn>
                  <a:cxn ang="0">
                    <a:pos x="37" y="85"/>
                  </a:cxn>
                  <a:cxn ang="0">
                    <a:pos x="22" y="95"/>
                  </a:cxn>
                  <a:cxn ang="0">
                    <a:pos x="15" y="105"/>
                  </a:cxn>
                </a:cxnLst>
                <a:rect l="0" t="0" r="r" b="b"/>
                <a:pathLst>
                  <a:path w="447" h="105">
                    <a:moveTo>
                      <a:pt x="15" y="105"/>
                    </a:moveTo>
                    <a:lnTo>
                      <a:pt x="0" y="105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8" y="85"/>
                    </a:lnTo>
                    <a:lnTo>
                      <a:pt x="15" y="75"/>
                    </a:lnTo>
                    <a:lnTo>
                      <a:pt x="22" y="70"/>
                    </a:lnTo>
                    <a:lnTo>
                      <a:pt x="30" y="60"/>
                    </a:lnTo>
                    <a:lnTo>
                      <a:pt x="44" y="55"/>
                    </a:lnTo>
                    <a:lnTo>
                      <a:pt x="52" y="50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35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9" y="25"/>
                    </a:lnTo>
                    <a:lnTo>
                      <a:pt x="66" y="20"/>
                    </a:lnTo>
                    <a:lnTo>
                      <a:pt x="66" y="15"/>
                    </a:lnTo>
                    <a:lnTo>
                      <a:pt x="81" y="10"/>
                    </a:lnTo>
                    <a:lnTo>
                      <a:pt x="88" y="5"/>
                    </a:lnTo>
                    <a:lnTo>
                      <a:pt x="96" y="5"/>
                    </a:lnTo>
                    <a:lnTo>
                      <a:pt x="103" y="5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4" y="5"/>
                    </a:lnTo>
                    <a:lnTo>
                      <a:pt x="162" y="5"/>
                    </a:lnTo>
                    <a:lnTo>
                      <a:pt x="169" y="10"/>
                    </a:lnTo>
                    <a:lnTo>
                      <a:pt x="176" y="15"/>
                    </a:lnTo>
                    <a:lnTo>
                      <a:pt x="184" y="15"/>
                    </a:lnTo>
                    <a:lnTo>
                      <a:pt x="191" y="20"/>
                    </a:lnTo>
                    <a:lnTo>
                      <a:pt x="198" y="25"/>
                    </a:lnTo>
                    <a:lnTo>
                      <a:pt x="206" y="25"/>
                    </a:lnTo>
                    <a:lnTo>
                      <a:pt x="213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0"/>
                    </a:lnTo>
                    <a:lnTo>
                      <a:pt x="242" y="20"/>
                    </a:lnTo>
                    <a:lnTo>
                      <a:pt x="242" y="15"/>
                    </a:lnTo>
                    <a:lnTo>
                      <a:pt x="250" y="15"/>
                    </a:lnTo>
                    <a:lnTo>
                      <a:pt x="264" y="15"/>
                    </a:lnTo>
                    <a:lnTo>
                      <a:pt x="272" y="15"/>
                    </a:lnTo>
                    <a:lnTo>
                      <a:pt x="286" y="15"/>
                    </a:lnTo>
                    <a:lnTo>
                      <a:pt x="294" y="15"/>
                    </a:lnTo>
                    <a:lnTo>
                      <a:pt x="301" y="20"/>
                    </a:lnTo>
                    <a:lnTo>
                      <a:pt x="316" y="25"/>
                    </a:lnTo>
                    <a:lnTo>
                      <a:pt x="323" y="30"/>
                    </a:lnTo>
                    <a:lnTo>
                      <a:pt x="330" y="30"/>
                    </a:lnTo>
                    <a:lnTo>
                      <a:pt x="337" y="30"/>
                    </a:lnTo>
                    <a:lnTo>
                      <a:pt x="352" y="30"/>
                    </a:lnTo>
                    <a:lnTo>
                      <a:pt x="352" y="30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03" y="25"/>
                    </a:lnTo>
                    <a:lnTo>
                      <a:pt x="411" y="25"/>
                    </a:lnTo>
                    <a:lnTo>
                      <a:pt x="418" y="30"/>
                    </a:lnTo>
                    <a:lnTo>
                      <a:pt x="433" y="30"/>
                    </a:lnTo>
                    <a:lnTo>
                      <a:pt x="440" y="35"/>
                    </a:lnTo>
                    <a:lnTo>
                      <a:pt x="447" y="45"/>
                    </a:lnTo>
                    <a:lnTo>
                      <a:pt x="447" y="50"/>
                    </a:lnTo>
                    <a:lnTo>
                      <a:pt x="447" y="60"/>
                    </a:lnTo>
                    <a:lnTo>
                      <a:pt x="440" y="70"/>
                    </a:lnTo>
                    <a:lnTo>
                      <a:pt x="425" y="70"/>
                    </a:lnTo>
                    <a:lnTo>
                      <a:pt x="418" y="75"/>
                    </a:lnTo>
                    <a:lnTo>
                      <a:pt x="411" y="75"/>
                    </a:lnTo>
                    <a:lnTo>
                      <a:pt x="396" y="75"/>
                    </a:lnTo>
                    <a:lnTo>
                      <a:pt x="389" y="75"/>
                    </a:lnTo>
                    <a:lnTo>
                      <a:pt x="374" y="75"/>
                    </a:lnTo>
                    <a:lnTo>
                      <a:pt x="367" y="75"/>
                    </a:lnTo>
                    <a:lnTo>
                      <a:pt x="359" y="70"/>
                    </a:lnTo>
                    <a:lnTo>
                      <a:pt x="352" y="70"/>
                    </a:lnTo>
                    <a:lnTo>
                      <a:pt x="352" y="65"/>
                    </a:lnTo>
                    <a:lnTo>
                      <a:pt x="337" y="65"/>
                    </a:lnTo>
                    <a:lnTo>
                      <a:pt x="330" y="70"/>
                    </a:lnTo>
                    <a:lnTo>
                      <a:pt x="323" y="70"/>
                    </a:lnTo>
                    <a:lnTo>
                      <a:pt x="316" y="75"/>
                    </a:lnTo>
                    <a:lnTo>
                      <a:pt x="301" y="80"/>
                    </a:lnTo>
                    <a:lnTo>
                      <a:pt x="294" y="80"/>
                    </a:lnTo>
                    <a:lnTo>
                      <a:pt x="279" y="80"/>
                    </a:lnTo>
                    <a:lnTo>
                      <a:pt x="272" y="80"/>
                    </a:lnTo>
                    <a:lnTo>
                      <a:pt x="257" y="80"/>
                    </a:lnTo>
                    <a:lnTo>
                      <a:pt x="250" y="75"/>
                    </a:lnTo>
                    <a:lnTo>
                      <a:pt x="242" y="75"/>
                    </a:lnTo>
                    <a:lnTo>
                      <a:pt x="235" y="70"/>
                    </a:lnTo>
                    <a:lnTo>
                      <a:pt x="228" y="65"/>
                    </a:lnTo>
                    <a:lnTo>
                      <a:pt x="220" y="60"/>
                    </a:lnTo>
                    <a:lnTo>
                      <a:pt x="213" y="60"/>
                    </a:lnTo>
                    <a:lnTo>
                      <a:pt x="206" y="60"/>
                    </a:lnTo>
                    <a:lnTo>
                      <a:pt x="198" y="60"/>
                    </a:lnTo>
                    <a:lnTo>
                      <a:pt x="191" y="60"/>
                    </a:lnTo>
                    <a:lnTo>
                      <a:pt x="184" y="65"/>
                    </a:lnTo>
                    <a:lnTo>
                      <a:pt x="176" y="70"/>
                    </a:lnTo>
                    <a:lnTo>
                      <a:pt x="176" y="75"/>
                    </a:lnTo>
                    <a:lnTo>
                      <a:pt x="169" y="7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47" y="85"/>
                    </a:lnTo>
                    <a:lnTo>
                      <a:pt x="140" y="85"/>
                    </a:lnTo>
                    <a:lnTo>
                      <a:pt x="132" y="85"/>
                    </a:lnTo>
                    <a:lnTo>
                      <a:pt x="125" y="85"/>
                    </a:lnTo>
                    <a:lnTo>
                      <a:pt x="118" y="85"/>
                    </a:lnTo>
                    <a:lnTo>
                      <a:pt x="110" y="85"/>
                    </a:lnTo>
                    <a:lnTo>
                      <a:pt x="103" y="85"/>
                    </a:lnTo>
                    <a:lnTo>
                      <a:pt x="96" y="85"/>
                    </a:lnTo>
                    <a:lnTo>
                      <a:pt x="96" y="80"/>
                    </a:lnTo>
                    <a:lnTo>
                      <a:pt x="88" y="80"/>
                    </a:lnTo>
                    <a:lnTo>
                      <a:pt x="81" y="80"/>
                    </a:lnTo>
                    <a:lnTo>
                      <a:pt x="81" y="75"/>
                    </a:lnTo>
                    <a:lnTo>
                      <a:pt x="66" y="75"/>
                    </a:lnTo>
                    <a:lnTo>
                      <a:pt x="52" y="80"/>
                    </a:lnTo>
                    <a:lnTo>
                      <a:pt x="44" y="80"/>
                    </a:lnTo>
                    <a:lnTo>
                      <a:pt x="37" y="85"/>
                    </a:lnTo>
                    <a:lnTo>
                      <a:pt x="30" y="90"/>
                    </a:lnTo>
                    <a:lnTo>
                      <a:pt x="22" y="95"/>
                    </a:lnTo>
                    <a:lnTo>
                      <a:pt x="15" y="100"/>
                    </a:lnTo>
                    <a:lnTo>
                      <a:pt x="15" y="105"/>
                    </a:lnTo>
                    <a:close/>
                  </a:path>
                </a:pathLst>
              </a:custGeom>
              <a:solidFill>
                <a:srgbClr val="E5E5E5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9" name="Freeform 171"/>
              <p:cNvSpPr>
                <a:spLocks/>
              </p:cNvSpPr>
              <p:nvPr/>
            </p:nvSpPr>
            <p:spPr bwMode="auto">
              <a:xfrm>
                <a:off x="3328" y="203"/>
                <a:ext cx="719" cy="13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7" y="55"/>
                  </a:cxn>
                  <a:cxn ang="0">
                    <a:pos x="15" y="45"/>
                  </a:cxn>
                  <a:cxn ang="0">
                    <a:pos x="29" y="35"/>
                  </a:cxn>
                  <a:cxn ang="0">
                    <a:pos x="51" y="30"/>
                  </a:cxn>
                  <a:cxn ang="0">
                    <a:pos x="51" y="20"/>
                  </a:cxn>
                  <a:cxn ang="0">
                    <a:pos x="66" y="15"/>
                  </a:cxn>
                  <a:cxn ang="0">
                    <a:pos x="73" y="10"/>
                  </a:cxn>
                  <a:cxn ang="0">
                    <a:pos x="81" y="5"/>
                  </a:cxn>
                  <a:cxn ang="0">
                    <a:pos x="95" y="0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47" y="0"/>
                  </a:cxn>
                  <a:cxn ang="0">
                    <a:pos x="161" y="5"/>
                  </a:cxn>
                  <a:cxn ang="0">
                    <a:pos x="176" y="10"/>
                  </a:cxn>
                  <a:cxn ang="0">
                    <a:pos x="191" y="15"/>
                  </a:cxn>
                  <a:cxn ang="0">
                    <a:pos x="198" y="15"/>
                  </a:cxn>
                  <a:cxn ang="0">
                    <a:pos x="213" y="15"/>
                  </a:cxn>
                  <a:cxn ang="0">
                    <a:pos x="227" y="10"/>
                  </a:cxn>
                  <a:cxn ang="0">
                    <a:pos x="242" y="10"/>
                  </a:cxn>
                  <a:cxn ang="0">
                    <a:pos x="257" y="10"/>
                  </a:cxn>
                  <a:cxn ang="0">
                    <a:pos x="279" y="10"/>
                  </a:cxn>
                  <a:cxn ang="0">
                    <a:pos x="293" y="15"/>
                  </a:cxn>
                  <a:cxn ang="0">
                    <a:pos x="308" y="20"/>
                  </a:cxn>
                  <a:cxn ang="0">
                    <a:pos x="322" y="20"/>
                  </a:cxn>
                  <a:cxn ang="0">
                    <a:pos x="337" y="15"/>
                  </a:cxn>
                  <a:cxn ang="0">
                    <a:pos x="359" y="15"/>
                  </a:cxn>
                  <a:cxn ang="0">
                    <a:pos x="374" y="15"/>
                  </a:cxn>
                  <a:cxn ang="0">
                    <a:pos x="396" y="15"/>
                  </a:cxn>
                  <a:cxn ang="0">
                    <a:pos x="410" y="20"/>
                  </a:cxn>
                  <a:cxn ang="0">
                    <a:pos x="410" y="30"/>
                  </a:cxn>
                  <a:cxn ang="0">
                    <a:pos x="410" y="40"/>
                  </a:cxn>
                  <a:cxn ang="0">
                    <a:pos x="388" y="45"/>
                  </a:cxn>
                  <a:cxn ang="0">
                    <a:pos x="374" y="45"/>
                  </a:cxn>
                  <a:cxn ang="0">
                    <a:pos x="352" y="45"/>
                  </a:cxn>
                  <a:cxn ang="0">
                    <a:pos x="337" y="40"/>
                  </a:cxn>
                  <a:cxn ang="0">
                    <a:pos x="322" y="40"/>
                  </a:cxn>
                  <a:cxn ang="0">
                    <a:pos x="308" y="40"/>
                  </a:cxn>
                  <a:cxn ang="0">
                    <a:pos x="293" y="45"/>
                  </a:cxn>
                  <a:cxn ang="0">
                    <a:pos x="279" y="50"/>
                  </a:cxn>
                  <a:cxn ang="0">
                    <a:pos x="257" y="50"/>
                  </a:cxn>
                  <a:cxn ang="0">
                    <a:pos x="235" y="45"/>
                  </a:cxn>
                  <a:cxn ang="0">
                    <a:pos x="220" y="40"/>
                  </a:cxn>
                  <a:cxn ang="0">
                    <a:pos x="205" y="35"/>
                  </a:cxn>
                  <a:cxn ang="0">
                    <a:pos x="198" y="35"/>
                  </a:cxn>
                  <a:cxn ang="0">
                    <a:pos x="183" y="35"/>
                  </a:cxn>
                  <a:cxn ang="0">
                    <a:pos x="169" y="40"/>
                  </a:cxn>
                  <a:cxn ang="0">
                    <a:pos x="161" y="45"/>
                  </a:cxn>
                  <a:cxn ang="0">
                    <a:pos x="147" y="50"/>
                  </a:cxn>
                  <a:cxn ang="0">
                    <a:pos x="132" y="50"/>
                  </a:cxn>
                  <a:cxn ang="0">
                    <a:pos x="117" y="55"/>
                  </a:cxn>
                  <a:cxn ang="0">
                    <a:pos x="110" y="55"/>
                  </a:cxn>
                  <a:cxn ang="0">
                    <a:pos x="95" y="50"/>
                  </a:cxn>
                  <a:cxn ang="0">
                    <a:pos x="88" y="50"/>
                  </a:cxn>
                  <a:cxn ang="0">
                    <a:pos x="81" y="45"/>
                  </a:cxn>
                  <a:cxn ang="0">
                    <a:pos x="59" y="50"/>
                  </a:cxn>
                  <a:cxn ang="0">
                    <a:pos x="37" y="50"/>
                  </a:cxn>
                  <a:cxn ang="0">
                    <a:pos x="22" y="60"/>
                  </a:cxn>
                  <a:cxn ang="0">
                    <a:pos x="15" y="65"/>
                  </a:cxn>
                </a:cxnLst>
                <a:rect l="0" t="0" r="r" b="b"/>
                <a:pathLst>
                  <a:path w="410" h="65">
                    <a:moveTo>
                      <a:pt x="15" y="65"/>
                    </a:moveTo>
                    <a:lnTo>
                      <a:pt x="0" y="65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50"/>
                    </a:lnTo>
                    <a:lnTo>
                      <a:pt x="15" y="45"/>
                    </a:lnTo>
                    <a:lnTo>
                      <a:pt x="22" y="40"/>
                    </a:lnTo>
                    <a:lnTo>
                      <a:pt x="29" y="35"/>
                    </a:lnTo>
                    <a:lnTo>
                      <a:pt x="44" y="30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0"/>
                    </a:lnTo>
                    <a:lnTo>
                      <a:pt x="59" y="20"/>
                    </a:lnTo>
                    <a:lnTo>
                      <a:pt x="66" y="15"/>
                    </a:lnTo>
                    <a:lnTo>
                      <a:pt x="66" y="10"/>
                    </a:lnTo>
                    <a:lnTo>
                      <a:pt x="73" y="10"/>
                    </a:lnTo>
                    <a:lnTo>
                      <a:pt x="73" y="5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9" y="10"/>
                    </a:lnTo>
                    <a:lnTo>
                      <a:pt x="176" y="10"/>
                    </a:lnTo>
                    <a:lnTo>
                      <a:pt x="183" y="10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98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0" y="10"/>
                    </a:lnTo>
                    <a:lnTo>
                      <a:pt x="227" y="10"/>
                    </a:lnTo>
                    <a:lnTo>
                      <a:pt x="235" y="10"/>
                    </a:lnTo>
                    <a:lnTo>
                      <a:pt x="242" y="10"/>
                    </a:lnTo>
                    <a:lnTo>
                      <a:pt x="249" y="10"/>
                    </a:lnTo>
                    <a:lnTo>
                      <a:pt x="257" y="10"/>
                    </a:lnTo>
                    <a:lnTo>
                      <a:pt x="264" y="10"/>
                    </a:lnTo>
                    <a:lnTo>
                      <a:pt x="279" y="10"/>
                    </a:lnTo>
                    <a:lnTo>
                      <a:pt x="286" y="10"/>
                    </a:lnTo>
                    <a:lnTo>
                      <a:pt x="293" y="15"/>
                    </a:lnTo>
                    <a:lnTo>
                      <a:pt x="301" y="15"/>
                    </a:lnTo>
                    <a:lnTo>
                      <a:pt x="308" y="20"/>
                    </a:lnTo>
                    <a:lnTo>
                      <a:pt x="315" y="20"/>
                    </a:lnTo>
                    <a:lnTo>
                      <a:pt x="322" y="20"/>
                    </a:lnTo>
                    <a:lnTo>
                      <a:pt x="337" y="20"/>
                    </a:lnTo>
                    <a:lnTo>
                      <a:pt x="337" y="15"/>
                    </a:lnTo>
                    <a:lnTo>
                      <a:pt x="352" y="15"/>
                    </a:lnTo>
                    <a:lnTo>
                      <a:pt x="359" y="15"/>
                    </a:lnTo>
                    <a:lnTo>
                      <a:pt x="366" y="15"/>
                    </a:lnTo>
                    <a:lnTo>
                      <a:pt x="374" y="15"/>
                    </a:lnTo>
                    <a:lnTo>
                      <a:pt x="388" y="15"/>
                    </a:lnTo>
                    <a:lnTo>
                      <a:pt x="396" y="15"/>
                    </a:lnTo>
                    <a:lnTo>
                      <a:pt x="403" y="20"/>
                    </a:lnTo>
                    <a:lnTo>
                      <a:pt x="410" y="20"/>
                    </a:lnTo>
                    <a:lnTo>
                      <a:pt x="410" y="25"/>
                    </a:lnTo>
                    <a:lnTo>
                      <a:pt x="410" y="30"/>
                    </a:lnTo>
                    <a:lnTo>
                      <a:pt x="410" y="35"/>
                    </a:lnTo>
                    <a:lnTo>
                      <a:pt x="410" y="40"/>
                    </a:lnTo>
                    <a:lnTo>
                      <a:pt x="403" y="40"/>
                    </a:lnTo>
                    <a:lnTo>
                      <a:pt x="388" y="45"/>
                    </a:lnTo>
                    <a:lnTo>
                      <a:pt x="381" y="45"/>
                    </a:lnTo>
                    <a:lnTo>
                      <a:pt x="374" y="45"/>
                    </a:lnTo>
                    <a:lnTo>
                      <a:pt x="366" y="45"/>
                    </a:lnTo>
                    <a:lnTo>
                      <a:pt x="352" y="45"/>
                    </a:lnTo>
                    <a:lnTo>
                      <a:pt x="344" y="40"/>
                    </a:lnTo>
                    <a:lnTo>
                      <a:pt x="337" y="40"/>
                    </a:lnTo>
                    <a:lnTo>
                      <a:pt x="337" y="40"/>
                    </a:lnTo>
                    <a:lnTo>
                      <a:pt x="322" y="40"/>
                    </a:lnTo>
                    <a:lnTo>
                      <a:pt x="315" y="40"/>
                    </a:lnTo>
                    <a:lnTo>
                      <a:pt x="308" y="40"/>
                    </a:lnTo>
                    <a:lnTo>
                      <a:pt x="301" y="40"/>
                    </a:lnTo>
                    <a:lnTo>
                      <a:pt x="293" y="45"/>
                    </a:lnTo>
                    <a:lnTo>
                      <a:pt x="286" y="45"/>
                    </a:lnTo>
                    <a:lnTo>
                      <a:pt x="279" y="50"/>
                    </a:lnTo>
                    <a:lnTo>
                      <a:pt x="264" y="50"/>
                    </a:lnTo>
                    <a:lnTo>
                      <a:pt x="257" y="50"/>
                    </a:lnTo>
                    <a:lnTo>
                      <a:pt x="242" y="50"/>
                    </a:lnTo>
                    <a:lnTo>
                      <a:pt x="235" y="45"/>
                    </a:lnTo>
                    <a:lnTo>
                      <a:pt x="227" y="45"/>
                    </a:lnTo>
                    <a:lnTo>
                      <a:pt x="220" y="40"/>
                    </a:lnTo>
                    <a:lnTo>
                      <a:pt x="213" y="40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198" y="35"/>
                    </a:lnTo>
                    <a:lnTo>
                      <a:pt x="191" y="35"/>
                    </a:lnTo>
                    <a:lnTo>
                      <a:pt x="183" y="35"/>
                    </a:lnTo>
                    <a:lnTo>
                      <a:pt x="176" y="40"/>
                    </a:lnTo>
                    <a:lnTo>
                      <a:pt x="169" y="40"/>
                    </a:lnTo>
                    <a:lnTo>
                      <a:pt x="161" y="40"/>
                    </a:lnTo>
                    <a:lnTo>
                      <a:pt x="161" y="45"/>
                    </a:lnTo>
                    <a:lnTo>
                      <a:pt x="154" y="50"/>
                    </a:lnTo>
                    <a:lnTo>
                      <a:pt x="147" y="50"/>
                    </a:lnTo>
                    <a:lnTo>
                      <a:pt x="139" y="50"/>
                    </a:lnTo>
                    <a:lnTo>
                      <a:pt x="132" y="50"/>
                    </a:lnTo>
                    <a:lnTo>
                      <a:pt x="125" y="55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0" y="55"/>
                    </a:lnTo>
                    <a:lnTo>
                      <a:pt x="103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88" y="50"/>
                    </a:lnTo>
                    <a:lnTo>
                      <a:pt x="81" y="50"/>
                    </a:lnTo>
                    <a:lnTo>
                      <a:pt x="81" y="45"/>
                    </a:lnTo>
                    <a:lnTo>
                      <a:pt x="66" y="45"/>
                    </a:lnTo>
                    <a:lnTo>
                      <a:pt x="59" y="50"/>
                    </a:lnTo>
                    <a:lnTo>
                      <a:pt x="44" y="50"/>
                    </a:lnTo>
                    <a:lnTo>
                      <a:pt x="37" y="50"/>
                    </a:lnTo>
                    <a:lnTo>
                      <a:pt x="29" y="55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540" name="WordArt 172"/>
          <p:cNvSpPr>
            <a:spLocks noChangeArrowheads="1" noChangeShapeType="1" noTextEdit="1"/>
          </p:cNvSpPr>
          <p:nvPr/>
        </p:nvSpPr>
        <p:spPr bwMode="auto">
          <a:xfrm>
            <a:off x="3810000" y="2362200"/>
            <a:ext cx="914400" cy="904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SME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7668" y="27701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P&amp;S function</a:t>
            </a:r>
          </a:p>
          <a:p>
            <a:r>
              <a:rPr lang="en-US" b="1" dirty="0">
                <a:latin typeface="Comic Sans MS" pitchFamily="66" charset="0"/>
              </a:rPr>
              <a:t> not well</a:t>
            </a:r>
          </a:p>
          <a:p>
            <a:r>
              <a:rPr lang="en-US" b="1" dirty="0">
                <a:latin typeface="Comic Sans MS" pitchFamily="66" charset="0"/>
              </a:rPr>
              <a:t> developed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823" y="4629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No </a:t>
            </a:r>
            <a:r>
              <a:rPr lang="en-US" b="1" dirty="0" err="1">
                <a:latin typeface="Comic Sans MS" pitchFamily="66" charset="0"/>
              </a:rPr>
              <a:t>specialised</a:t>
            </a: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P&amp;S staff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487" y="5754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Limited P&amp;S knowledge</a:t>
            </a:r>
          </a:p>
          <a:p>
            <a:r>
              <a:rPr lang="en-US" b="1" dirty="0">
                <a:latin typeface="Comic Sans MS" pitchFamily="66" charset="0"/>
              </a:rPr>
              <a:t> and skills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19433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Shortage of </a:t>
            </a:r>
          </a:p>
          <a:p>
            <a:r>
              <a:rPr lang="en-US" b="1" dirty="0">
                <a:latin typeface="Comic Sans MS" pitchFamily="66" charset="0"/>
              </a:rPr>
              <a:t>working capital influences</a:t>
            </a:r>
          </a:p>
          <a:p>
            <a:r>
              <a:rPr lang="en-US" b="1" dirty="0" err="1">
                <a:latin typeface="Comic Sans MS" pitchFamily="66" charset="0"/>
              </a:rPr>
              <a:t>si</a:t>
            </a:r>
            <a:r>
              <a:rPr lang="es-ES" b="1" dirty="0" err="1">
                <a:latin typeface="Comic Sans MS" pitchFamily="66" charset="0"/>
              </a:rPr>
              <a:t>ze</a:t>
            </a:r>
            <a:r>
              <a:rPr lang="es-ES" b="1" dirty="0">
                <a:latin typeface="Comic Sans MS" pitchFamily="66" charset="0"/>
              </a:rPr>
              <a:t> &amp; </a:t>
            </a:r>
            <a:r>
              <a:rPr lang="es-ES" b="1" dirty="0" err="1">
                <a:latin typeface="Comic Sans MS" pitchFamily="66" charset="0"/>
              </a:rPr>
              <a:t>timing</a:t>
            </a:r>
            <a:r>
              <a:rPr lang="es-ES" b="1" dirty="0">
                <a:latin typeface="Comic Sans MS" pitchFamily="66" charset="0"/>
              </a:rPr>
              <a:t> of </a:t>
            </a:r>
            <a:r>
              <a:rPr lang="es-ES" b="1" dirty="0" err="1">
                <a:latin typeface="Comic Sans MS" pitchFamily="66" charset="0"/>
              </a:rPr>
              <a:t>orders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7657" y="44196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No IT support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7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9" name="Freeform 65"/>
          <p:cNvSpPr>
            <a:spLocks/>
          </p:cNvSpPr>
          <p:nvPr/>
        </p:nvSpPr>
        <p:spPr bwMode="auto">
          <a:xfrm>
            <a:off x="2382838" y="2038350"/>
            <a:ext cx="304800" cy="2973388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192" y="1662"/>
              </a:cxn>
              <a:cxn ang="0">
                <a:pos x="192" y="0"/>
              </a:cxn>
              <a:cxn ang="0">
                <a:pos x="0" y="211"/>
              </a:cxn>
              <a:cxn ang="0">
                <a:pos x="0" y="1873"/>
              </a:cxn>
            </a:cxnLst>
            <a:rect l="0" t="0" r="r" b="b"/>
            <a:pathLst>
              <a:path w="192" h="1873">
                <a:moveTo>
                  <a:pt x="0" y="1873"/>
                </a:moveTo>
                <a:lnTo>
                  <a:pt x="192" y="1662"/>
                </a:lnTo>
                <a:lnTo>
                  <a:pt x="192" y="0"/>
                </a:lnTo>
                <a:lnTo>
                  <a:pt x="0" y="211"/>
                </a:lnTo>
                <a:lnTo>
                  <a:pt x="0" y="187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0" name="Freeform 66"/>
          <p:cNvSpPr>
            <a:spLocks/>
          </p:cNvSpPr>
          <p:nvPr/>
        </p:nvSpPr>
        <p:spPr bwMode="auto">
          <a:xfrm>
            <a:off x="2382838" y="4676775"/>
            <a:ext cx="5514975" cy="334963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3281" y="211"/>
              </a:cxn>
              <a:cxn ang="0">
                <a:pos x="3474" y="0"/>
              </a:cxn>
              <a:cxn ang="0">
                <a:pos x="192" y="0"/>
              </a:cxn>
              <a:cxn ang="0">
                <a:pos x="0" y="211"/>
              </a:cxn>
            </a:cxnLst>
            <a:rect l="0" t="0" r="r" b="b"/>
            <a:pathLst>
              <a:path w="3474" h="211">
                <a:moveTo>
                  <a:pt x="0" y="211"/>
                </a:moveTo>
                <a:lnTo>
                  <a:pt x="3281" y="211"/>
                </a:lnTo>
                <a:lnTo>
                  <a:pt x="3474" y="0"/>
                </a:lnTo>
                <a:lnTo>
                  <a:pt x="192" y="0"/>
                </a:lnTo>
                <a:lnTo>
                  <a:pt x="0" y="211"/>
                </a:lnTo>
                <a:close/>
              </a:path>
            </a:pathLst>
          </a:custGeom>
          <a:solidFill>
            <a:srgbClr val="FFFF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2687638" y="2052638"/>
            <a:ext cx="5210175" cy="2624137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2" name="Freeform 68"/>
          <p:cNvSpPr>
            <a:spLocks/>
          </p:cNvSpPr>
          <p:nvPr/>
        </p:nvSpPr>
        <p:spPr bwMode="auto">
          <a:xfrm>
            <a:off x="2382838" y="2038350"/>
            <a:ext cx="304800" cy="2973388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192" y="1662"/>
              </a:cxn>
              <a:cxn ang="0">
                <a:pos x="192" y="0"/>
              </a:cxn>
            </a:cxnLst>
            <a:rect l="0" t="0" r="r" b="b"/>
            <a:pathLst>
              <a:path w="192" h="1873">
                <a:moveTo>
                  <a:pt x="0" y="1873"/>
                </a:moveTo>
                <a:lnTo>
                  <a:pt x="192" y="1662"/>
                </a:lnTo>
                <a:lnTo>
                  <a:pt x="192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3" name="Freeform 69"/>
          <p:cNvSpPr>
            <a:spLocks/>
          </p:cNvSpPr>
          <p:nvPr/>
        </p:nvSpPr>
        <p:spPr bwMode="auto">
          <a:xfrm>
            <a:off x="3678238" y="2038350"/>
            <a:ext cx="319087" cy="2973388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201" y="1662"/>
              </a:cxn>
              <a:cxn ang="0">
                <a:pos x="201" y="0"/>
              </a:cxn>
            </a:cxnLst>
            <a:rect l="0" t="0" r="r" b="b"/>
            <a:pathLst>
              <a:path w="201" h="1873">
                <a:moveTo>
                  <a:pt x="0" y="1873"/>
                </a:moveTo>
                <a:lnTo>
                  <a:pt x="201" y="1662"/>
                </a:lnTo>
                <a:lnTo>
                  <a:pt x="201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4" name="Freeform 70"/>
          <p:cNvSpPr>
            <a:spLocks/>
          </p:cNvSpPr>
          <p:nvPr/>
        </p:nvSpPr>
        <p:spPr bwMode="auto">
          <a:xfrm>
            <a:off x="4987925" y="2038350"/>
            <a:ext cx="304800" cy="2973388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192" y="1662"/>
              </a:cxn>
              <a:cxn ang="0">
                <a:pos x="192" y="0"/>
              </a:cxn>
            </a:cxnLst>
            <a:rect l="0" t="0" r="r" b="b"/>
            <a:pathLst>
              <a:path w="192" h="1873">
                <a:moveTo>
                  <a:pt x="0" y="1873"/>
                </a:moveTo>
                <a:lnTo>
                  <a:pt x="192" y="1662"/>
                </a:lnTo>
                <a:lnTo>
                  <a:pt x="192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5" name="Freeform 71"/>
          <p:cNvSpPr>
            <a:spLocks/>
          </p:cNvSpPr>
          <p:nvPr/>
        </p:nvSpPr>
        <p:spPr bwMode="auto">
          <a:xfrm>
            <a:off x="6281738" y="2038350"/>
            <a:ext cx="320675" cy="2973388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202" y="1662"/>
              </a:cxn>
              <a:cxn ang="0">
                <a:pos x="202" y="0"/>
              </a:cxn>
            </a:cxnLst>
            <a:rect l="0" t="0" r="r" b="b"/>
            <a:pathLst>
              <a:path w="202" h="1873">
                <a:moveTo>
                  <a:pt x="0" y="1873"/>
                </a:moveTo>
                <a:lnTo>
                  <a:pt x="202" y="1662"/>
                </a:lnTo>
                <a:lnTo>
                  <a:pt x="202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6" name="Freeform 72"/>
          <p:cNvSpPr>
            <a:spLocks/>
          </p:cNvSpPr>
          <p:nvPr/>
        </p:nvSpPr>
        <p:spPr bwMode="auto">
          <a:xfrm>
            <a:off x="7591425" y="2038350"/>
            <a:ext cx="306388" cy="2973388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193" y="1662"/>
              </a:cxn>
              <a:cxn ang="0">
                <a:pos x="193" y="0"/>
              </a:cxn>
            </a:cxnLst>
            <a:rect l="0" t="0" r="r" b="b"/>
            <a:pathLst>
              <a:path w="193" h="1873">
                <a:moveTo>
                  <a:pt x="0" y="1873"/>
                </a:moveTo>
                <a:lnTo>
                  <a:pt x="193" y="1662"/>
                </a:lnTo>
                <a:lnTo>
                  <a:pt x="193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7" name="Freeform 73"/>
          <p:cNvSpPr>
            <a:spLocks/>
          </p:cNvSpPr>
          <p:nvPr/>
        </p:nvSpPr>
        <p:spPr bwMode="auto">
          <a:xfrm>
            <a:off x="2382838" y="2038350"/>
            <a:ext cx="304800" cy="2973388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211"/>
              </a:cxn>
              <a:cxn ang="0">
                <a:pos x="0" y="1873"/>
              </a:cxn>
              <a:cxn ang="0">
                <a:pos x="192" y="1662"/>
              </a:cxn>
              <a:cxn ang="0">
                <a:pos x="192" y="0"/>
              </a:cxn>
            </a:cxnLst>
            <a:rect l="0" t="0" r="r" b="b"/>
            <a:pathLst>
              <a:path w="192" h="1873">
                <a:moveTo>
                  <a:pt x="192" y="0"/>
                </a:moveTo>
                <a:lnTo>
                  <a:pt x="0" y="211"/>
                </a:lnTo>
                <a:lnTo>
                  <a:pt x="0" y="1873"/>
                </a:lnTo>
                <a:lnTo>
                  <a:pt x="192" y="1662"/>
                </a:lnTo>
                <a:lnTo>
                  <a:pt x="192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8" name="Freeform 74"/>
          <p:cNvSpPr>
            <a:spLocks/>
          </p:cNvSpPr>
          <p:nvPr/>
        </p:nvSpPr>
        <p:spPr bwMode="auto">
          <a:xfrm>
            <a:off x="2382838" y="4676775"/>
            <a:ext cx="5514975" cy="334963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3281" y="211"/>
              </a:cxn>
              <a:cxn ang="0">
                <a:pos x="3474" y="0"/>
              </a:cxn>
              <a:cxn ang="0">
                <a:pos x="192" y="0"/>
              </a:cxn>
              <a:cxn ang="0">
                <a:pos x="0" y="211"/>
              </a:cxn>
            </a:cxnLst>
            <a:rect l="0" t="0" r="r" b="b"/>
            <a:pathLst>
              <a:path w="3474" h="211">
                <a:moveTo>
                  <a:pt x="0" y="211"/>
                </a:moveTo>
                <a:lnTo>
                  <a:pt x="3281" y="211"/>
                </a:lnTo>
                <a:lnTo>
                  <a:pt x="3474" y="0"/>
                </a:lnTo>
                <a:lnTo>
                  <a:pt x="192" y="0"/>
                </a:lnTo>
                <a:lnTo>
                  <a:pt x="0" y="211"/>
                </a:lnTo>
                <a:close/>
              </a:path>
            </a:pathLst>
          </a:custGeom>
          <a:noFill/>
          <a:ln w="142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2687638" y="2052638"/>
            <a:ext cx="5210175" cy="2624137"/>
          </a:xfrm>
          <a:prstGeom prst="rect">
            <a:avLst/>
          </a:prstGeom>
          <a:noFill/>
          <a:ln w="14288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0" name="Freeform 76"/>
          <p:cNvSpPr>
            <a:spLocks/>
          </p:cNvSpPr>
          <p:nvPr/>
        </p:nvSpPr>
        <p:spPr bwMode="auto">
          <a:xfrm>
            <a:off x="2470150" y="4443413"/>
            <a:ext cx="5078413" cy="1301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3116" y="82"/>
              </a:cxn>
              <a:cxn ang="0">
                <a:pos x="3199" y="0"/>
              </a:cxn>
              <a:cxn ang="0">
                <a:pos x="82" y="0"/>
              </a:cxn>
              <a:cxn ang="0">
                <a:pos x="0" y="82"/>
              </a:cxn>
            </a:cxnLst>
            <a:rect l="0" t="0" r="r" b="b"/>
            <a:pathLst>
              <a:path w="3199" h="82">
                <a:moveTo>
                  <a:pt x="0" y="82"/>
                </a:moveTo>
                <a:lnTo>
                  <a:pt x="3116" y="82"/>
                </a:lnTo>
                <a:lnTo>
                  <a:pt x="3199" y="0"/>
                </a:lnTo>
                <a:lnTo>
                  <a:pt x="82" y="0"/>
                </a:lnTo>
                <a:lnTo>
                  <a:pt x="0" y="82"/>
                </a:lnTo>
                <a:close/>
              </a:path>
            </a:pathLst>
          </a:custGeom>
          <a:solidFill>
            <a:srgbClr val="3399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2470150" y="4573588"/>
            <a:ext cx="4962525" cy="190500"/>
          </a:xfrm>
          <a:prstGeom prst="rect">
            <a:avLst/>
          </a:prstGeom>
          <a:solidFill>
            <a:srgbClr val="CCFF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2" name="Freeform 78"/>
          <p:cNvSpPr>
            <a:spLocks/>
          </p:cNvSpPr>
          <p:nvPr/>
        </p:nvSpPr>
        <p:spPr bwMode="auto">
          <a:xfrm>
            <a:off x="7416800" y="4443413"/>
            <a:ext cx="131763" cy="320675"/>
          </a:xfrm>
          <a:custGeom>
            <a:avLst/>
            <a:gdLst/>
            <a:ahLst/>
            <a:cxnLst>
              <a:cxn ang="0">
                <a:pos x="83" y="119"/>
              </a:cxn>
              <a:cxn ang="0">
                <a:pos x="0" y="202"/>
              </a:cxn>
              <a:cxn ang="0">
                <a:pos x="0" y="82"/>
              </a:cxn>
              <a:cxn ang="0">
                <a:pos x="83" y="0"/>
              </a:cxn>
              <a:cxn ang="0">
                <a:pos x="83" y="119"/>
              </a:cxn>
            </a:cxnLst>
            <a:rect l="0" t="0" r="r" b="b"/>
            <a:pathLst>
              <a:path w="83" h="202">
                <a:moveTo>
                  <a:pt x="83" y="119"/>
                </a:moveTo>
                <a:lnTo>
                  <a:pt x="0" y="202"/>
                </a:lnTo>
                <a:lnTo>
                  <a:pt x="0" y="82"/>
                </a:lnTo>
                <a:lnTo>
                  <a:pt x="83" y="0"/>
                </a:lnTo>
                <a:lnTo>
                  <a:pt x="83" y="119"/>
                </a:lnTo>
                <a:close/>
              </a:path>
            </a:pathLst>
          </a:custGeom>
          <a:solidFill>
            <a:srgbClr val="3399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3" name="Freeform 79"/>
          <p:cNvSpPr>
            <a:spLocks/>
          </p:cNvSpPr>
          <p:nvPr/>
        </p:nvSpPr>
        <p:spPr bwMode="auto">
          <a:xfrm>
            <a:off x="2470150" y="4252913"/>
            <a:ext cx="3971925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2420" y="83"/>
              </a:cxn>
              <a:cxn ang="0">
                <a:pos x="2502" y="0"/>
              </a:cxn>
              <a:cxn ang="0">
                <a:pos x="82" y="0"/>
              </a:cxn>
              <a:cxn ang="0">
                <a:pos x="0" y="83"/>
              </a:cxn>
            </a:cxnLst>
            <a:rect l="0" t="0" r="r" b="b"/>
            <a:pathLst>
              <a:path w="2502" h="83">
                <a:moveTo>
                  <a:pt x="0" y="83"/>
                </a:moveTo>
                <a:lnTo>
                  <a:pt x="2420" y="83"/>
                </a:lnTo>
                <a:lnTo>
                  <a:pt x="2502" y="0"/>
                </a:lnTo>
                <a:lnTo>
                  <a:pt x="82" y="0"/>
                </a:lnTo>
                <a:lnTo>
                  <a:pt x="0" y="83"/>
                </a:lnTo>
                <a:close/>
              </a:path>
            </a:pathLst>
          </a:custGeom>
          <a:solidFill>
            <a:srgbClr val="73264D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2470150" y="4384675"/>
            <a:ext cx="3841750" cy="188913"/>
          </a:xfrm>
          <a:prstGeom prst="rect">
            <a:avLst/>
          </a:prstGeom>
          <a:solidFill>
            <a:srgbClr val="99336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5" name="Freeform 81"/>
          <p:cNvSpPr>
            <a:spLocks/>
          </p:cNvSpPr>
          <p:nvPr/>
        </p:nvSpPr>
        <p:spPr bwMode="auto">
          <a:xfrm>
            <a:off x="6311900" y="4252913"/>
            <a:ext cx="130175" cy="320675"/>
          </a:xfrm>
          <a:custGeom>
            <a:avLst/>
            <a:gdLst/>
            <a:ahLst/>
            <a:cxnLst>
              <a:cxn ang="0">
                <a:pos x="82" y="120"/>
              </a:cxn>
              <a:cxn ang="0">
                <a:pos x="0" y="202"/>
              </a:cxn>
              <a:cxn ang="0">
                <a:pos x="0" y="83"/>
              </a:cxn>
              <a:cxn ang="0">
                <a:pos x="82" y="0"/>
              </a:cxn>
              <a:cxn ang="0">
                <a:pos x="82" y="120"/>
              </a:cxn>
            </a:cxnLst>
            <a:rect l="0" t="0" r="r" b="b"/>
            <a:pathLst>
              <a:path w="82" h="202">
                <a:moveTo>
                  <a:pt x="82" y="120"/>
                </a:moveTo>
                <a:lnTo>
                  <a:pt x="0" y="202"/>
                </a:lnTo>
                <a:lnTo>
                  <a:pt x="0" y="83"/>
                </a:lnTo>
                <a:lnTo>
                  <a:pt x="82" y="0"/>
                </a:lnTo>
                <a:lnTo>
                  <a:pt x="82" y="120"/>
                </a:lnTo>
                <a:close/>
              </a:path>
            </a:pathLst>
          </a:custGeom>
          <a:solidFill>
            <a:srgbClr val="4D1A33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6" name="Freeform 82"/>
          <p:cNvSpPr>
            <a:spLocks/>
          </p:cNvSpPr>
          <p:nvPr/>
        </p:nvSpPr>
        <p:spPr bwMode="auto">
          <a:xfrm>
            <a:off x="2470150" y="3787775"/>
            <a:ext cx="3841750" cy="1301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2337" y="82"/>
              </a:cxn>
              <a:cxn ang="0">
                <a:pos x="2420" y="0"/>
              </a:cxn>
              <a:cxn ang="0">
                <a:pos x="82" y="0"/>
              </a:cxn>
              <a:cxn ang="0">
                <a:pos x="0" y="82"/>
              </a:cxn>
            </a:cxnLst>
            <a:rect l="0" t="0" r="r" b="b"/>
            <a:pathLst>
              <a:path w="2420" h="82">
                <a:moveTo>
                  <a:pt x="0" y="82"/>
                </a:moveTo>
                <a:lnTo>
                  <a:pt x="2337" y="82"/>
                </a:lnTo>
                <a:lnTo>
                  <a:pt x="2420" y="0"/>
                </a:lnTo>
                <a:lnTo>
                  <a:pt x="82" y="0"/>
                </a:lnTo>
                <a:lnTo>
                  <a:pt x="0" y="82"/>
                </a:lnTo>
                <a:close/>
              </a:path>
            </a:pathLst>
          </a:custGeom>
          <a:solidFill>
            <a:srgbClr val="3399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2470150" y="3917950"/>
            <a:ext cx="3709988" cy="190500"/>
          </a:xfrm>
          <a:prstGeom prst="rect">
            <a:avLst/>
          </a:prstGeom>
          <a:solidFill>
            <a:srgbClr val="CCFF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8" name="Freeform 84"/>
          <p:cNvSpPr>
            <a:spLocks/>
          </p:cNvSpPr>
          <p:nvPr/>
        </p:nvSpPr>
        <p:spPr bwMode="auto">
          <a:xfrm>
            <a:off x="6180138" y="3787775"/>
            <a:ext cx="131762" cy="320675"/>
          </a:xfrm>
          <a:custGeom>
            <a:avLst/>
            <a:gdLst/>
            <a:ahLst/>
            <a:cxnLst>
              <a:cxn ang="0">
                <a:pos x="83" y="119"/>
              </a:cxn>
              <a:cxn ang="0">
                <a:pos x="0" y="202"/>
              </a:cxn>
              <a:cxn ang="0">
                <a:pos x="0" y="82"/>
              </a:cxn>
              <a:cxn ang="0">
                <a:pos x="83" y="0"/>
              </a:cxn>
              <a:cxn ang="0">
                <a:pos x="83" y="119"/>
              </a:cxn>
            </a:cxnLst>
            <a:rect l="0" t="0" r="r" b="b"/>
            <a:pathLst>
              <a:path w="83" h="202">
                <a:moveTo>
                  <a:pt x="83" y="119"/>
                </a:moveTo>
                <a:lnTo>
                  <a:pt x="0" y="202"/>
                </a:lnTo>
                <a:lnTo>
                  <a:pt x="0" y="82"/>
                </a:lnTo>
                <a:lnTo>
                  <a:pt x="83" y="0"/>
                </a:lnTo>
                <a:lnTo>
                  <a:pt x="83" y="119"/>
                </a:lnTo>
                <a:close/>
              </a:path>
            </a:pathLst>
          </a:custGeom>
          <a:solidFill>
            <a:srgbClr val="3399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9" name="Freeform 85"/>
          <p:cNvSpPr>
            <a:spLocks/>
          </p:cNvSpPr>
          <p:nvPr/>
        </p:nvSpPr>
        <p:spPr bwMode="auto">
          <a:xfrm>
            <a:off x="2470150" y="3597275"/>
            <a:ext cx="3244850" cy="131763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1971" y="83"/>
              </a:cxn>
              <a:cxn ang="0">
                <a:pos x="2044" y="0"/>
              </a:cxn>
              <a:cxn ang="0">
                <a:pos x="82" y="0"/>
              </a:cxn>
              <a:cxn ang="0">
                <a:pos x="0" y="83"/>
              </a:cxn>
            </a:cxnLst>
            <a:rect l="0" t="0" r="r" b="b"/>
            <a:pathLst>
              <a:path w="2044" h="83">
                <a:moveTo>
                  <a:pt x="0" y="83"/>
                </a:moveTo>
                <a:lnTo>
                  <a:pt x="1971" y="83"/>
                </a:lnTo>
                <a:lnTo>
                  <a:pt x="2044" y="0"/>
                </a:lnTo>
                <a:lnTo>
                  <a:pt x="82" y="0"/>
                </a:lnTo>
                <a:lnTo>
                  <a:pt x="0" y="83"/>
                </a:lnTo>
                <a:close/>
              </a:path>
            </a:pathLst>
          </a:custGeom>
          <a:solidFill>
            <a:srgbClr val="73264D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2470150" y="3729038"/>
            <a:ext cx="3128963" cy="188912"/>
          </a:xfrm>
          <a:prstGeom prst="rect">
            <a:avLst/>
          </a:prstGeom>
          <a:solidFill>
            <a:srgbClr val="99336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1" name="Freeform 87"/>
          <p:cNvSpPr>
            <a:spLocks/>
          </p:cNvSpPr>
          <p:nvPr/>
        </p:nvSpPr>
        <p:spPr bwMode="auto">
          <a:xfrm>
            <a:off x="5599113" y="3597275"/>
            <a:ext cx="115887" cy="320675"/>
          </a:xfrm>
          <a:custGeom>
            <a:avLst/>
            <a:gdLst/>
            <a:ahLst/>
            <a:cxnLst>
              <a:cxn ang="0">
                <a:pos x="73" y="120"/>
              </a:cxn>
              <a:cxn ang="0">
                <a:pos x="0" y="202"/>
              </a:cxn>
              <a:cxn ang="0">
                <a:pos x="0" y="83"/>
              </a:cxn>
              <a:cxn ang="0">
                <a:pos x="73" y="0"/>
              </a:cxn>
              <a:cxn ang="0">
                <a:pos x="73" y="120"/>
              </a:cxn>
            </a:cxnLst>
            <a:rect l="0" t="0" r="r" b="b"/>
            <a:pathLst>
              <a:path w="73" h="202">
                <a:moveTo>
                  <a:pt x="73" y="120"/>
                </a:moveTo>
                <a:lnTo>
                  <a:pt x="0" y="202"/>
                </a:lnTo>
                <a:lnTo>
                  <a:pt x="0" y="83"/>
                </a:lnTo>
                <a:lnTo>
                  <a:pt x="73" y="0"/>
                </a:lnTo>
                <a:lnTo>
                  <a:pt x="73" y="120"/>
                </a:lnTo>
                <a:close/>
              </a:path>
            </a:pathLst>
          </a:custGeom>
          <a:solidFill>
            <a:srgbClr val="4D1A33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2" name="Freeform 88"/>
          <p:cNvSpPr>
            <a:spLocks/>
          </p:cNvSpPr>
          <p:nvPr/>
        </p:nvSpPr>
        <p:spPr bwMode="auto">
          <a:xfrm>
            <a:off x="2470150" y="3132138"/>
            <a:ext cx="2473325" cy="1301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476" y="82"/>
              </a:cxn>
              <a:cxn ang="0">
                <a:pos x="1558" y="0"/>
              </a:cxn>
              <a:cxn ang="0">
                <a:pos x="82" y="0"/>
              </a:cxn>
              <a:cxn ang="0">
                <a:pos x="0" y="82"/>
              </a:cxn>
            </a:cxnLst>
            <a:rect l="0" t="0" r="r" b="b"/>
            <a:pathLst>
              <a:path w="1558" h="82">
                <a:moveTo>
                  <a:pt x="0" y="82"/>
                </a:moveTo>
                <a:lnTo>
                  <a:pt x="1476" y="82"/>
                </a:lnTo>
                <a:lnTo>
                  <a:pt x="1558" y="0"/>
                </a:lnTo>
                <a:lnTo>
                  <a:pt x="82" y="0"/>
                </a:lnTo>
                <a:lnTo>
                  <a:pt x="0" y="82"/>
                </a:lnTo>
                <a:close/>
              </a:path>
            </a:pathLst>
          </a:custGeom>
          <a:solidFill>
            <a:srgbClr val="7373B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2470150" y="3262313"/>
            <a:ext cx="2343150" cy="190500"/>
          </a:xfrm>
          <a:prstGeom prst="rect">
            <a:avLst/>
          </a:prstGeom>
          <a:solidFill>
            <a:srgbClr val="CCFF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4" name="Freeform 90"/>
          <p:cNvSpPr>
            <a:spLocks/>
          </p:cNvSpPr>
          <p:nvPr/>
        </p:nvSpPr>
        <p:spPr bwMode="auto">
          <a:xfrm>
            <a:off x="4813300" y="3132138"/>
            <a:ext cx="130175" cy="320675"/>
          </a:xfrm>
          <a:custGeom>
            <a:avLst/>
            <a:gdLst/>
            <a:ahLst/>
            <a:cxnLst>
              <a:cxn ang="0">
                <a:pos x="82" y="119"/>
              </a:cxn>
              <a:cxn ang="0">
                <a:pos x="0" y="202"/>
              </a:cxn>
              <a:cxn ang="0">
                <a:pos x="0" y="82"/>
              </a:cxn>
              <a:cxn ang="0">
                <a:pos x="82" y="0"/>
              </a:cxn>
              <a:cxn ang="0">
                <a:pos x="82" y="119"/>
              </a:cxn>
            </a:cxnLst>
            <a:rect l="0" t="0" r="r" b="b"/>
            <a:pathLst>
              <a:path w="82" h="202">
                <a:moveTo>
                  <a:pt x="82" y="119"/>
                </a:moveTo>
                <a:lnTo>
                  <a:pt x="0" y="202"/>
                </a:lnTo>
                <a:lnTo>
                  <a:pt x="0" y="82"/>
                </a:lnTo>
                <a:lnTo>
                  <a:pt x="82" y="0"/>
                </a:lnTo>
                <a:lnTo>
                  <a:pt x="82" y="119"/>
                </a:lnTo>
                <a:close/>
              </a:path>
            </a:pathLst>
          </a:custGeom>
          <a:solidFill>
            <a:srgbClr val="3399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5" name="Freeform 91"/>
          <p:cNvSpPr>
            <a:spLocks/>
          </p:cNvSpPr>
          <p:nvPr/>
        </p:nvSpPr>
        <p:spPr bwMode="auto">
          <a:xfrm>
            <a:off x="2470150" y="2941638"/>
            <a:ext cx="305593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1842" y="83"/>
              </a:cxn>
              <a:cxn ang="0">
                <a:pos x="1925" y="0"/>
              </a:cxn>
              <a:cxn ang="0">
                <a:pos x="82" y="0"/>
              </a:cxn>
              <a:cxn ang="0">
                <a:pos x="0" y="83"/>
              </a:cxn>
            </a:cxnLst>
            <a:rect l="0" t="0" r="r" b="b"/>
            <a:pathLst>
              <a:path w="1925" h="83">
                <a:moveTo>
                  <a:pt x="0" y="83"/>
                </a:moveTo>
                <a:lnTo>
                  <a:pt x="1842" y="83"/>
                </a:lnTo>
                <a:lnTo>
                  <a:pt x="1925" y="0"/>
                </a:lnTo>
                <a:lnTo>
                  <a:pt x="82" y="0"/>
                </a:lnTo>
                <a:lnTo>
                  <a:pt x="0" y="83"/>
                </a:lnTo>
                <a:close/>
              </a:path>
            </a:pathLst>
          </a:custGeom>
          <a:solidFill>
            <a:srgbClr val="73264D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2470150" y="3073400"/>
            <a:ext cx="2938463" cy="188913"/>
          </a:xfrm>
          <a:prstGeom prst="rect">
            <a:avLst/>
          </a:prstGeom>
          <a:solidFill>
            <a:srgbClr val="99336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7" name="Freeform 93"/>
          <p:cNvSpPr>
            <a:spLocks/>
          </p:cNvSpPr>
          <p:nvPr/>
        </p:nvSpPr>
        <p:spPr bwMode="auto">
          <a:xfrm>
            <a:off x="5394325" y="2941638"/>
            <a:ext cx="131763" cy="320675"/>
          </a:xfrm>
          <a:custGeom>
            <a:avLst/>
            <a:gdLst/>
            <a:ahLst/>
            <a:cxnLst>
              <a:cxn ang="0">
                <a:pos x="83" y="120"/>
              </a:cxn>
              <a:cxn ang="0">
                <a:pos x="0" y="202"/>
              </a:cxn>
              <a:cxn ang="0">
                <a:pos x="0" y="83"/>
              </a:cxn>
              <a:cxn ang="0">
                <a:pos x="83" y="0"/>
              </a:cxn>
              <a:cxn ang="0">
                <a:pos x="83" y="120"/>
              </a:cxn>
            </a:cxnLst>
            <a:rect l="0" t="0" r="r" b="b"/>
            <a:pathLst>
              <a:path w="83" h="202">
                <a:moveTo>
                  <a:pt x="83" y="120"/>
                </a:moveTo>
                <a:lnTo>
                  <a:pt x="0" y="202"/>
                </a:lnTo>
                <a:lnTo>
                  <a:pt x="0" y="83"/>
                </a:lnTo>
                <a:lnTo>
                  <a:pt x="83" y="0"/>
                </a:lnTo>
                <a:lnTo>
                  <a:pt x="83" y="120"/>
                </a:lnTo>
                <a:close/>
              </a:path>
            </a:pathLst>
          </a:custGeom>
          <a:solidFill>
            <a:srgbClr val="4D1A33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8" name="Freeform 94"/>
          <p:cNvSpPr>
            <a:spLocks/>
          </p:cNvSpPr>
          <p:nvPr/>
        </p:nvSpPr>
        <p:spPr bwMode="auto">
          <a:xfrm>
            <a:off x="2470150" y="2476500"/>
            <a:ext cx="4481513" cy="1301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2750" y="82"/>
              </a:cxn>
              <a:cxn ang="0">
                <a:pos x="2823" y="0"/>
              </a:cxn>
              <a:cxn ang="0">
                <a:pos x="82" y="0"/>
              </a:cxn>
              <a:cxn ang="0">
                <a:pos x="0" y="82"/>
              </a:cxn>
            </a:cxnLst>
            <a:rect l="0" t="0" r="r" b="b"/>
            <a:pathLst>
              <a:path w="2823" h="82">
                <a:moveTo>
                  <a:pt x="0" y="82"/>
                </a:moveTo>
                <a:lnTo>
                  <a:pt x="2750" y="82"/>
                </a:lnTo>
                <a:lnTo>
                  <a:pt x="2823" y="0"/>
                </a:lnTo>
                <a:lnTo>
                  <a:pt x="82" y="0"/>
                </a:lnTo>
                <a:lnTo>
                  <a:pt x="0" y="82"/>
                </a:lnTo>
                <a:close/>
              </a:path>
            </a:pathLst>
          </a:custGeom>
          <a:solidFill>
            <a:srgbClr val="3399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2470150" y="2606675"/>
            <a:ext cx="4365625" cy="188913"/>
          </a:xfrm>
          <a:prstGeom prst="rect">
            <a:avLst/>
          </a:prstGeom>
          <a:solidFill>
            <a:srgbClr val="CCFF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0" name="Freeform 96"/>
          <p:cNvSpPr>
            <a:spLocks/>
          </p:cNvSpPr>
          <p:nvPr/>
        </p:nvSpPr>
        <p:spPr bwMode="auto">
          <a:xfrm>
            <a:off x="6835775" y="2476500"/>
            <a:ext cx="115888" cy="319088"/>
          </a:xfrm>
          <a:custGeom>
            <a:avLst/>
            <a:gdLst/>
            <a:ahLst/>
            <a:cxnLst>
              <a:cxn ang="0">
                <a:pos x="73" y="119"/>
              </a:cxn>
              <a:cxn ang="0">
                <a:pos x="0" y="201"/>
              </a:cxn>
              <a:cxn ang="0">
                <a:pos x="0" y="82"/>
              </a:cxn>
              <a:cxn ang="0">
                <a:pos x="73" y="0"/>
              </a:cxn>
              <a:cxn ang="0">
                <a:pos x="73" y="119"/>
              </a:cxn>
            </a:cxnLst>
            <a:rect l="0" t="0" r="r" b="b"/>
            <a:pathLst>
              <a:path w="73" h="201">
                <a:moveTo>
                  <a:pt x="73" y="119"/>
                </a:moveTo>
                <a:lnTo>
                  <a:pt x="0" y="201"/>
                </a:lnTo>
                <a:lnTo>
                  <a:pt x="0" y="82"/>
                </a:lnTo>
                <a:lnTo>
                  <a:pt x="73" y="0"/>
                </a:lnTo>
                <a:lnTo>
                  <a:pt x="73" y="119"/>
                </a:lnTo>
                <a:close/>
              </a:path>
            </a:pathLst>
          </a:custGeom>
          <a:solidFill>
            <a:srgbClr val="3399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1" name="Freeform 97"/>
          <p:cNvSpPr>
            <a:spLocks/>
          </p:cNvSpPr>
          <p:nvPr/>
        </p:nvSpPr>
        <p:spPr bwMode="auto">
          <a:xfrm>
            <a:off x="2470150" y="2286000"/>
            <a:ext cx="3186113" cy="131763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1925" y="83"/>
              </a:cxn>
              <a:cxn ang="0">
                <a:pos x="2007" y="0"/>
              </a:cxn>
              <a:cxn ang="0">
                <a:pos x="82" y="0"/>
              </a:cxn>
              <a:cxn ang="0">
                <a:pos x="0" y="83"/>
              </a:cxn>
            </a:cxnLst>
            <a:rect l="0" t="0" r="r" b="b"/>
            <a:pathLst>
              <a:path w="2007" h="83">
                <a:moveTo>
                  <a:pt x="0" y="83"/>
                </a:moveTo>
                <a:lnTo>
                  <a:pt x="1925" y="83"/>
                </a:lnTo>
                <a:lnTo>
                  <a:pt x="2007" y="0"/>
                </a:lnTo>
                <a:lnTo>
                  <a:pt x="82" y="0"/>
                </a:lnTo>
                <a:lnTo>
                  <a:pt x="0" y="83"/>
                </a:lnTo>
                <a:close/>
              </a:path>
            </a:pathLst>
          </a:custGeom>
          <a:solidFill>
            <a:srgbClr val="73264D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2470150" y="2417763"/>
            <a:ext cx="3070225" cy="188912"/>
          </a:xfrm>
          <a:prstGeom prst="rect">
            <a:avLst/>
          </a:prstGeom>
          <a:solidFill>
            <a:srgbClr val="99336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3" name="Freeform 99"/>
          <p:cNvSpPr>
            <a:spLocks/>
          </p:cNvSpPr>
          <p:nvPr/>
        </p:nvSpPr>
        <p:spPr bwMode="auto">
          <a:xfrm>
            <a:off x="5526088" y="2286000"/>
            <a:ext cx="130175" cy="320675"/>
          </a:xfrm>
          <a:custGeom>
            <a:avLst/>
            <a:gdLst/>
            <a:ahLst/>
            <a:cxnLst>
              <a:cxn ang="0">
                <a:pos x="82" y="120"/>
              </a:cxn>
              <a:cxn ang="0">
                <a:pos x="0" y="202"/>
              </a:cxn>
              <a:cxn ang="0">
                <a:pos x="0" y="83"/>
              </a:cxn>
              <a:cxn ang="0">
                <a:pos x="82" y="0"/>
              </a:cxn>
              <a:cxn ang="0">
                <a:pos x="82" y="120"/>
              </a:cxn>
            </a:cxnLst>
            <a:rect l="0" t="0" r="r" b="b"/>
            <a:pathLst>
              <a:path w="82" h="202">
                <a:moveTo>
                  <a:pt x="82" y="120"/>
                </a:moveTo>
                <a:lnTo>
                  <a:pt x="0" y="202"/>
                </a:lnTo>
                <a:lnTo>
                  <a:pt x="0" y="83"/>
                </a:lnTo>
                <a:lnTo>
                  <a:pt x="82" y="0"/>
                </a:lnTo>
                <a:lnTo>
                  <a:pt x="82" y="120"/>
                </a:lnTo>
                <a:close/>
              </a:path>
            </a:pathLst>
          </a:custGeom>
          <a:solidFill>
            <a:srgbClr val="4D1A33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4" name="Line 100"/>
          <p:cNvSpPr>
            <a:spLocks noChangeShapeType="1"/>
          </p:cNvSpPr>
          <p:nvPr/>
        </p:nvSpPr>
        <p:spPr bwMode="auto">
          <a:xfrm>
            <a:off x="2382838" y="5011738"/>
            <a:ext cx="52085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5" name="Line 101"/>
          <p:cNvSpPr>
            <a:spLocks noChangeShapeType="1"/>
          </p:cNvSpPr>
          <p:nvPr/>
        </p:nvSpPr>
        <p:spPr bwMode="auto">
          <a:xfrm>
            <a:off x="2439988" y="5127625"/>
            <a:ext cx="1587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6" name="Line 102"/>
          <p:cNvSpPr>
            <a:spLocks noChangeShapeType="1"/>
          </p:cNvSpPr>
          <p:nvPr/>
        </p:nvSpPr>
        <p:spPr bwMode="auto">
          <a:xfrm>
            <a:off x="3678238" y="5011738"/>
            <a:ext cx="1587" cy="428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" name="Line 103"/>
          <p:cNvSpPr>
            <a:spLocks noChangeShapeType="1"/>
          </p:cNvSpPr>
          <p:nvPr/>
        </p:nvSpPr>
        <p:spPr bwMode="auto">
          <a:xfrm>
            <a:off x="4987925" y="5011738"/>
            <a:ext cx="1588" cy="428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" name="Line 104"/>
          <p:cNvSpPr>
            <a:spLocks noChangeShapeType="1"/>
          </p:cNvSpPr>
          <p:nvPr/>
        </p:nvSpPr>
        <p:spPr bwMode="auto">
          <a:xfrm>
            <a:off x="6281738" y="5011738"/>
            <a:ext cx="1587" cy="428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" name="Line 105"/>
          <p:cNvSpPr>
            <a:spLocks noChangeShapeType="1"/>
          </p:cNvSpPr>
          <p:nvPr/>
        </p:nvSpPr>
        <p:spPr bwMode="auto">
          <a:xfrm>
            <a:off x="7591425" y="5011738"/>
            <a:ext cx="1588" cy="428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3532188" y="5141913"/>
            <a:ext cx="495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" name="Rectangle 107"/>
          <p:cNvSpPr>
            <a:spLocks noChangeArrowheads="1"/>
          </p:cNvSpPr>
          <p:nvPr/>
        </p:nvSpPr>
        <p:spPr bwMode="auto">
          <a:xfrm>
            <a:off x="3532188" y="5157788"/>
            <a:ext cx="568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20%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4827588" y="5141913"/>
            <a:ext cx="4937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4827588" y="5157788"/>
            <a:ext cx="568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40%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14" name="Rectangle 110"/>
          <p:cNvSpPr>
            <a:spLocks noChangeArrowheads="1"/>
          </p:cNvSpPr>
          <p:nvPr/>
        </p:nvSpPr>
        <p:spPr bwMode="auto">
          <a:xfrm>
            <a:off x="6137275" y="5141913"/>
            <a:ext cx="4937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5" name="Rectangle 111"/>
          <p:cNvSpPr>
            <a:spLocks noChangeArrowheads="1"/>
          </p:cNvSpPr>
          <p:nvPr/>
        </p:nvSpPr>
        <p:spPr bwMode="auto">
          <a:xfrm>
            <a:off x="6137275" y="5157788"/>
            <a:ext cx="568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60%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16" name="Rectangle 112"/>
          <p:cNvSpPr>
            <a:spLocks noChangeArrowheads="1"/>
          </p:cNvSpPr>
          <p:nvPr/>
        </p:nvSpPr>
        <p:spPr bwMode="auto">
          <a:xfrm>
            <a:off x="7432675" y="5141913"/>
            <a:ext cx="4937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7" name="Rectangle 113"/>
          <p:cNvSpPr>
            <a:spLocks noChangeArrowheads="1"/>
          </p:cNvSpPr>
          <p:nvPr/>
        </p:nvSpPr>
        <p:spPr bwMode="auto">
          <a:xfrm>
            <a:off x="7432675" y="5157788"/>
            <a:ext cx="568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80%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18" name="Line 114"/>
          <p:cNvSpPr>
            <a:spLocks noChangeShapeType="1"/>
          </p:cNvSpPr>
          <p:nvPr/>
        </p:nvSpPr>
        <p:spPr bwMode="auto">
          <a:xfrm flipV="1">
            <a:off x="2382838" y="2373313"/>
            <a:ext cx="1587" cy="26384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9" name="Line 115"/>
          <p:cNvSpPr>
            <a:spLocks noChangeShapeType="1"/>
          </p:cNvSpPr>
          <p:nvPr/>
        </p:nvSpPr>
        <p:spPr bwMode="auto">
          <a:xfrm flipH="1">
            <a:off x="2382838" y="5127625"/>
            <a:ext cx="571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0" name="Line 116"/>
          <p:cNvSpPr>
            <a:spLocks noChangeShapeType="1"/>
          </p:cNvSpPr>
          <p:nvPr/>
        </p:nvSpPr>
        <p:spPr bwMode="auto">
          <a:xfrm flipH="1">
            <a:off x="2324100" y="4341813"/>
            <a:ext cx="58738" cy="142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1" name="Line 117"/>
          <p:cNvSpPr>
            <a:spLocks noChangeShapeType="1"/>
          </p:cNvSpPr>
          <p:nvPr/>
        </p:nvSpPr>
        <p:spPr bwMode="auto">
          <a:xfrm flipH="1">
            <a:off x="2324100" y="3684588"/>
            <a:ext cx="5873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2" name="Line 118"/>
          <p:cNvSpPr>
            <a:spLocks noChangeShapeType="1"/>
          </p:cNvSpPr>
          <p:nvPr/>
        </p:nvSpPr>
        <p:spPr bwMode="auto">
          <a:xfrm flipH="1">
            <a:off x="2324100" y="3028950"/>
            <a:ext cx="5873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3" name="Line 119"/>
          <p:cNvSpPr>
            <a:spLocks noChangeShapeType="1"/>
          </p:cNvSpPr>
          <p:nvPr/>
        </p:nvSpPr>
        <p:spPr bwMode="auto">
          <a:xfrm flipH="1">
            <a:off x="2324100" y="2373313"/>
            <a:ext cx="5873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4" name="Rectangle 120"/>
          <p:cNvSpPr>
            <a:spLocks noChangeArrowheads="1"/>
          </p:cNvSpPr>
          <p:nvPr/>
        </p:nvSpPr>
        <p:spPr bwMode="auto">
          <a:xfrm>
            <a:off x="839788" y="4530725"/>
            <a:ext cx="1266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5" name="Rectangle 121"/>
          <p:cNvSpPr>
            <a:spLocks noChangeArrowheads="1"/>
          </p:cNvSpPr>
          <p:nvPr/>
        </p:nvSpPr>
        <p:spPr bwMode="auto">
          <a:xfrm>
            <a:off x="839788" y="4545013"/>
            <a:ext cx="14462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Bangladesh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26" name="Rectangle 122"/>
          <p:cNvSpPr>
            <a:spLocks noChangeArrowheads="1"/>
          </p:cNvSpPr>
          <p:nvPr/>
        </p:nvSpPr>
        <p:spPr bwMode="auto">
          <a:xfrm>
            <a:off x="1087438" y="3860800"/>
            <a:ext cx="10477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7" name="Rectangle 123"/>
          <p:cNvSpPr>
            <a:spLocks noChangeArrowheads="1"/>
          </p:cNvSpPr>
          <p:nvPr/>
        </p:nvSpPr>
        <p:spPr bwMode="auto">
          <a:xfrm>
            <a:off x="1087438" y="3875088"/>
            <a:ext cx="12652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Indonesia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28" name="Rectangle 124"/>
          <p:cNvSpPr>
            <a:spLocks noChangeArrowheads="1"/>
          </p:cNvSpPr>
          <p:nvPr/>
        </p:nvSpPr>
        <p:spPr bwMode="auto">
          <a:xfrm>
            <a:off x="1639888" y="3205163"/>
            <a:ext cx="568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9" name="Rectangle 125"/>
          <p:cNvSpPr>
            <a:spLocks noChangeArrowheads="1"/>
          </p:cNvSpPr>
          <p:nvPr/>
        </p:nvSpPr>
        <p:spPr bwMode="auto">
          <a:xfrm>
            <a:off x="1639888" y="3219450"/>
            <a:ext cx="6826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India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30" name="Rectangle 126"/>
          <p:cNvSpPr>
            <a:spLocks noChangeArrowheads="1"/>
          </p:cNvSpPr>
          <p:nvPr/>
        </p:nvSpPr>
        <p:spPr bwMode="auto">
          <a:xfrm>
            <a:off x="1233488" y="2547938"/>
            <a:ext cx="930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1" name="Rectangle 127"/>
          <p:cNvSpPr>
            <a:spLocks noChangeArrowheads="1"/>
          </p:cNvSpPr>
          <p:nvPr/>
        </p:nvSpPr>
        <p:spPr bwMode="auto">
          <a:xfrm>
            <a:off x="1233488" y="2563813"/>
            <a:ext cx="10747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Pakistan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32" name="Rectangle 128"/>
          <p:cNvSpPr>
            <a:spLocks noChangeArrowheads="1"/>
          </p:cNvSpPr>
          <p:nvPr/>
        </p:nvSpPr>
        <p:spPr bwMode="auto">
          <a:xfrm>
            <a:off x="257175" y="685800"/>
            <a:ext cx="82946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3" name="Rectangle 129"/>
          <p:cNvSpPr>
            <a:spLocks noChangeArrowheads="1"/>
          </p:cNvSpPr>
          <p:nvPr/>
        </p:nvSpPr>
        <p:spPr bwMode="auto">
          <a:xfrm>
            <a:off x="1073150" y="701675"/>
            <a:ext cx="68453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Comic Sans MS" pitchFamily="66" charset="0"/>
              </a:rPr>
              <a:t>Importance of purchased material costs 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21634" name="Rectangle 130"/>
          <p:cNvSpPr>
            <a:spLocks noChangeArrowheads="1"/>
          </p:cNvSpPr>
          <p:nvPr/>
        </p:nvSpPr>
        <p:spPr bwMode="auto">
          <a:xfrm>
            <a:off x="257175" y="1168400"/>
            <a:ext cx="88265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Comic Sans MS" pitchFamily="66" charset="0"/>
              </a:rPr>
              <a:t>in the total cost structure of selected SMEs in Asia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21635" name="Rectangle 131"/>
          <p:cNvSpPr>
            <a:spLocks noChangeArrowheads="1"/>
          </p:cNvSpPr>
          <p:nvPr/>
        </p:nvSpPr>
        <p:spPr bwMode="auto">
          <a:xfrm>
            <a:off x="912813" y="5084763"/>
            <a:ext cx="2135187" cy="1049337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6" name="Rectangle 132"/>
          <p:cNvSpPr>
            <a:spLocks noChangeArrowheads="1"/>
          </p:cNvSpPr>
          <p:nvPr/>
        </p:nvSpPr>
        <p:spPr bwMode="auto">
          <a:xfrm>
            <a:off x="1087438" y="5200650"/>
            <a:ext cx="115887" cy="320675"/>
          </a:xfrm>
          <a:prstGeom prst="rect">
            <a:avLst/>
          </a:prstGeom>
          <a:solidFill>
            <a:srgbClr val="993366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7" name="Rectangle 133"/>
          <p:cNvSpPr>
            <a:spLocks noChangeArrowheads="1"/>
          </p:cNvSpPr>
          <p:nvPr/>
        </p:nvSpPr>
        <p:spPr bwMode="auto">
          <a:xfrm>
            <a:off x="1320800" y="5318125"/>
            <a:ext cx="14541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8" name="Rectangle 134"/>
          <p:cNvSpPr>
            <a:spLocks noChangeArrowheads="1"/>
          </p:cNvSpPr>
          <p:nvPr/>
        </p:nvSpPr>
        <p:spPr bwMode="auto">
          <a:xfrm>
            <a:off x="1320800" y="5332413"/>
            <a:ext cx="1633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000000"/>
                </a:solidFill>
                <a:latin typeface="Comic Sans MS" pitchFamily="66" charset="0"/>
              </a:rPr>
              <a:t>Rubber processing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39" name="Rectangle 135"/>
          <p:cNvSpPr>
            <a:spLocks noChangeArrowheads="1"/>
          </p:cNvSpPr>
          <p:nvPr/>
        </p:nvSpPr>
        <p:spPr bwMode="auto">
          <a:xfrm>
            <a:off x="1087438" y="5740400"/>
            <a:ext cx="115887" cy="276225"/>
          </a:xfrm>
          <a:prstGeom prst="rect">
            <a:avLst/>
          </a:prstGeom>
          <a:solidFill>
            <a:srgbClr val="CCFF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0" name="Rectangle 136"/>
          <p:cNvSpPr>
            <a:spLocks noChangeArrowheads="1"/>
          </p:cNvSpPr>
          <p:nvPr/>
        </p:nvSpPr>
        <p:spPr bwMode="auto">
          <a:xfrm>
            <a:off x="1320800" y="5695950"/>
            <a:ext cx="1279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1320800" y="5711825"/>
            <a:ext cx="1420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000000"/>
                </a:solidFill>
                <a:latin typeface="Comic Sans MS" pitchFamily="66" charset="0"/>
              </a:rPr>
              <a:t>Food processing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1647" name="Text Box 143"/>
          <p:cNvSpPr txBox="1">
            <a:spLocks noChangeArrowheads="1"/>
          </p:cNvSpPr>
          <p:nvPr/>
        </p:nvSpPr>
        <p:spPr bwMode="auto">
          <a:xfrm>
            <a:off x="8305800" y="6638925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M1:U2:2.2-6</a:t>
            </a:r>
          </a:p>
        </p:txBody>
      </p:sp>
      <p:pic>
        <p:nvPicPr>
          <p:cNvPr id="21648" name="Picture 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135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534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Private enterprises:</a:t>
            </a: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</a:t>
            </a:r>
            <a:r>
              <a:rPr lang="en-US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dvantages of Multinationals</a:t>
            </a:r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3657600" y="3276600"/>
            <a:ext cx="1905000" cy="1676400"/>
            <a:chOff x="1920" y="240"/>
            <a:chExt cx="1366" cy="1296"/>
          </a:xfrm>
        </p:grpSpPr>
        <p:grpSp>
          <p:nvGrpSpPr>
            <p:cNvPr id="31765" name="Group 21"/>
            <p:cNvGrpSpPr>
              <a:grpSpLocks/>
            </p:cNvGrpSpPr>
            <p:nvPr/>
          </p:nvGrpSpPr>
          <p:grpSpPr bwMode="auto">
            <a:xfrm>
              <a:off x="1920" y="240"/>
              <a:ext cx="1296" cy="1296"/>
              <a:chOff x="2928" y="2064"/>
              <a:chExt cx="1296" cy="1296"/>
            </a:xfrm>
          </p:grpSpPr>
          <p:sp>
            <p:nvSpPr>
              <p:cNvPr id="31766" name="AutoShape 22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1296" cy="1296"/>
              </a:xfrm>
              <a:prstGeom prst="star24">
                <a:avLst>
                  <a:gd name="adj" fmla="val 375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7" name="Oval 23"/>
              <p:cNvSpPr>
                <a:spLocks noChangeArrowheads="1"/>
              </p:cNvSpPr>
              <p:nvPr/>
            </p:nvSpPr>
            <p:spPr bwMode="auto">
              <a:xfrm>
                <a:off x="3120" y="2256"/>
                <a:ext cx="864" cy="86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768" name="Group 24"/>
              <p:cNvGrpSpPr>
                <a:grpSpLocks/>
              </p:cNvGrpSpPr>
              <p:nvPr/>
            </p:nvGrpSpPr>
            <p:grpSpPr bwMode="auto">
              <a:xfrm>
                <a:off x="3072" y="2208"/>
                <a:ext cx="1008" cy="999"/>
                <a:chOff x="192" y="96"/>
                <a:chExt cx="5040" cy="4201"/>
              </a:xfrm>
            </p:grpSpPr>
            <p:grpSp>
              <p:nvGrpSpPr>
                <p:cNvPr id="31769" name="Group 25"/>
                <p:cNvGrpSpPr>
                  <a:grpSpLocks/>
                </p:cNvGrpSpPr>
                <p:nvPr/>
              </p:nvGrpSpPr>
              <p:grpSpPr bwMode="auto">
                <a:xfrm>
                  <a:off x="192" y="96"/>
                  <a:ext cx="5040" cy="4200"/>
                  <a:chOff x="324" y="24"/>
                  <a:chExt cx="5040" cy="4200"/>
                </a:xfrm>
              </p:grpSpPr>
              <p:sp>
                <p:nvSpPr>
                  <p:cNvPr id="3177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24"/>
                    <a:ext cx="5040" cy="42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9A0FF"/>
                      </a:gs>
                      <a:gs pos="50000">
                        <a:srgbClr val="03EDBB"/>
                      </a:gs>
                      <a:gs pos="100000">
                        <a:srgbClr val="49A0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71" name="Freeform 27"/>
                  <p:cNvSpPr>
                    <a:spLocks/>
                  </p:cNvSpPr>
                  <p:nvPr/>
                </p:nvSpPr>
                <p:spPr bwMode="auto">
                  <a:xfrm>
                    <a:off x="2223" y="1926"/>
                    <a:ext cx="908" cy="1324"/>
                  </a:xfrm>
                  <a:custGeom>
                    <a:avLst/>
                    <a:gdLst/>
                    <a:ahLst/>
                    <a:cxnLst>
                      <a:cxn ang="0">
                        <a:pos x="279" y="18"/>
                      </a:cxn>
                      <a:cxn ang="0">
                        <a:pos x="183" y="66"/>
                      </a:cxn>
                      <a:cxn ang="0">
                        <a:pos x="99" y="170"/>
                      </a:cxn>
                      <a:cxn ang="0">
                        <a:pos x="43" y="218"/>
                      </a:cxn>
                      <a:cxn ang="0">
                        <a:pos x="23" y="306"/>
                      </a:cxn>
                      <a:cxn ang="0">
                        <a:pos x="3" y="398"/>
                      </a:cxn>
                      <a:cxn ang="0">
                        <a:pos x="39" y="546"/>
                      </a:cxn>
                      <a:cxn ang="0">
                        <a:pos x="135" y="594"/>
                      </a:cxn>
                      <a:cxn ang="0">
                        <a:pos x="279" y="594"/>
                      </a:cxn>
                      <a:cxn ang="0">
                        <a:pos x="375" y="642"/>
                      </a:cxn>
                      <a:cxn ang="0">
                        <a:pos x="375" y="738"/>
                      </a:cxn>
                      <a:cxn ang="0">
                        <a:pos x="423" y="786"/>
                      </a:cxn>
                      <a:cxn ang="0">
                        <a:pos x="415" y="882"/>
                      </a:cxn>
                      <a:cxn ang="0">
                        <a:pos x="395" y="966"/>
                      </a:cxn>
                      <a:cxn ang="0">
                        <a:pos x="423" y="1078"/>
                      </a:cxn>
                      <a:cxn ang="0">
                        <a:pos x="471" y="1170"/>
                      </a:cxn>
                      <a:cxn ang="0">
                        <a:pos x="495" y="1254"/>
                      </a:cxn>
                      <a:cxn ang="0">
                        <a:pos x="567" y="1314"/>
                      </a:cxn>
                      <a:cxn ang="0">
                        <a:pos x="619" y="1266"/>
                      </a:cxn>
                      <a:cxn ang="0">
                        <a:pos x="695" y="1202"/>
                      </a:cxn>
                      <a:cxn ang="0">
                        <a:pos x="711" y="1122"/>
                      </a:cxn>
                      <a:cxn ang="0">
                        <a:pos x="747" y="1018"/>
                      </a:cxn>
                      <a:cxn ang="0">
                        <a:pos x="807" y="930"/>
                      </a:cxn>
                      <a:cxn ang="0">
                        <a:pos x="787" y="854"/>
                      </a:cxn>
                      <a:cxn ang="0">
                        <a:pos x="759" y="786"/>
                      </a:cxn>
                      <a:cxn ang="0">
                        <a:pos x="791" y="742"/>
                      </a:cxn>
                      <a:cxn ang="0">
                        <a:pos x="855" y="642"/>
                      </a:cxn>
                      <a:cxn ang="0">
                        <a:pos x="887" y="550"/>
                      </a:cxn>
                      <a:cxn ang="0">
                        <a:pos x="855" y="506"/>
                      </a:cxn>
                      <a:cxn ang="0">
                        <a:pos x="763" y="402"/>
                      </a:cxn>
                      <a:cxn ang="0">
                        <a:pos x="739" y="294"/>
                      </a:cxn>
                      <a:cxn ang="0">
                        <a:pos x="711" y="162"/>
                      </a:cxn>
                      <a:cxn ang="0">
                        <a:pos x="627" y="130"/>
                      </a:cxn>
                      <a:cxn ang="0">
                        <a:pos x="523" y="118"/>
                      </a:cxn>
                      <a:cxn ang="0">
                        <a:pos x="435" y="94"/>
                      </a:cxn>
                      <a:cxn ang="0">
                        <a:pos x="345" y="52"/>
                      </a:cxn>
                    </a:cxnLst>
                    <a:rect l="0" t="0" r="r" b="b"/>
                    <a:pathLst>
                      <a:path w="908" h="1324">
                        <a:moveTo>
                          <a:pt x="343" y="6"/>
                        </a:moveTo>
                        <a:cubicBezTo>
                          <a:pt x="332" y="0"/>
                          <a:pt x="300" y="14"/>
                          <a:pt x="279" y="18"/>
                        </a:cubicBezTo>
                        <a:cubicBezTo>
                          <a:pt x="258" y="22"/>
                          <a:pt x="235" y="22"/>
                          <a:pt x="219" y="30"/>
                        </a:cubicBezTo>
                        <a:cubicBezTo>
                          <a:pt x="203" y="38"/>
                          <a:pt x="197" y="53"/>
                          <a:pt x="183" y="66"/>
                        </a:cubicBezTo>
                        <a:cubicBezTo>
                          <a:pt x="169" y="79"/>
                          <a:pt x="149" y="93"/>
                          <a:pt x="135" y="110"/>
                        </a:cubicBezTo>
                        <a:cubicBezTo>
                          <a:pt x="121" y="127"/>
                          <a:pt x="107" y="153"/>
                          <a:pt x="99" y="170"/>
                        </a:cubicBezTo>
                        <a:cubicBezTo>
                          <a:pt x="91" y="187"/>
                          <a:pt x="96" y="202"/>
                          <a:pt x="87" y="210"/>
                        </a:cubicBezTo>
                        <a:cubicBezTo>
                          <a:pt x="78" y="218"/>
                          <a:pt x="52" y="209"/>
                          <a:pt x="43" y="218"/>
                        </a:cubicBezTo>
                        <a:cubicBezTo>
                          <a:pt x="34" y="227"/>
                          <a:pt x="34" y="247"/>
                          <a:pt x="31" y="262"/>
                        </a:cubicBezTo>
                        <a:cubicBezTo>
                          <a:pt x="28" y="277"/>
                          <a:pt x="28" y="291"/>
                          <a:pt x="23" y="306"/>
                        </a:cubicBezTo>
                        <a:cubicBezTo>
                          <a:pt x="18" y="321"/>
                          <a:pt x="6" y="339"/>
                          <a:pt x="3" y="354"/>
                        </a:cubicBezTo>
                        <a:cubicBezTo>
                          <a:pt x="0" y="369"/>
                          <a:pt x="0" y="381"/>
                          <a:pt x="3" y="398"/>
                        </a:cubicBezTo>
                        <a:cubicBezTo>
                          <a:pt x="6" y="415"/>
                          <a:pt x="13" y="433"/>
                          <a:pt x="19" y="458"/>
                        </a:cubicBezTo>
                        <a:cubicBezTo>
                          <a:pt x="25" y="483"/>
                          <a:pt x="28" y="523"/>
                          <a:pt x="39" y="546"/>
                        </a:cubicBezTo>
                        <a:cubicBezTo>
                          <a:pt x="50" y="569"/>
                          <a:pt x="71" y="586"/>
                          <a:pt x="87" y="594"/>
                        </a:cubicBezTo>
                        <a:cubicBezTo>
                          <a:pt x="103" y="602"/>
                          <a:pt x="111" y="594"/>
                          <a:pt x="135" y="594"/>
                        </a:cubicBezTo>
                        <a:cubicBezTo>
                          <a:pt x="159" y="594"/>
                          <a:pt x="207" y="594"/>
                          <a:pt x="231" y="594"/>
                        </a:cubicBezTo>
                        <a:cubicBezTo>
                          <a:pt x="255" y="594"/>
                          <a:pt x="260" y="593"/>
                          <a:pt x="279" y="594"/>
                        </a:cubicBezTo>
                        <a:cubicBezTo>
                          <a:pt x="298" y="595"/>
                          <a:pt x="331" y="594"/>
                          <a:pt x="347" y="602"/>
                        </a:cubicBezTo>
                        <a:cubicBezTo>
                          <a:pt x="363" y="610"/>
                          <a:pt x="370" y="628"/>
                          <a:pt x="375" y="642"/>
                        </a:cubicBezTo>
                        <a:cubicBezTo>
                          <a:pt x="380" y="656"/>
                          <a:pt x="375" y="670"/>
                          <a:pt x="375" y="686"/>
                        </a:cubicBezTo>
                        <a:cubicBezTo>
                          <a:pt x="375" y="702"/>
                          <a:pt x="370" y="727"/>
                          <a:pt x="375" y="738"/>
                        </a:cubicBezTo>
                        <a:cubicBezTo>
                          <a:pt x="380" y="749"/>
                          <a:pt x="399" y="742"/>
                          <a:pt x="407" y="750"/>
                        </a:cubicBezTo>
                        <a:cubicBezTo>
                          <a:pt x="415" y="758"/>
                          <a:pt x="421" y="773"/>
                          <a:pt x="423" y="786"/>
                        </a:cubicBezTo>
                        <a:cubicBezTo>
                          <a:pt x="425" y="799"/>
                          <a:pt x="420" y="810"/>
                          <a:pt x="419" y="826"/>
                        </a:cubicBezTo>
                        <a:cubicBezTo>
                          <a:pt x="418" y="842"/>
                          <a:pt x="416" y="867"/>
                          <a:pt x="415" y="882"/>
                        </a:cubicBezTo>
                        <a:cubicBezTo>
                          <a:pt x="414" y="897"/>
                          <a:pt x="414" y="904"/>
                          <a:pt x="411" y="918"/>
                        </a:cubicBezTo>
                        <a:cubicBezTo>
                          <a:pt x="408" y="932"/>
                          <a:pt x="396" y="949"/>
                          <a:pt x="395" y="966"/>
                        </a:cubicBezTo>
                        <a:cubicBezTo>
                          <a:pt x="394" y="983"/>
                          <a:pt x="398" y="1003"/>
                          <a:pt x="403" y="1022"/>
                        </a:cubicBezTo>
                        <a:cubicBezTo>
                          <a:pt x="408" y="1041"/>
                          <a:pt x="415" y="1061"/>
                          <a:pt x="423" y="1078"/>
                        </a:cubicBezTo>
                        <a:cubicBezTo>
                          <a:pt x="431" y="1095"/>
                          <a:pt x="443" y="1107"/>
                          <a:pt x="451" y="1122"/>
                        </a:cubicBezTo>
                        <a:cubicBezTo>
                          <a:pt x="459" y="1137"/>
                          <a:pt x="466" y="1155"/>
                          <a:pt x="471" y="1170"/>
                        </a:cubicBezTo>
                        <a:cubicBezTo>
                          <a:pt x="476" y="1185"/>
                          <a:pt x="475" y="1200"/>
                          <a:pt x="479" y="1214"/>
                        </a:cubicBezTo>
                        <a:cubicBezTo>
                          <a:pt x="483" y="1228"/>
                          <a:pt x="488" y="1237"/>
                          <a:pt x="495" y="1254"/>
                        </a:cubicBezTo>
                        <a:cubicBezTo>
                          <a:pt x="502" y="1271"/>
                          <a:pt x="507" y="1304"/>
                          <a:pt x="519" y="1314"/>
                        </a:cubicBezTo>
                        <a:cubicBezTo>
                          <a:pt x="531" y="1324"/>
                          <a:pt x="552" y="1316"/>
                          <a:pt x="567" y="1314"/>
                        </a:cubicBezTo>
                        <a:cubicBezTo>
                          <a:pt x="582" y="1312"/>
                          <a:pt x="598" y="1310"/>
                          <a:pt x="607" y="1302"/>
                        </a:cubicBezTo>
                        <a:cubicBezTo>
                          <a:pt x="616" y="1294"/>
                          <a:pt x="610" y="1276"/>
                          <a:pt x="619" y="1266"/>
                        </a:cubicBezTo>
                        <a:cubicBezTo>
                          <a:pt x="628" y="1256"/>
                          <a:pt x="646" y="1253"/>
                          <a:pt x="659" y="1242"/>
                        </a:cubicBezTo>
                        <a:cubicBezTo>
                          <a:pt x="672" y="1231"/>
                          <a:pt x="689" y="1214"/>
                          <a:pt x="695" y="1202"/>
                        </a:cubicBezTo>
                        <a:cubicBezTo>
                          <a:pt x="701" y="1190"/>
                          <a:pt x="692" y="1183"/>
                          <a:pt x="695" y="1170"/>
                        </a:cubicBezTo>
                        <a:cubicBezTo>
                          <a:pt x="698" y="1157"/>
                          <a:pt x="704" y="1138"/>
                          <a:pt x="711" y="1122"/>
                        </a:cubicBezTo>
                        <a:cubicBezTo>
                          <a:pt x="718" y="1106"/>
                          <a:pt x="733" y="1091"/>
                          <a:pt x="739" y="1074"/>
                        </a:cubicBezTo>
                        <a:cubicBezTo>
                          <a:pt x="745" y="1057"/>
                          <a:pt x="740" y="1032"/>
                          <a:pt x="747" y="1018"/>
                        </a:cubicBezTo>
                        <a:cubicBezTo>
                          <a:pt x="754" y="1004"/>
                          <a:pt x="773" y="1005"/>
                          <a:pt x="783" y="990"/>
                        </a:cubicBezTo>
                        <a:cubicBezTo>
                          <a:pt x="793" y="975"/>
                          <a:pt x="804" y="946"/>
                          <a:pt x="807" y="930"/>
                        </a:cubicBezTo>
                        <a:cubicBezTo>
                          <a:pt x="810" y="914"/>
                          <a:pt x="802" y="907"/>
                          <a:pt x="799" y="894"/>
                        </a:cubicBezTo>
                        <a:cubicBezTo>
                          <a:pt x="796" y="881"/>
                          <a:pt x="792" y="865"/>
                          <a:pt x="787" y="854"/>
                        </a:cubicBezTo>
                        <a:cubicBezTo>
                          <a:pt x="782" y="843"/>
                          <a:pt x="772" y="837"/>
                          <a:pt x="767" y="826"/>
                        </a:cubicBezTo>
                        <a:cubicBezTo>
                          <a:pt x="762" y="815"/>
                          <a:pt x="758" y="797"/>
                          <a:pt x="759" y="786"/>
                        </a:cubicBezTo>
                        <a:cubicBezTo>
                          <a:pt x="760" y="775"/>
                          <a:pt x="766" y="765"/>
                          <a:pt x="771" y="758"/>
                        </a:cubicBezTo>
                        <a:cubicBezTo>
                          <a:pt x="776" y="751"/>
                          <a:pt x="785" y="753"/>
                          <a:pt x="791" y="742"/>
                        </a:cubicBezTo>
                        <a:cubicBezTo>
                          <a:pt x="797" y="731"/>
                          <a:pt x="796" y="707"/>
                          <a:pt x="807" y="690"/>
                        </a:cubicBezTo>
                        <a:cubicBezTo>
                          <a:pt x="818" y="673"/>
                          <a:pt x="844" y="655"/>
                          <a:pt x="855" y="642"/>
                        </a:cubicBezTo>
                        <a:cubicBezTo>
                          <a:pt x="866" y="629"/>
                          <a:pt x="866" y="625"/>
                          <a:pt x="871" y="610"/>
                        </a:cubicBezTo>
                        <a:cubicBezTo>
                          <a:pt x="876" y="595"/>
                          <a:pt x="882" y="569"/>
                          <a:pt x="887" y="550"/>
                        </a:cubicBezTo>
                        <a:cubicBezTo>
                          <a:pt x="892" y="531"/>
                          <a:pt x="908" y="505"/>
                          <a:pt x="903" y="498"/>
                        </a:cubicBezTo>
                        <a:cubicBezTo>
                          <a:pt x="898" y="491"/>
                          <a:pt x="871" y="514"/>
                          <a:pt x="855" y="506"/>
                        </a:cubicBezTo>
                        <a:cubicBezTo>
                          <a:pt x="839" y="498"/>
                          <a:pt x="822" y="467"/>
                          <a:pt x="807" y="450"/>
                        </a:cubicBezTo>
                        <a:cubicBezTo>
                          <a:pt x="792" y="433"/>
                          <a:pt x="771" y="418"/>
                          <a:pt x="763" y="402"/>
                        </a:cubicBezTo>
                        <a:cubicBezTo>
                          <a:pt x="755" y="386"/>
                          <a:pt x="763" y="372"/>
                          <a:pt x="759" y="354"/>
                        </a:cubicBezTo>
                        <a:cubicBezTo>
                          <a:pt x="755" y="336"/>
                          <a:pt x="747" y="318"/>
                          <a:pt x="739" y="294"/>
                        </a:cubicBezTo>
                        <a:cubicBezTo>
                          <a:pt x="731" y="270"/>
                          <a:pt x="716" y="232"/>
                          <a:pt x="711" y="210"/>
                        </a:cubicBezTo>
                        <a:cubicBezTo>
                          <a:pt x="706" y="188"/>
                          <a:pt x="716" y="173"/>
                          <a:pt x="711" y="162"/>
                        </a:cubicBezTo>
                        <a:cubicBezTo>
                          <a:pt x="706" y="151"/>
                          <a:pt x="697" y="151"/>
                          <a:pt x="683" y="146"/>
                        </a:cubicBezTo>
                        <a:cubicBezTo>
                          <a:pt x="669" y="141"/>
                          <a:pt x="644" y="135"/>
                          <a:pt x="627" y="130"/>
                        </a:cubicBezTo>
                        <a:cubicBezTo>
                          <a:pt x="610" y="125"/>
                          <a:pt x="600" y="116"/>
                          <a:pt x="583" y="114"/>
                        </a:cubicBezTo>
                        <a:cubicBezTo>
                          <a:pt x="566" y="112"/>
                          <a:pt x="544" y="115"/>
                          <a:pt x="523" y="118"/>
                        </a:cubicBezTo>
                        <a:cubicBezTo>
                          <a:pt x="502" y="121"/>
                          <a:pt x="474" y="134"/>
                          <a:pt x="459" y="130"/>
                        </a:cubicBezTo>
                        <a:cubicBezTo>
                          <a:pt x="444" y="126"/>
                          <a:pt x="447" y="103"/>
                          <a:pt x="435" y="94"/>
                        </a:cubicBezTo>
                        <a:cubicBezTo>
                          <a:pt x="423" y="85"/>
                          <a:pt x="402" y="83"/>
                          <a:pt x="387" y="76"/>
                        </a:cubicBezTo>
                        <a:cubicBezTo>
                          <a:pt x="372" y="69"/>
                          <a:pt x="352" y="64"/>
                          <a:pt x="345" y="52"/>
                        </a:cubicBezTo>
                        <a:cubicBezTo>
                          <a:pt x="338" y="40"/>
                          <a:pt x="354" y="12"/>
                          <a:pt x="343" y="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A50021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72" name="Freeform 28"/>
                  <p:cNvSpPr>
                    <a:spLocks/>
                  </p:cNvSpPr>
                  <p:nvPr/>
                </p:nvSpPr>
                <p:spPr bwMode="auto">
                  <a:xfrm>
                    <a:off x="3075" y="2831"/>
                    <a:ext cx="106" cy="268"/>
                  </a:xfrm>
                  <a:custGeom>
                    <a:avLst/>
                    <a:gdLst/>
                    <a:ahLst/>
                    <a:cxnLst>
                      <a:cxn ang="0">
                        <a:pos x="87" y="1"/>
                      </a:cxn>
                      <a:cxn ang="0">
                        <a:pos x="43" y="17"/>
                      </a:cxn>
                      <a:cxn ang="0">
                        <a:pos x="23" y="81"/>
                      </a:cxn>
                      <a:cxn ang="0">
                        <a:pos x="3" y="121"/>
                      </a:cxn>
                      <a:cxn ang="0">
                        <a:pos x="3" y="169"/>
                      </a:cxn>
                      <a:cxn ang="0">
                        <a:pos x="3" y="217"/>
                      </a:cxn>
                      <a:cxn ang="0">
                        <a:pos x="23" y="253"/>
                      </a:cxn>
                      <a:cxn ang="0">
                        <a:pos x="51" y="265"/>
                      </a:cxn>
                      <a:cxn ang="0">
                        <a:pos x="71" y="233"/>
                      </a:cxn>
                      <a:cxn ang="0">
                        <a:pos x="67" y="209"/>
                      </a:cxn>
                      <a:cxn ang="0">
                        <a:pos x="71" y="177"/>
                      </a:cxn>
                      <a:cxn ang="0">
                        <a:pos x="83" y="153"/>
                      </a:cxn>
                      <a:cxn ang="0">
                        <a:pos x="79" y="109"/>
                      </a:cxn>
                      <a:cxn ang="0">
                        <a:pos x="103" y="61"/>
                      </a:cxn>
                      <a:cxn ang="0">
                        <a:pos x="99" y="25"/>
                      </a:cxn>
                      <a:cxn ang="0">
                        <a:pos x="87" y="1"/>
                      </a:cxn>
                    </a:cxnLst>
                    <a:rect l="0" t="0" r="r" b="b"/>
                    <a:pathLst>
                      <a:path w="106" h="268">
                        <a:moveTo>
                          <a:pt x="87" y="1"/>
                        </a:moveTo>
                        <a:cubicBezTo>
                          <a:pt x="78" y="0"/>
                          <a:pt x="54" y="4"/>
                          <a:pt x="43" y="17"/>
                        </a:cubicBezTo>
                        <a:cubicBezTo>
                          <a:pt x="32" y="30"/>
                          <a:pt x="30" y="64"/>
                          <a:pt x="23" y="81"/>
                        </a:cubicBezTo>
                        <a:cubicBezTo>
                          <a:pt x="16" y="98"/>
                          <a:pt x="6" y="106"/>
                          <a:pt x="3" y="121"/>
                        </a:cubicBezTo>
                        <a:cubicBezTo>
                          <a:pt x="0" y="136"/>
                          <a:pt x="3" y="153"/>
                          <a:pt x="3" y="169"/>
                        </a:cubicBezTo>
                        <a:cubicBezTo>
                          <a:pt x="3" y="185"/>
                          <a:pt x="0" y="203"/>
                          <a:pt x="3" y="217"/>
                        </a:cubicBezTo>
                        <a:cubicBezTo>
                          <a:pt x="6" y="231"/>
                          <a:pt x="15" y="245"/>
                          <a:pt x="23" y="253"/>
                        </a:cubicBezTo>
                        <a:cubicBezTo>
                          <a:pt x="31" y="261"/>
                          <a:pt x="43" y="268"/>
                          <a:pt x="51" y="265"/>
                        </a:cubicBezTo>
                        <a:cubicBezTo>
                          <a:pt x="59" y="262"/>
                          <a:pt x="68" y="242"/>
                          <a:pt x="71" y="233"/>
                        </a:cubicBezTo>
                        <a:cubicBezTo>
                          <a:pt x="74" y="224"/>
                          <a:pt x="67" y="218"/>
                          <a:pt x="67" y="209"/>
                        </a:cubicBezTo>
                        <a:cubicBezTo>
                          <a:pt x="67" y="200"/>
                          <a:pt x="68" y="186"/>
                          <a:pt x="71" y="177"/>
                        </a:cubicBezTo>
                        <a:cubicBezTo>
                          <a:pt x="74" y="168"/>
                          <a:pt x="82" y="164"/>
                          <a:pt x="83" y="153"/>
                        </a:cubicBezTo>
                        <a:cubicBezTo>
                          <a:pt x="84" y="142"/>
                          <a:pt x="76" y="124"/>
                          <a:pt x="79" y="109"/>
                        </a:cubicBezTo>
                        <a:cubicBezTo>
                          <a:pt x="82" y="94"/>
                          <a:pt x="100" y="75"/>
                          <a:pt x="103" y="61"/>
                        </a:cubicBezTo>
                        <a:cubicBezTo>
                          <a:pt x="106" y="47"/>
                          <a:pt x="102" y="35"/>
                          <a:pt x="99" y="25"/>
                        </a:cubicBezTo>
                        <a:cubicBezTo>
                          <a:pt x="96" y="15"/>
                          <a:pt x="96" y="2"/>
                          <a:pt x="87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A50021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73" name="Freeform 29"/>
                  <p:cNvSpPr>
                    <a:spLocks/>
                  </p:cNvSpPr>
                  <p:nvPr/>
                </p:nvSpPr>
                <p:spPr bwMode="auto">
                  <a:xfrm rot="-832161">
                    <a:off x="4100" y="2811"/>
                    <a:ext cx="570" cy="528"/>
                  </a:xfrm>
                  <a:custGeom>
                    <a:avLst/>
                    <a:gdLst/>
                    <a:ahLst/>
                    <a:cxnLst>
                      <a:cxn ang="0">
                        <a:pos x="266" y="5"/>
                      </a:cxn>
                      <a:cxn ang="0">
                        <a:pos x="226" y="45"/>
                      </a:cxn>
                      <a:cxn ang="0">
                        <a:pos x="174" y="65"/>
                      </a:cxn>
                      <a:cxn ang="0">
                        <a:pos x="146" y="101"/>
                      </a:cxn>
                      <a:cxn ang="0">
                        <a:pos x="98" y="129"/>
                      </a:cxn>
                      <a:cxn ang="0">
                        <a:pos x="78" y="177"/>
                      </a:cxn>
                      <a:cxn ang="0">
                        <a:pos x="10" y="201"/>
                      </a:cxn>
                      <a:cxn ang="0">
                        <a:pos x="18" y="249"/>
                      </a:cxn>
                      <a:cxn ang="0">
                        <a:pos x="18" y="285"/>
                      </a:cxn>
                      <a:cxn ang="0">
                        <a:pos x="38" y="337"/>
                      </a:cxn>
                      <a:cxn ang="0">
                        <a:pos x="22" y="381"/>
                      </a:cxn>
                      <a:cxn ang="0">
                        <a:pos x="34" y="429"/>
                      </a:cxn>
                      <a:cxn ang="0">
                        <a:pos x="78" y="433"/>
                      </a:cxn>
                      <a:cxn ang="0">
                        <a:pos x="122" y="445"/>
                      </a:cxn>
                      <a:cxn ang="0">
                        <a:pos x="170" y="409"/>
                      </a:cxn>
                      <a:cxn ang="0">
                        <a:pos x="218" y="393"/>
                      </a:cxn>
                      <a:cxn ang="0">
                        <a:pos x="270" y="385"/>
                      </a:cxn>
                      <a:cxn ang="0">
                        <a:pos x="298" y="393"/>
                      </a:cxn>
                      <a:cxn ang="0">
                        <a:pos x="342" y="413"/>
                      </a:cxn>
                      <a:cxn ang="0">
                        <a:pos x="358" y="441"/>
                      </a:cxn>
                      <a:cxn ang="0">
                        <a:pos x="370" y="477"/>
                      </a:cxn>
                      <a:cxn ang="0">
                        <a:pos x="398" y="493"/>
                      </a:cxn>
                      <a:cxn ang="0">
                        <a:pos x="418" y="525"/>
                      </a:cxn>
                      <a:cxn ang="0">
                        <a:pos x="470" y="509"/>
                      </a:cxn>
                      <a:cxn ang="0">
                        <a:pos x="514" y="477"/>
                      </a:cxn>
                      <a:cxn ang="0">
                        <a:pos x="514" y="429"/>
                      </a:cxn>
                      <a:cxn ang="0">
                        <a:pos x="542" y="393"/>
                      </a:cxn>
                      <a:cxn ang="0">
                        <a:pos x="566" y="321"/>
                      </a:cxn>
                      <a:cxn ang="0">
                        <a:pos x="566" y="273"/>
                      </a:cxn>
                      <a:cxn ang="0">
                        <a:pos x="546" y="249"/>
                      </a:cxn>
                      <a:cxn ang="0">
                        <a:pos x="498" y="205"/>
                      </a:cxn>
                      <a:cxn ang="0">
                        <a:pos x="474" y="149"/>
                      </a:cxn>
                      <a:cxn ang="0">
                        <a:pos x="454" y="93"/>
                      </a:cxn>
                      <a:cxn ang="0">
                        <a:pos x="442" y="49"/>
                      </a:cxn>
                      <a:cxn ang="0">
                        <a:pos x="414" y="1"/>
                      </a:cxn>
                      <a:cxn ang="0">
                        <a:pos x="418" y="45"/>
                      </a:cxn>
                      <a:cxn ang="0">
                        <a:pos x="418" y="93"/>
                      </a:cxn>
                      <a:cxn ang="0">
                        <a:pos x="370" y="93"/>
                      </a:cxn>
                      <a:cxn ang="0">
                        <a:pos x="338" y="81"/>
                      </a:cxn>
                      <a:cxn ang="0">
                        <a:pos x="334" y="41"/>
                      </a:cxn>
                      <a:cxn ang="0">
                        <a:pos x="314" y="9"/>
                      </a:cxn>
                      <a:cxn ang="0">
                        <a:pos x="266" y="5"/>
                      </a:cxn>
                    </a:cxnLst>
                    <a:rect l="0" t="0" r="r" b="b"/>
                    <a:pathLst>
                      <a:path w="570" h="528">
                        <a:moveTo>
                          <a:pt x="266" y="5"/>
                        </a:moveTo>
                        <a:cubicBezTo>
                          <a:pt x="250" y="13"/>
                          <a:pt x="241" y="35"/>
                          <a:pt x="226" y="45"/>
                        </a:cubicBezTo>
                        <a:cubicBezTo>
                          <a:pt x="211" y="55"/>
                          <a:pt x="187" y="56"/>
                          <a:pt x="174" y="65"/>
                        </a:cubicBezTo>
                        <a:cubicBezTo>
                          <a:pt x="161" y="74"/>
                          <a:pt x="159" y="90"/>
                          <a:pt x="146" y="101"/>
                        </a:cubicBezTo>
                        <a:cubicBezTo>
                          <a:pt x="133" y="112"/>
                          <a:pt x="109" y="116"/>
                          <a:pt x="98" y="129"/>
                        </a:cubicBezTo>
                        <a:cubicBezTo>
                          <a:pt x="87" y="142"/>
                          <a:pt x="93" y="165"/>
                          <a:pt x="78" y="177"/>
                        </a:cubicBezTo>
                        <a:cubicBezTo>
                          <a:pt x="63" y="189"/>
                          <a:pt x="20" y="189"/>
                          <a:pt x="10" y="201"/>
                        </a:cubicBezTo>
                        <a:cubicBezTo>
                          <a:pt x="0" y="213"/>
                          <a:pt x="17" y="235"/>
                          <a:pt x="18" y="249"/>
                        </a:cubicBezTo>
                        <a:cubicBezTo>
                          <a:pt x="19" y="263"/>
                          <a:pt x="15" y="270"/>
                          <a:pt x="18" y="285"/>
                        </a:cubicBezTo>
                        <a:cubicBezTo>
                          <a:pt x="21" y="300"/>
                          <a:pt x="37" y="321"/>
                          <a:pt x="38" y="337"/>
                        </a:cubicBezTo>
                        <a:cubicBezTo>
                          <a:pt x="39" y="353"/>
                          <a:pt x="23" y="366"/>
                          <a:pt x="22" y="381"/>
                        </a:cubicBezTo>
                        <a:cubicBezTo>
                          <a:pt x="21" y="396"/>
                          <a:pt x="25" y="420"/>
                          <a:pt x="34" y="429"/>
                        </a:cubicBezTo>
                        <a:cubicBezTo>
                          <a:pt x="43" y="438"/>
                          <a:pt x="63" y="430"/>
                          <a:pt x="78" y="433"/>
                        </a:cubicBezTo>
                        <a:cubicBezTo>
                          <a:pt x="93" y="436"/>
                          <a:pt x="107" y="449"/>
                          <a:pt x="122" y="445"/>
                        </a:cubicBezTo>
                        <a:cubicBezTo>
                          <a:pt x="137" y="441"/>
                          <a:pt x="154" y="418"/>
                          <a:pt x="170" y="409"/>
                        </a:cubicBezTo>
                        <a:cubicBezTo>
                          <a:pt x="186" y="400"/>
                          <a:pt x="201" y="397"/>
                          <a:pt x="218" y="393"/>
                        </a:cubicBezTo>
                        <a:cubicBezTo>
                          <a:pt x="235" y="389"/>
                          <a:pt x="257" y="385"/>
                          <a:pt x="270" y="385"/>
                        </a:cubicBezTo>
                        <a:cubicBezTo>
                          <a:pt x="283" y="385"/>
                          <a:pt x="286" y="388"/>
                          <a:pt x="298" y="393"/>
                        </a:cubicBezTo>
                        <a:cubicBezTo>
                          <a:pt x="310" y="398"/>
                          <a:pt x="332" y="405"/>
                          <a:pt x="342" y="413"/>
                        </a:cubicBezTo>
                        <a:cubicBezTo>
                          <a:pt x="352" y="421"/>
                          <a:pt x="353" y="430"/>
                          <a:pt x="358" y="441"/>
                        </a:cubicBezTo>
                        <a:cubicBezTo>
                          <a:pt x="363" y="452"/>
                          <a:pt x="363" y="468"/>
                          <a:pt x="370" y="477"/>
                        </a:cubicBezTo>
                        <a:cubicBezTo>
                          <a:pt x="377" y="486"/>
                          <a:pt x="390" y="485"/>
                          <a:pt x="398" y="493"/>
                        </a:cubicBezTo>
                        <a:cubicBezTo>
                          <a:pt x="406" y="501"/>
                          <a:pt x="406" y="522"/>
                          <a:pt x="418" y="525"/>
                        </a:cubicBezTo>
                        <a:cubicBezTo>
                          <a:pt x="430" y="528"/>
                          <a:pt x="454" y="517"/>
                          <a:pt x="470" y="509"/>
                        </a:cubicBezTo>
                        <a:cubicBezTo>
                          <a:pt x="486" y="501"/>
                          <a:pt x="507" y="490"/>
                          <a:pt x="514" y="477"/>
                        </a:cubicBezTo>
                        <a:cubicBezTo>
                          <a:pt x="521" y="464"/>
                          <a:pt x="509" y="443"/>
                          <a:pt x="514" y="429"/>
                        </a:cubicBezTo>
                        <a:cubicBezTo>
                          <a:pt x="519" y="415"/>
                          <a:pt x="533" y="411"/>
                          <a:pt x="542" y="393"/>
                        </a:cubicBezTo>
                        <a:cubicBezTo>
                          <a:pt x="551" y="375"/>
                          <a:pt x="562" y="341"/>
                          <a:pt x="566" y="321"/>
                        </a:cubicBezTo>
                        <a:cubicBezTo>
                          <a:pt x="570" y="301"/>
                          <a:pt x="569" y="285"/>
                          <a:pt x="566" y="273"/>
                        </a:cubicBezTo>
                        <a:cubicBezTo>
                          <a:pt x="563" y="261"/>
                          <a:pt x="557" y="260"/>
                          <a:pt x="546" y="249"/>
                        </a:cubicBezTo>
                        <a:cubicBezTo>
                          <a:pt x="535" y="238"/>
                          <a:pt x="510" y="222"/>
                          <a:pt x="498" y="205"/>
                        </a:cubicBezTo>
                        <a:cubicBezTo>
                          <a:pt x="486" y="188"/>
                          <a:pt x="481" y="168"/>
                          <a:pt x="474" y="149"/>
                        </a:cubicBezTo>
                        <a:cubicBezTo>
                          <a:pt x="467" y="130"/>
                          <a:pt x="459" y="110"/>
                          <a:pt x="454" y="93"/>
                        </a:cubicBezTo>
                        <a:cubicBezTo>
                          <a:pt x="449" y="76"/>
                          <a:pt x="449" y="64"/>
                          <a:pt x="442" y="49"/>
                        </a:cubicBezTo>
                        <a:cubicBezTo>
                          <a:pt x="435" y="34"/>
                          <a:pt x="418" y="2"/>
                          <a:pt x="414" y="1"/>
                        </a:cubicBezTo>
                        <a:cubicBezTo>
                          <a:pt x="410" y="0"/>
                          <a:pt x="417" y="30"/>
                          <a:pt x="418" y="45"/>
                        </a:cubicBezTo>
                        <a:cubicBezTo>
                          <a:pt x="419" y="60"/>
                          <a:pt x="426" y="85"/>
                          <a:pt x="418" y="93"/>
                        </a:cubicBezTo>
                        <a:cubicBezTo>
                          <a:pt x="410" y="101"/>
                          <a:pt x="383" y="95"/>
                          <a:pt x="370" y="93"/>
                        </a:cubicBezTo>
                        <a:cubicBezTo>
                          <a:pt x="357" y="91"/>
                          <a:pt x="344" y="90"/>
                          <a:pt x="338" y="81"/>
                        </a:cubicBezTo>
                        <a:cubicBezTo>
                          <a:pt x="332" y="72"/>
                          <a:pt x="338" y="53"/>
                          <a:pt x="334" y="41"/>
                        </a:cubicBezTo>
                        <a:cubicBezTo>
                          <a:pt x="330" y="29"/>
                          <a:pt x="325" y="15"/>
                          <a:pt x="314" y="9"/>
                        </a:cubicBezTo>
                        <a:cubicBezTo>
                          <a:pt x="303" y="3"/>
                          <a:pt x="276" y="6"/>
                          <a:pt x="266" y="5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74" name="Freeform 30"/>
                  <p:cNvSpPr>
                    <a:spLocks/>
                  </p:cNvSpPr>
                  <p:nvPr/>
                </p:nvSpPr>
                <p:spPr bwMode="auto">
                  <a:xfrm>
                    <a:off x="4326" y="2633"/>
                    <a:ext cx="295" cy="158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52" y="15"/>
                      </a:cxn>
                      <a:cxn ang="0">
                        <a:pos x="92" y="3"/>
                      </a:cxn>
                      <a:cxn ang="0">
                        <a:pos x="144" y="31"/>
                      </a:cxn>
                      <a:cxn ang="0">
                        <a:pos x="160" y="59"/>
                      </a:cxn>
                      <a:cxn ang="0">
                        <a:pos x="192" y="79"/>
                      </a:cxn>
                      <a:cxn ang="0">
                        <a:pos x="244" y="143"/>
                      </a:cxn>
                      <a:cxn ang="0">
                        <a:pos x="212" y="155"/>
                      </a:cxn>
                      <a:cxn ang="0">
                        <a:pos x="184" y="123"/>
                      </a:cxn>
                      <a:cxn ang="0">
                        <a:pos x="144" y="143"/>
                      </a:cxn>
                      <a:cxn ang="0">
                        <a:pos x="120" y="135"/>
                      </a:cxn>
                      <a:cxn ang="0">
                        <a:pos x="76" y="119"/>
                      </a:cxn>
                      <a:cxn ang="0">
                        <a:pos x="48" y="83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247" h="158">
                        <a:moveTo>
                          <a:pt x="0" y="31"/>
                        </a:moveTo>
                        <a:cubicBezTo>
                          <a:pt x="1" y="20"/>
                          <a:pt x="37" y="20"/>
                          <a:pt x="52" y="15"/>
                        </a:cubicBezTo>
                        <a:cubicBezTo>
                          <a:pt x="67" y="10"/>
                          <a:pt x="77" y="0"/>
                          <a:pt x="92" y="3"/>
                        </a:cubicBezTo>
                        <a:cubicBezTo>
                          <a:pt x="107" y="6"/>
                          <a:pt x="133" y="22"/>
                          <a:pt x="144" y="31"/>
                        </a:cubicBezTo>
                        <a:cubicBezTo>
                          <a:pt x="155" y="40"/>
                          <a:pt x="152" y="51"/>
                          <a:pt x="160" y="59"/>
                        </a:cubicBezTo>
                        <a:cubicBezTo>
                          <a:pt x="168" y="67"/>
                          <a:pt x="178" y="65"/>
                          <a:pt x="192" y="79"/>
                        </a:cubicBezTo>
                        <a:cubicBezTo>
                          <a:pt x="206" y="93"/>
                          <a:pt x="241" y="130"/>
                          <a:pt x="244" y="143"/>
                        </a:cubicBezTo>
                        <a:cubicBezTo>
                          <a:pt x="247" y="156"/>
                          <a:pt x="222" y="158"/>
                          <a:pt x="212" y="155"/>
                        </a:cubicBezTo>
                        <a:cubicBezTo>
                          <a:pt x="202" y="152"/>
                          <a:pt x="195" y="125"/>
                          <a:pt x="184" y="123"/>
                        </a:cubicBezTo>
                        <a:cubicBezTo>
                          <a:pt x="173" y="121"/>
                          <a:pt x="155" y="141"/>
                          <a:pt x="144" y="143"/>
                        </a:cubicBezTo>
                        <a:cubicBezTo>
                          <a:pt x="133" y="145"/>
                          <a:pt x="131" y="139"/>
                          <a:pt x="120" y="135"/>
                        </a:cubicBezTo>
                        <a:cubicBezTo>
                          <a:pt x="109" y="131"/>
                          <a:pt x="88" y="128"/>
                          <a:pt x="76" y="119"/>
                        </a:cubicBezTo>
                        <a:cubicBezTo>
                          <a:pt x="64" y="110"/>
                          <a:pt x="61" y="98"/>
                          <a:pt x="48" y="83"/>
                        </a:cubicBezTo>
                        <a:cubicBezTo>
                          <a:pt x="35" y="68"/>
                          <a:pt x="10" y="42"/>
                          <a:pt x="0" y="3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A5002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775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728" y="2904"/>
                    <a:ext cx="202" cy="273"/>
                    <a:chOff x="4937" y="3264"/>
                    <a:chExt cx="202" cy="273"/>
                  </a:xfrm>
                </p:grpSpPr>
                <p:sp>
                  <p:nvSpPr>
                    <p:cNvPr id="3177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060" y="3264"/>
                      <a:ext cx="79" cy="117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42" y="48"/>
                        </a:cxn>
                        <a:cxn ang="0">
                          <a:pos x="66" y="48"/>
                        </a:cxn>
                        <a:cxn ang="0">
                          <a:pos x="78" y="72"/>
                        </a:cxn>
                        <a:cxn ang="0">
                          <a:pos x="58" y="96"/>
                        </a:cxn>
                        <a:cxn ang="0">
                          <a:pos x="46" y="116"/>
                        </a:cxn>
                        <a:cxn ang="0">
                          <a:pos x="22" y="88"/>
                        </a:cxn>
                        <a:cxn ang="0">
                          <a:pos x="2" y="40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79" h="117">
                          <a:moveTo>
                            <a:pt x="10" y="0"/>
                          </a:moveTo>
                          <a:cubicBezTo>
                            <a:pt x="17" y="1"/>
                            <a:pt x="33" y="40"/>
                            <a:pt x="42" y="48"/>
                          </a:cubicBezTo>
                          <a:cubicBezTo>
                            <a:pt x="51" y="56"/>
                            <a:pt x="60" y="44"/>
                            <a:pt x="66" y="48"/>
                          </a:cubicBezTo>
                          <a:cubicBezTo>
                            <a:pt x="72" y="52"/>
                            <a:pt x="79" y="64"/>
                            <a:pt x="78" y="72"/>
                          </a:cubicBezTo>
                          <a:cubicBezTo>
                            <a:pt x="77" y="80"/>
                            <a:pt x="63" y="89"/>
                            <a:pt x="58" y="96"/>
                          </a:cubicBezTo>
                          <a:cubicBezTo>
                            <a:pt x="53" y="103"/>
                            <a:pt x="52" y="117"/>
                            <a:pt x="46" y="116"/>
                          </a:cubicBezTo>
                          <a:cubicBezTo>
                            <a:pt x="40" y="115"/>
                            <a:pt x="29" y="101"/>
                            <a:pt x="22" y="88"/>
                          </a:cubicBezTo>
                          <a:cubicBezTo>
                            <a:pt x="15" y="75"/>
                            <a:pt x="4" y="55"/>
                            <a:pt x="2" y="40"/>
                          </a:cubicBezTo>
                          <a:cubicBezTo>
                            <a:pt x="0" y="25"/>
                            <a:pt x="8" y="8"/>
                            <a:pt x="10" y="0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A5002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937" y="3388"/>
                      <a:ext cx="133" cy="149"/>
                    </a:xfrm>
                    <a:custGeom>
                      <a:avLst/>
                      <a:gdLst/>
                      <a:ahLst/>
                      <a:cxnLst>
                        <a:cxn ang="0">
                          <a:pos x="89" y="8"/>
                        </a:cxn>
                        <a:cxn ang="0">
                          <a:pos x="74" y="29"/>
                        </a:cxn>
                        <a:cxn ang="0">
                          <a:pos x="43" y="44"/>
                        </a:cxn>
                        <a:cxn ang="0">
                          <a:pos x="35" y="65"/>
                        </a:cxn>
                        <a:cxn ang="0">
                          <a:pos x="8" y="68"/>
                        </a:cxn>
                        <a:cxn ang="0">
                          <a:pos x="1" y="102"/>
                        </a:cxn>
                        <a:cxn ang="0">
                          <a:pos x="13" y="144"/>
                        </a:cxn>
                        <a:cxn ang="0">
                          <a:pos x="69" y="132"/>
                        </a:cxn>
                        <a:cxn ang="0">
                          <a:pos x="65" y="84"/>
                        </a:cxn>
                        <a:cxn ang="0">
                          <a:pos x="81" y="65"/>
                        </a:cxn>
                        <a:cxn ang="0">
                          <a:pos x="93" y="38"/>
                        </a:cxn>
                        <a:cxn ang="0">
                          <a:pos x="127" y="29"/>
                        </a:cxn>
                        <a:cxn ang="0">
                          <a:pos x="127" y="17"/>
                        </a:cxn>
                        <a:cxn ang="0">
                          <a:pos x="112" y="2"/>
                        </a:cxn>
                        <a:cxn ang="0">
                          <a:pos x="89" y="8"/>
                        </a:cxn>
                      </a:cxnLst>
                      <a:rect l="0" t="0" r="r" b="b"/>
                      <a:pathLst>
                        <a:path w="133" h="149">
                          <a:moveTo>
                            <a:pt x="89" y="8"/>
                          </a:moveTo>
                          <a:cubicBezTo>
                            <a:pt x="82" y="12"/>
                            <a:pt x="81" y="23"/>
                            <a:pt x="74" y="29"/>
                          </a:cubicBezTo>
                          <a:cubicBezTo>
                            <a:pt x="66" y="35"/>
                            <a:pt x="50" y="38"/>
                            <a:pt x="43" y="44"/>
                          </a:cubicBezTo>
                          <a:cubicBezTo>
                            <a:pt x="36" y="50"/>
                            <a:pt x="41" y="62"/>
                            <a:pt x="35" y="65"/>
                          </a:cubicBezTo>
                          <a:cubicBezTo>
                            <a:pt x="30" y="69"/>
                            <a:pt x="14" y="62"/>
                            <a:pt x="8" y="68"/>
                          </a:cubicBezTo>
                          <a:cubicBezTo>
                            <a:pt x="3" y="74"/>
                            <a:pt x="0" y="89"/>
                            <a:pt x="1" y="102"/>
                          </a:cubicBezTo>
                          <a:cubicBezTo>
                            <a:pt x="2" y="115"/>
                            <a:pt x="2" y="139"/>
                            <a:pt x="13" y="144"/>
                          </a:cubicBezTo>
                          <a:cubicBezTo>
                            <a:pt x="24" y="149"/>
                            <a:pt x="60" y="142"/>
                            <a:pt x="69" y="132"/>
                          </a:cubicBezTo>
                          <a:cubicBezTo>
                            <a:pt x="78" y="122"/>
                            <a:pt x="63" y="95"/>
                            <a:pt x="65" y="84"/>
                          </a:cubicBezTo>
                          <a:cubicBezTo>
                            <a:pt x="67" y="73"/>
                            <a:pt x="76" y="73"/>
                            <a:pt x="81" y="65"/>
                          </a:cubicBezTo>
                          <a:cubicBezTo>
                            <a:pt x="86" y="57"/>
                            <a:pt x="85" y="44"/>
                            <a:pt x="93" y="38"/>
                          </a:cubicBezTo>
                          <a:cubicBezTo>
                            <a:pt x="100" y="32"/>
                            <a:pt x="122" y="33"/>
                            <a:pt x="127" y="29"/>
                          </a:cubicBezTo>
                          <a:cubicBezTo>
                            <a:pt x="133" y="25"/>
                            <a:pt x="130" y="21"/>
                            <a:pt x="127" y="17"/>
                          </a:cubicBezTo>
                          <a:cubicBezTo>
                            <a:pt x="124" y="12"/>
                            <a:pt x="119" y="3"/>
                            <a:pt x="112" y="2"/>
                          </a:cubicBezTo>
                          <a:cubicBezTo>
                            <a:pt x="105" y="0"/>
                            <a:pt x="94" y="6"/>
                            <a:pt x="89" y="8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A5002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778" name="Freeform 34"/>
                  <p:cNvSpPr>
                    <a:spLocks/>
                  </p:cNvSpPr>
                  <p:nvPr/>
                </p:nvSpPr>
                <p:spPr bwMode="auto">
                  <a:xfrm rot="1186559">
                    <a:off x="1366" y="2219"/>
                    <a:ext cx="180" cy="47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46" y="3"/>
                      </a:cxn>
                      <a:cxn ang="0">
                        <a:pos x="110" y="7"/>
                      </a:cxn>
                      <a:cxn ang="0">
                        <a:pos x="172" y="3"/>
                      </a:cxn>
                      <a:cxn ang="0">
                        <a:pos x="156" y="25"/>
                      </a:cxn>
                      <a:cxn ang="0">
                        <a:pos x="119" y="46"/>
                      </a:cxn>
                      <a:cxn ang="0">
                        <a:pos x="72" y="21"/>
                      </a:cxn>
                      <a:cxn ang="0">
                        <a:pos x="20" y="41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180" h="47">
                        <a:moveTo>
                          <a:pt x="0" y="18"/>
                        </a:moveTo>
                        <a:cubicBezTo>
                          <a:pt x="5" y="8"/>
                          <a:pt x="27" y="5"/>
                          <a:pt x="46" y="3"/>
                        </a:cubicBezTo>
                        <a:cubicBezTo>
                          <a:pt x="64" y="1"/>
                          <a:pt x="89" y="7"/>
                          <a:pt x="110" y="7"/>
                        </a:cubicBezTo>
                        <a:cubicBezTo>
                          <a:pt x="131" y="7"/>
                          <a:pt x="164" y="0"/>
                          <a:pt x="172" y="3"/>
                        </a:cubicBezTo>
                        <a:cubicBezTo>
                          <a:pt x="180" y="6"/>
                          <a:pt x="165" y="18"/>
                          <a:pt x="156" y="25"/>
                        </a:cubicBezTo>
                        <a:cubicBezTo>
                          <a:pt x="147" y="32"/>
                          <a:pt x="133" y="47"/>
                          <a:pt x="119" y="46"/>
                        </a:cubicBezTo>
                        <a:cubicBezTo>
                          <a:pt x="105" y="45"/>
                          <a:pt x="88" y="22"/>
                          <a:pt x="72" y="21"/>
                        </a:cubicBezTo>
                        <a:cubicBezTo>
                          <a:pt x="56" y="20"/>
                          <a:pt x="32" y="41"/>
                          <a:pt x="20" y="41"/>
                        </a:cubicBezTo>
                        <a:cubicBezTo>
                          <a:pt x="8" y="41"/>
                          <a:pt x="4" y="23"/>
                          <a:pt x="0" y="1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79" name="Freeform 35"/>
                  <p:cNvSpPr>
                    <a:spLocks/>
                  </p:cNvSpPr>
                  <p:nvPr/>
                </p:nvSpPr>
                <p:spPr bwMode="auto">
                  <a:xfrm rot="1243533">
                    <a:off x="1546" y="2260"/>
                    <a:ext cx="96" cy="48"/>
                  </a:xfrm>
                  <a:custGeom>
                    <a:avLst/>
                    <a:gdLst/>
                    <a:ahLst/>
                    <a:cxnLst>
                      <a:cxn ang="0">
                        <a:pos x="48" y="8"/>
                      </a:cxn>
                      <a:cxn ang="0">
                        <a:pos x="96" y="8"/>
                      </a:cxn>
                      <a:cxn ang="0">
                        <a:pos x="96" y="56"/>
                      </a:cxn>
                      <a:cxn ang="0">
                        <a:pos x="48" y="56"/>
                      </a:cxn>
                      <a:cxn ang="0">
                        <a:pos x="0" y="56"/>
                      </a:cxn>
                      <a:cxn ang="0">
                        <a:pos x="48" y="8"/>
                      </a:cxn>
                    </a:cxnLst>
                    <a:rect l="0" t="0" r="r" b="b"/>
                    <a:pathLst>
                      <a:path w="104" h="64">
                        <a:moveTo>
                          <a:pt x="48" y="8"/>
                        </a:moveTo>
                        <a:cubicBezTo>
                          <a:pt x="64" y="0"/>
                          <a:pt x="88" y="0"/>
                          <a:pt x="96" y="8"/>
                        </a:cubicBezTo>
                        <a:cubicBezTo>
                          <a:pt x="104" y="16"/>
                          <a:pt x="104" y="48"/>
                          <a:pt x="96" y="56"/>
                        </a:cubicBezTo>
                        <a:cubicBezTo>
                          <a:pt x="88" y="64"/>
                          <a:pt x="64" y="56"/>
                          <a:pt x="48" y="56"/>
                        </a:cubicBezTo>
                        <a:cubicBezTo>
                          <a:pt x="32" y="56"/>
                          <a:pt x="0" y="64"/>
                          <a:pt x="0" y="56"/>
                        </a:cubicBezTo>
                        <a:cubicBezTo>
                          <a:pt x="0" y="48"/>
                          <a:pt x="32" y="16"/>
                          <a:pt x="4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80" name="Freeform 36"/>
                  <p:cNvSpPr>
                    <a:spLocks/>
                  </p:cNvSpPr>
                  <p:nvPr/>
                </p:nvSpPr>
                <p:spPr bwMode="auto">
                  <a:xfrm rot="-847838">
                    <a:off x="1430" y="2351"/>
                    <a:ext cx="619" cy="1282"/>
                  </a:xfrm>
                  <a:custGeom>
                    <a:avLst/>
                    <a:gdLst/>
                    <a:ahLst/>
                    <a:cxnLst>
                      <a:cxn ang="0">
                        <a:pos x="16" y="85"/>
                      </a:cxn>
                      <a:cxn ang="0">
                        <a:pos x="16" y="133"/>
                      </a:cxn>
                      <a:cxn ang="0">
                        <a:pos x="4" y="205"/>
                      </a:cxn>
                      <a:cxn ang="0">
                        <a:pos x="0" y="269"/>
                      </a:cxn>
                      <a:cxn ang="0">
                        <a:pos x="4" y="325"/>
                      </a:cxn>
                      <a:cxn ang="0">
                        <a:pos x="12" y="361"/>
                      </a:cxn>
                      <a:cxn ang="0">
                        <a:pos x="76" y="453"/>
                      </a:cxn>
                      <a:cxn ang="0">
                        <a:pos x="120" y="501"/>
                      </a:cxn>
                      <a:cxn ang="0">
                        <a:pos x="144" y="545"/>
                      </a:cxn>
                      <a:cxn ang="0">
                        <a:pos x="144" y="609"/>
                      </a:cxn>
                      <a:cxn ang="0">
                        <a:pos x="132" y="737"/>
                      </a:cxn>
                      <a:cxn ang="0">
                        <a:pos x="124" y="805"/>
                      </a:cxn>
                      <a:cxn ang="0">
                        <a:pos x="112" y="853"/>
                      </a:cxn>
                      <a:cxn ang="0">
                        <a:pos x="112" y="901"/>
                      </a:cxn>
                      <a:cxn ang="0">
                        <a:pos x="96" y="1001"/>
                      </a:cxn>
                      <a:cxn ang="0">
                        <a:pos x="92" y="1089"/>
                      </a:cxn>
                      <a:cxn ang="0">
                        <a:pos x="92" y="1129"/>
                      </a:cxn>
                      <a:cxn ang="0">
                        <a:pos x="100" y="1193"/>
                      </a:cxn>
                      <a:cxn ang="0">
                        <a:pos x="112" y="1237"/>
                      </a:cxn>
                      <a:cxn ang="0">
                        <a:pos x="168" y="1277"/>
                      </a:cxn>
                      <a:cxn ang="0">
                        <a:pos x="208" y="1269"/>
                      </a:cxn>
                      <a:cxn ang="0">
                        <a:pos x="184" y="1237"/>
                      </a:cxn>
                      <a:cxn ang="0">
                        <a:pos x="160" y="1189"/>
                      </a:cxn>
                      <a:cxn ang="0">
                        <a:pos x="176" y="1149"/>
                      </a:cxn>
                      <a:cxn ang="0">
                        <a:pos x="188" y="1089"/>
                      </a:cxn>
                      <a:cxn ang="0">
                        <a:pos x="232" y="1041"/>
                      </a:cxn>
                      <a:cxn ang="0">
                        <a:pos x="256" y="997"/>
                      </a:cxn>
                      <a:cxn ang="0">
                        <a:pos x="256" y="949"/>
                      </a:cxn>
                      <a:cxn ang="0">
                        <a:pos x="276" y="929"/>
                      </a:cxn>
                      <a:cxn ang="0">
                        <a:pos x="328" y="921"/>
                      </a:cxn>
                      <a:cxn ang="0">
                        <a:pos x="344" y="861"/>
                      </a:cxn>
                      <a:cxn ang="0">
                        <a:pos x="376" y="813"/>
                      </a:cxn>
                      <a:cxn ang="0">
                        <a:pos x="400" y="757"/>
                      </a:cxn>
                      <a:cxn ang="0">
                        <a:pos x="420" y="721"/>
                      </a:cxn>
                      <a:cxn ang="0">
                        <a:pos x="416" y="677"/>
                      </a:cxn>
                      <a:cxn ang="0">
                        <a:pos x="448" y="661"/>
                      </a:cxn>
                      <a:cxn ang="0">
                        <a:pos x="516" y="649"/>
                      </a:cxn>
                      <a:cxn ang="0">
                        <a:pos x="544" y="613"/>
                      </a:cxn>
                      <a:cxn ang="0">
                        <a:pos x="568" y="557"/>
                      </a:cxn>
                      <a:cxn ang="0">
                        <a:pos x="592" y="517"/>
                      </a:cxn>
                      <a:cxn ang="0">
                        <a:pos x="592" y="469"/>
                      </a:cxn>
                      <a:cxn ang="0">
                        <a:pos x="608" y="429"/>
                      </a:cxn>
                      <a:cxn ang="0">
                        <a:pos x="616" y="357"/>
                      </a:cxn>
                      <a:cxn ang="0">
                        <a:pos x="616" y="325"/>
                      </a:cxn>
                      <a:cxn ang="0">
                        <a:pos x="600" y="301"/>
                      </a:cxn>
                      <a:cxn ang="0">
                        <a:pos x="544" y="277"/>
                      </a:cxn>
                      <a:cxn ang="0">
                        <a:pos x="512" y="225"/>
                      </a:cxn>
                      <a:cxn ang="0">
                        <a:pos x="460" y="221"/>
                      </a:cxn>
                      <a:cxn ang="0">
                        <a:pos x="436" y="173"/>
                      </a:cxn>
                      <a:cxn ang="0">
                        <a:pos x="400" y="121"/>
                      </a:cxn>
                      <a:cxn ang="0">
                        <a:pos x="352" y="85"/>
                      </a:cxn>
                      <a:cxn ang="0">
                        <a:pos x="316" y="61"/>
                      </a:cxn>
                      <a:cxn ang="0">
                        <a:pos x="256" y="37"/>
                      </a:cxn>
                      <a:cxn ang="0">
                        <a:pos x="216" y="33"/>
                      </a:cxn>
                      <a:cxn ang="0">
                        <a:pos x="164" y="9"/>
                      </a:cxn>
                      <a:cxn ang="0">
                        <a:pos x="116" y="1"/>
                      </a:cxn>
                      <a:cxn ang="0">
                        <a:pos x="84" y="17"/>
                      </a:cxn>
                      <a:cxn ang="0">
                        <a:pos x="48" y="33"/>
                      </a:cxn>
                      <a:cxn ang="0">
                        <a:pos x="16" y="85"/>
                      </a:cxn>
                    </a:cxnLst>
                    <a:rect l="0" t="0" r="r" b="b"/>
                    <a:pathLst>
                      <a:path w="619" h="1282">
                        <a:moveTo>
                          <a:pt x="16" y="85"/>
                        </a:moveTo>
                        <a:cubicBezTo>
                          <a:pt x="8" y="101"/>
                          <a:pt x="18" y="113"/>
                          <a:pt x="16" y="133"/>
                        </a:cubicBezTo>
                        <a:cubicBezTo>
                          <a:pt x="14" y="153"/>
                          <a:pt x="7" y="182"/>
                          <a:pt x="4" y="205"/>
                        </a:cubicBezTo>
                        <a:cubicBezTo>
                          <a:pt x="1" y="228"/>
                          <a:pt x="0" y="249"/>
                          <a:pt x="0" y="269"/>
                        </a:cubicBezTo>
                        <a:cubicBezTo>
                          <a:pt x="0" y="289"/>
                          <a:pt x="2" y="310"/>
                          <a:pt x="4" y="325"/>
                        </a:cubicBezTo>
                        <a:cubicBezTo>
                          <a:pt x="6" y="340"/>
                          <a:pt x="0" y="340"/>
                          <a:pt x="12" y="361"/>
                        </a:cubicBezTo>
                        <a:cubicBezTo>
                          <a:pt x="24" y="382"/>
                          <a:pt x="58" y="430"/>
                          <a:pt x="76" y="453"/>
                        </a:cubicBezTo>
                        <a:cubicBezTo>
                          <a:pt x="94" y="476"/>
                          <a:pt x="109" y="486"/>
                          <a:pt x="120" y="501"/>
                        </a:cubicBezTo>
                        <a:cubicBezTo>
                          <a:pt x="131" y="516"/>
                          <a:pt x="140" y="527"/>
                          <a:pt x="144" y="545"/>
                        </a:cubicBezTo>
                        <a:cubicBezTo>
                          <a:pt x="148" y="563"/>
                          <a:pt x="146" y="577"/>
                          <a:pt x="144" y="609"/>
                        </a:cubicBezTo>
                        <a:cubicBezTo>
                          <a:pt x="142" y="641"/>
                          <a:pt x="135" y="704"/>
                          <a:pt x="132" y="737"/>
                        </a:cubicBezTo>
                        <a:cubicBezTo>
                          <a:pt x="129" y="770"/>
                          <a:pt x="127" y="786"/>
                          <a:pt x="124" y="805"/>
                        </a:cubicBezTo>
                        <a:cubicBezTo>
                          <a:pt x="121" y="824"/>
                          <a:pt x="114" y="837"/>
                          <a:pt x="112" y="853"/>
                        </a:cubicBezTo>
                        <a:cubicBezTo>
                          <a:pt x="110" y="869"/>
                          <a:pt x="115" y="876"/>
                          <a:pt x="112" y="901"/>
                        </a:cubicBezTo>
                        <a:cubicBezTo>
                          <a:pt x="109" y="926"/>
                          <a:pt x="99" y="970"/>
                          <a:pt x="96" y="1001"/>
                        </a:cubicBezTo>
                        <a:cubicBezTo>
                          <a:pt x="93" y="1032"/>
                          <a:pt x="93" y="1068"/>
                          <a:pt x="92" y="1089"/>
                        </a:cubicBezTo>
                        <a:cubicBezTo>
                          <a:pt x="91" y="1110"/>
                          <a:pt x="91" y="1112"/>
                          <a:pt x="92" y="1129"/>
                        </a:cubicBezTo>
                        <a:cubicBezTo>
                          <a:pt x="93" y="1146"/>
                          <a:pt x="97" y="1175"/>
                          <a:pt x="100" y="1193"/>
                        </a:cubicBezTo>
                        <a:cubicBezTo>
                          <a:pt x="103" y="1211"/>
                          <a:pt x="101" y="1223"/>
                          <a:pt x="112" y="1237"/>
                        </a:cubicBezTo>
                        <a:cubicBezTo>
                          <a:pt x="123" y="1251"/>
                          <a:pt x="152" y="1272"/>
                          <a:pt x="168" y="1277"/>
                        </a:cubicBezTo>
                        <a:cubicBezTo>
                          <a:pt x="184" y="1282"/>
                          <a:pt x="205" y="1276"/>
                          <a:pt x="208" y="1269"/>
                        </a:cubicBezTo>
                        <a:cubicBezTo>
                          <a:pt x="211" y="1262"/>
                          <a:pt x="192" y="1250"/>
                          <a:pt x="184" y="1237"/>
                        </a:cubicBezTo>
                        <a:cubicBezTo>
                          <a:pt x="176" y="1224"/>
                          <a:pt x="161" y="1204"/>
                          <a:pt x="160" y="1189"/>
                        </a:cubicBezTo>
                        <a:cubicBezTo>
                          <a:pt x="159" y="1174"/>
                          <a:pt x="171" y="1166"/>
                          <a:pt x="176" y="1149"/>
                        </a:cubicBezTo>
                        <a:cubicBezTo>
                          <a:pt x="181" y="1132"/>
                          <a:pt x="179" y="1107"/>
                          <a:pt x="188" y="1089"/>
                        </a:cubicBezTo>
                        <a:cubicBezTo>
                          <a:pt x="197" y="1071"/>
                          <a:pt x="221" y="1056"/>
                          <a:pt x="232" y="1041"/>
                        </a:cubicBezTo>
                        <a:cubicBezTo>
                          <a:pt x="243" y="1026"/>
                          <a:pt x="252" y="1012"/>
                          <a:pt x="256" y="997"/>
                        </a:cubicBezTo>
                        <a:cubicBezTo>
                          <a:pt x="260" y="982"/>
                          <a:pt x="253" y="960"/>
                          <a:pt x="256" y="949"/>
                        </a:cubicBezTo>
                        <a:cubicBezTo>
                          <a:pt x="259" y="938"/>
                          <a:pt x="264" y="934"/>
                          <a:pt x="276" y="929"/>
                        </a:cubicBezTo>
                        <a:cubicBezTo>
                          <a:pt x="288" y="924"/>
                          <a:pt x="317" y="932"/>
                          <a:pt x="328" y="921"/>
                        </a:cubicBezTo>
                        <a:cubicBezTo>
                          <a:pt x="339" y="910"/>
                          <a:pt x="336" y="879"/>
                          <a:pt x="344" y="861"/>
                        </a:cubicBezTo>
                        <a:cubicBezTo>
                          <a:pt x="352" y="843"/>
                          <a:pt x="367" y="830"/>
                          <a:pt x="376" y="813"/>
                        </a:cubicBezTo>
                        <a:cubicBezTo>
                          <a:pt x="385" y="796"/>
                          <a:pt x="393" y="772"/>
                          <a:pt x="400" y="757"/>
                        </a:cubicBezTo>
                        <a:cubicBezTo>
                          <a:pt x="407" y="742"/>
                          <a:pt x="417" y="734"/>
                          <a:pt x="420" y="721"/>
                        </a:cubicBezTo>
                        <a:cubicBezTo>
                          <a:pt x="423" y="708"/>
                          <a:pt x="411" y="687"/>
                          <a:pt x="416" y="677"/>
                        </a:cubicBezTo>
                        <a:cubicBezTo>
                          <a:pt x="421" y="667"/>
                          <a:pt x="431" y="666"/>
                          <a:pt x="448" y="661"/>
                        </a:cubicBezTo>
                        <a:cubicBezTo>
                          <a:pt x="465" y="656"/>
                          <a:pt x="500" y="657"/>
                          <a:pt x="516" y="649"/>
                        </a:cubicBezTo>
                        <a:cubicBezTo>
                          <a:pt x="532" y="641"/>
                          <a:pt x="535" y="628"/>
                          <a:pt x="544" y="613"/>
                        </a:cubicBezTo>
                        <a:cubicBezTo>
                          <a:pt x="553" y="598"/>
                          <a:pt x="560" y="573"/>
                          <a:pt x="568" y="557"/>
                        </a:cubicBezTo>
                        <a:cubicBezTo>
                          <a:pt x="576" y="541"/>
                          <a:pt x="588" y="532"/>
                          <a:pt x="592" y="517"/>
                        </a:cubicBezTo>
                        <a:cubicBezTo>
                          <a:pt x="596" y="502"/>
                          <a:pt x="589" y="484"/>
                          <a:pt x="592" y="469"/>
                        </a:cubicBezTo>
                        <a:cubicBezTo>
                          <a:pt x="595" y="454"/>
                          <a:pt x="604" y="448"/>
                          <a:pt x="608" y="429"/>
                        </a:cubicBezTo>
                        <a:cubicBezTo>
                          <a:pt x="612" y="410"/>
                          <a:pt x="615" y="374"/>
                          <a:pt x="616" y="357"/>
                        </a:cubicBezTo>
                        <a:cubicBezTo>
                          <a:pt x="617" y="340"/>
                          <a:pt x="619" y="334"/>
                          <a:pt x="616" y="325"/>
                        </a:cubicBezTo>
                        <a:cubicBezTo>
                          <a:pt x="613" y="316"/>
                          <a:pt x="612" y="309"/>
                          <a:pt x="600" y="301"/>
                        </a:cubicBezTo>
                        <a:cubicBezTo>
                          <a:pt x="588" y="293"/>
                          <a:pt x="559" y="290"/>
                          <a:pt x="544" y="277"/>
                        </a:cubicBezTo>
                        <a:cubicBezTo>
                          <a:pt x="529" y="264"/>
                          <a:pt x="526" y="234"/>
                          <a:pt x="512" y="225"/>
                        </a:cubicBezTo>
                        <a:cubicBezTo>
                          <a:pt x="498" y="216"/>
                          <a:pt x="473" y="230"/>
                          <a:pt x="460" y="221"/>
                        </a:cubicBezTo>
                        <a:cubicBezTo>
                          <a:pt x="447" y="212"/>
                          <a:pt x="446" y="190"/>
                          <a:pt x="436" y="173"/>
                        </a:cubicBezTo>
                        <a:cubicBezTo>
                          <a:pt x="426" y="156"/>
                          <a:pt x="414" y="136"/>
                          <a:pt x="400" y="121"/>
                        </a:cubicBezTo>
                        <a:cubicBezTo>
                          <a:pt x="386" y="106"/>
                          <a:pt x="366" y="95"/>
                          <a:pt x="352" y="85"/>
                        </a:cubicBezTo>
                        <a:cubicBezTo>
                          <a:pt x="338" y="75"/>
                          <a:pt x="332" y="69"/>
                          <a:pt x="316" y="61"/>
                        </a:cubicBezTo>
                        <a:cubicBezTo>
                          <a:pt x="300" y="53"/>
                          <a:pt x="273" y="42"/>
                          <a:pt x="256" y="37"/>
                        </a:cubicBezTo>
                        <a:cubicBezTo>
                          <a:pt x="239" y="32"/>
                          <a:pt x="231" y="38"/>
                          <a:pt x="216" y="33"/>
                        </a:cubicBezTo>
                        <a:cubicBezTo>
                          <a:pt x="201" y="28"/>
                          <a:pt x="181" y="14"/>
                          <a:pt x="164" y="9"/>
                        </a:cubicBezTo>
                        <a:cubicBezTo>
                          <a:pt x="147" y="4"/>
                          <a:pt x="129" y="0"/>
                          <a:pt x="116" y="1"/>
                        </a:cubicBezTo>
                        <a:cubicBezTo>
                          <a:pt x="103" y="2"/>
                          <a:pt x="95" y="12"/>
                          <a:pt x="84" y="17"/>
                        </a:cubicBezTo>
                        <a:cubicBezTo>
                          <a:pt x="73" y="22"/>
                          <a:pt x="59" y="22"/>
                          <a:pt x="48" y="33"/>
                        </a:cubicBezTo>
                        <a:cubicBezTo>
                          <a:pt x="37" y="44"/>
                          <a:pt x="23" y="74"/>
                          <a:pt x="16" y="85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781" name="Group 37"/>
                  <p:cNvGrpSpPr>
                    <a:grpSpLocks/>
                  </p:cNvGrpSpPr>
                  <p:nvPr/>
                </p:nvGrpSpPr>
                <p:grpSpPr bwMode="auto">
                  <a:xfrm rot="843936">
                    <a:off x="558" y="984"/>
                    <a:ext cx="1278" cy="1392"/>
                    <a:chOff x="206" y="1033"/>
                    <a:chExt cx="1552" cy="1511"/>
                  </a:xfrm>
                </p:grpSpPr>
                <p:sp>
                  <p:nvSpPr>
                    <p:cNvPr id="3178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978" y="1033"/>
                      <a:ext cx="223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"/>
                        </a:cxn>
                        <a:cxn ang="0">
                          <a:pos x="88" y="7"/>
                        </a:cxn>
                        <a:cxn ang="0">
                          <a:pos x="204" y="71"/>
                        </a:cxn>
                        <a:cxn ang="0">
                          <a:pos x="204" y="119"/>
                        </a:cxn>
                        <a:cxn ang="0">
                          <a:pos x="156" y="119"/>
                        </a:cxn>
                        <a:cxn ang="0">
                          <a:pos x="108" y="119"/>
                        </a:cxn>
                        <a:cxn ang="0">
                          <a:pos x="72" y="139"/>
                        </a:cxn>
                        <a:cxn ang="0">
                          <a:pos x="24" y="143"/>
                        </a:cxn>
                        <a:cxn ang="0">
                          <a:pos x="12" y="119"/>
                        </a:cxn>
                        <a:cxn ang="0">
                          <a:pos x="20" y="71"/>
                        </a:cxn>
                        <a:cxn ang="0">
                          <a:pos x="0" y="31"/>
                        </a:cxn>
                      </a:cxnLst>
                      <a:rect l="0" t="0" r="r" b="b"/>
                      <a:pathLst>
                        <a:path w="223" h="146">
                          <a:moveTo>
                            <a:pt x="0" y="31"/>
                          </a:moveTo>
                          <a:cubicBezTo>
                            <a:pt x="13" y="20"/>
                            <a:pt x="54" y="0"/>
                            <a:pt x="88" y="7"/>
                          </a:cubicBezTo>
                          <a:cubicBezTo>
                            <a:pt x="122" y="14"/>
                            <a:pt x="185" y="52"/>
                            <a:pt x="204" y="71"/>
                          </a:cubicBezTo>
                          <a:cubicBezTo>
                            <a:pt x="223" y="90"/>
                            <a:pt x="212" y="111"/>
                            <a:pt x="204" y="119"/>
                          </a:cubicBezTo>
                          <a:cubicBezTo>
                            <a:pt x="196" y="127"/>
                            <a:pt x="172" y="119"/>
                            <a:pt x="156" y="119"/>
                          </a:cubicBezTo>
                          <a:cubicBezTo>
                            <a:pt x="140" y="119"/>
                            <a:pt x="122" y="116"/>
                            <a:pt x="108" y="119"/>
                          </a:cubicBezTo>
                          <a:cubicBezTo>
                            <a:pt x="94" y="122"/>
                            <a:pt x="86" y="135"/>
                            <a:pt x="72" y="139"/>
                          </a:cubicBezTo>
                          <a:cubicBezTo>
                            <a:pt x="58" y="143"/>
                            <a:pt x="34" y="146"/>
                            <a:pt x="24" y="143"/>
                          </a:cubicBezTo>
                          <a:cubicBezTo>
                            <a:pt x="14" y="140"/>
                            <a:pt x="13" y="131"/>
                            <a:pt x="12" y="119"/>
                          </a:cubicBezTo>
                          <a:cubicBezTo>
                            <a:pt x="11" y="107"/>
                            <a:pt x="22" y="86"/>
                            <a:pt x="20" y="71"/>
                          </a:cubicBezTo>
                          <a:cubicBezTo>
                            <a:pt x="18" y="56"/>
                            <a:pt x="4" y="39"/>
                            <a:pt x="0" y="3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317" y="1047"/>
                      <a:ext cx="408" cy="352"/>
                    </a:xfrm>
                    <a:custGeom>
                      <a:avLst/>
                      <a:gdLst/>
                      <a:ahLst/>
                      <a:cxnLst>
                        <a:cxn ang="0">
                          <a:pos x="61" y="1"/>
                        </a:cxn>
                        <a:cxn ang="0">
                          <a:pos x="105" y="9"/>
                        </a:cxn>
                        <a:cxn ang="0">
                          <a:pos x="149" y="17"/>
                        </a:cxn>
                        <a:cxn ang="0">
                          <a:pos x="201" y="57"/>
                        </a:cxn>
                        <a:cxn ang="0">
                          <a:pos x="249" y="73"/>
                        </a:cxn>
                        <a:cxn ang="0">
                          <a:pos x="309" y="109"/>
                        </a:cxn>
                        <a:cxn ang="0">
                          <a:pos x="345" y="201"/>
                        </a:cxn>
                        <a:cxn ang="0">
                          <a:pos x="373" y="241"/>
                        </a:cxn>
                        <a:cxn ang="0">
                          <a:pos x="393" y="297"/>
                        </a:cxn>
                        <a:cxn ang="0">
                          <a:pos x="393" y="345"/>
                        </a:cxn>
                        <a:cxn ang="0">
                          <a:pos x="305" y="337"/>
                        </a:cxn>
                        <a:cxn ang="0">
                          <a:pos x="253" y="281"/>
                        </a:cxn>
                        <a:cxn ang="0">
                          <a:pos x="193" y="277"/>
                        </a:cxn>
                        <a:cxn ang="0">
                          <a:pos x="165" y="221"/>
                        </a:cxn>
                        <a:cxn ang="0">
                          <a:pos x="201" y="201"/>
                        </a:cxn>
                        <a:cxn ang="0">
                          <a:pos x="249" y="201"/>
                        </a:cxn>
                        <a:cxn ang="0">
                          <a:pos x="201" y="153"/>
                        </a:cxn>
                        <a:cxn ang="0">
                          <a:pos x="153" y="153"/>
                        </a:cxn>
                        <a:cxn ang="0">
                          <a:pos x="105" y="105"/>
                        </a:cxn>
                        <a:cxn ang="0">
                          <a:pos x="49" y="81"/>
                        </a:cxn>
                        <a:cxn ang="0">
                          <a:pos x="9" y="57"/>
                        </a:cxn>
                        <a:cxn ang="0">
                          <a:pos x="9" y="9"/>
                        </a:cxn>
                        <a:cxn ang="0">
                          <a:pos x="61" y="1"/>
                        </a:cxn>
                      </a:cxnLst>
                      <a:rect l="0" t="0" r="r" b="b"/>
                      <a:pathLst>
                        <a:path w="408" h="352">
                          <a:moveTo>
                            <a:pt x="61" y="1"/>
                          </a:moveTo>
                          <a:cubicBezTo>
                            <a:pt x="77" y="1"/>
                            <a:pt x="90" y="6"/>
                            <a:pt x="105" y="9"/>
                          </a:cubicBezTo>
                          <a:cubicBezTo>
                            <a:pt x="120" y="12"/>
                            <a:pt x="133" y="9"/>
                            <a:pt x="149" y="17"/>
                          </a:cubicBezTo>
                          <a:cubicBezTo>
                            <a:pt x="165" y="25"/>
                            <a:pt x="184" y="48"/>
                            <a:pt x="201" y="57"/>
                          </a:cubicBezTo>
                          <a:cubicBezTo>
                            <a:pt x="218" y="66"/>
                            <a:pt x="231" y="64"/>
                            <a:pt x="249" y="73"/>
                          </a:cubicBezTo>
                          <a:cubicBezTo>
                            <a:pt x="267" y="82"/>
                            <a:pt x="293" y="88"/>
                            <a:pt x="309" y="109"/>
                          </a:cubicBezTo>
                          <a:cubicBezTo>
                            <a:pt x="325" y="130"/>
                            <a:pt x="334" y="179"/>
                            <a:pt x="345" y="201"/>
                          </a:cubicBezTo>
                          <a:cubicBezTo>
                            <a:pt x="356" y="223"/>
                            <a:pt x="365" y="225"/>
                            <a:pt x="373" y="241"/>
                          </a:cubicBezTo>
                          <a:cubicBezTo>
                            <a:pt x="381" y="257"/>
                            <a:pt x="390" y="280"/>
                            <a:pt x="393" y="297"/>
                          </a:cubicBezTo>
                          <a:cubicBezTo>
                            <a:pt x="396" y="314"/>
                            <a:pt x="408" y="338"/>
                            <a:pt x="393" y="345"/>
                          </a:cubicBezTo>
                          <a:cubicBezTo>
                            <a:pt x="378" y="352"/>
                            <a:pt x="328" y="348"/>
                            <a:pt x="305" y="337"/>
                          </a:cubicBezTo>
                          <a:cubicBezTo>
                            <a:pt x="282" y="326"/>
                            <a:pt x="272" y="291"/>
                            <a:pt x="253" y="281"/>
                          </a:cubicBezTo>
                          <a:cubicBezTo>
                            <a:pt x="234" y="271"/>
                            <a:pt x="208" y="287"/>
                            <a:pt x="193" y="277"/>
                          </a:cubicBezTo>
                          <a:cubicBezTo>
                            <a:pt x="178" y="267"/>
                            <a:pt x="164" y="234"/>
                            <a:pt x="165" y="221"/>
                          </a:cubicBezTo>
                          <a:cubicBezTo>
                            <a:pt x="166" y="208"/>
                            <a:pt x="187" y="204"/>
                            <a:pt x="201" y="201"/>
                          </a:cubicBezTo>
                          <a:cubicBezTo>
                            <a:pt x="215" y="198"/>
                            <a:pt x="249" y="209"/>
                            <a:pt x="249" y="201"/>
                          </a:cubicBezTo>
                          <a:cubicBezTo>
                            <a:pt x="249" y="193"/>
                            <a:pt x="217" y="161"/>
                            <a:pt x="201" y="153"/>
                          </a:cubicBezTo>
                          <a:cubicBezTo>
                            <a:pt x="185" y="145"/>
                            <a:pt x="169" y="161"/>
                            <a:pt x="153" y="153"/>
                          </a:cubicBezTo>
                          <a:cubicBezTo>
                            <a:pt x="137" y="145"/>
                            <a:pt x="122" y="117"/>
                            <a:pt x="105" y="105"/>
                          </a:cubicBezTo>
                          <a:cubicBezTo>
                            <a:pt x="88" y="93"/>
                            <a:pt x="65" y="89"/>
                            <a:pt x="49" y="81"/>
                          </a:cubicBezTo>
                          <a:cubicBezTo>
                            <a:pt x="33" y="73"/>
                            <a:pt x="16" y="69"/>
                            <a:pt x="9" y="57"/>
                          </a:cubicBezTo>
                          <a:cubicBezTo>
                            <a:pt x="2" y="45"/>
                            <a:pt x="0" y="18"/>
                            <a:pt x="9" y="9"/>
                          </a:cubicBezTo>
                          <a:cubicBezTo>
                            <a:pt x="18" y="0"/>
                            <a:pt x="45" y="1"/>
                            <a:pt x="61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206" y="1104"/>
                      <a:ext cx="1552" cy="144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96"/>
                        </a:cxn>
                        <a:cxn ang="0">
                          <a:pos x="16" y="240"/>
                        </a:cxn>
                        <a:cxn ang="0">
                          <a:pos x="64" y="432"/>
                        </a:cxn>
                        <a:cxn ang="0">
                          <a:pos x="208" y="384"/>
                        </a:cxn>
                        <a:cxn ang="0">
                          <a:pos x="544" y="480"/>
                        </a:cxn>
                        <a:cxn ang="0">
                          <a:pos x="600" y="748"/>
                        </a:cxn>
                        <a:cxn ang="0">
                          <a:pos x="624" y="856"/>
                        </a:cxn>
                        <a:cxn ang="0">
                          <a:pos x="688" y="960"/>
                        </a:cxn>
                        <a:cxn ang="0">
                          <a:pos x="736" y="1104"/>
                        </a:cxn>
                        <a:cxn ang="0">
                          <a:pos x="832" y="1152"/>
                        </a:cxn>
                        <a:cxn ang="0">
                          <a:pos x="928" y="1248"/>
                        </a:cxn>
                        <a:cxn ang="0">
                          <a:pos x="1024" y="1296"/>
                        </a:cxn>
                        <a:cxn ang="0">
                          <a:pos x="1120" y="1392"/>
                        </a:cxn>
                        <a:cxn ang="0">
                          <a:pos x="1216" y="1440"/>
                        </a:cxn>
                        <a:cxn ang="0">
                          <a:pos x="1168" y="1392"/>
                        </a:cxn>
                        <a:cxn ang="0">
                          <a:pos x="1168" y="1296"/>
                        </a:cxn>
                        <a:cxn ang="0">
                          <a:pos x="1116" y="1188"/>
                        </a:cxn>
                        <a:cxn ang="0">
                          <a:pos x="1056" y="1236"/>
                        </a:cxn>
                        <a:cxn ang="0">
                          <a:pos x="1008" y="1076"/>
                        </a:cxn>
                        <a:cxn ang="0">
                          <a:pos x="1168" y="1056"/>
                        </a:cxn>
                        <a:cxn ang="0">
                          <a:pos x="1244" y="1132"/>
                        </a:cxn>
                        <a:cxn ang="0">
                          <a:pos x="1264" y="960"/>
                        </a:cxn>
                        <a:cxn ang="0">
                          <a:pos x="1312" y="816"/>
                        </a:cxn>
                        <a:cxn ang="0">
                          <a:pos x="1408" y="720"/>
                        </a:cxn>
                        <a:cxn ang="0">
                          <a:pos x="1504" y="576"/>
                        </a:cxn>
                        <a:cxn ang="0">
                          <a:pos x="1552" y="528"/>
                        </a:cxn>
                        <a:cxn ang="0">
                          <a:pos x="1456" y="384"/>
                        </a:cxn>
                        <a:cxn ang="0">
                          <a:pos x="1428" y="356"/>
                        </a:cxn>
                        <a:cxn ang="0">
                          <a:pos x="1360" y="384"/>
                        </a:cxn>
                        <a:cxn ang="0">
                          <a:pos x="1216" y="336"/>
                        </a:cxn>
                        <a:cxn ang="0">
                          <a:pos x="1264" y="432"/>
                        </a:cxn>
                        <a:cxn ang="0">
                          <a:pos x="1216" y="528"/>
                        </a:cxn>
                        <a:cxn ang="0">
                          <a:pos x="1128" y="468"/>
                        </a:cxn>
                        <a:cxn ang="0">
                          <a:pos x="1024" y="432"/>
                        </a:cxn>
                        <a:cxn ang="0">
                          <a:pos x="1120" y="192"/>
                        </a:cxn>
                        <a:cxn ang="0">
                          <a:pos x="1196" y="120"/>
                        </a:cxn>
                        <a:cxn ang="0">
                          <a:pos x="1084" y="88"/>
                        </a:cxn>
                        <a:cxn ang="0">
                          <a:pos x="1024" y="0"/>
                        </a:cxn>
                        <a:cxn ang="0">
                          <a:pos x="1024" y="96"/>
                        </a:cxn>
                        <a:cxn ang="0">
                          <a:pos x="736" y="144"/>
                        </a:cxn>
                        <a:cxn ang="0">
                          <a:pos x="400" y="96"/>
                        </a:cxn>
                        <a:cxn ang="0">
                          <a:pos x="256" y="48"/>
                        </a:cxn>
                        <a:cxn ang="0">
                          <a:pos x="160" y="48"/>
                        </a:cxn>
                      </a:cxnLst>
                      <a:rect l="0" t="0" r="r" b="b"/>
                      <a:pathLst>
                        <a:path w="1552" h="1440">
                          <a:moveTo>
                            <a:pt x="160" y="48"/>
                          </a:moveTo>
                          <a:lnTo>
                            <a:pt x="64" y="96"/>
                          </a:lnTo>
                          <a:lnTo>
                            <a:pt x="0" y="192"/>
                          </a:lnTo>
                          <a:lnTo>
                            <a:pt x="16" y="240"/>
                          </a:lnTo>
                          <a:lnTo>
                            <a:pt x="64" y="288"/>
                          </a:lnTo>
                          <a:lnTo>
                            <a:pt x="64" y="432"/>
                          </a:lnTo>
                          <a:lnTo>
                            <a:pt x="160" y="480"/>
                          </a:lnTo>
                          <a:lnTo>
                            <a:pt x="208" y="384"/>
                          </a:lnTo>
                          <a:lnTo>
                            <a:pt x="352" y="384"/>
                          </a:lnTo>
                          <a:lnTo>
                            <a:pt x="544" y="480"/>
                          </a:lnTo>
                          <a:lnTo>
                            <a:pt x="640" y="672"/>
                          </a:lnTo>
                          <a:lnTo>
                            <a:pt x="600" y="748"/>
                          </a:lnTo>
                          <a:lnTo>
                            <a:pt x="612" y="804"/>
                          </a:lnTo>
                          <a:lnTo>
                            <a:pt x="624" y="856"/>
                          </a:lnTo>
                          <a:lnTo>
                            <a:pt x="640" y="912"/>
                          </a:lnTo>
                          <a:lnTo>
                            <a:pt x="688" y="960"/>
                          </a:lnTo>
                          <a:lnTo>
                            <a:pt x="688" y="1008"/>
                          </a:lnTo>
                          <a:lnTo>
                            <a:pt x="736" y="1104"/>
                          </a:lnTo>
                          <a:lnTo>
                            <a:pt x="784" y="1152"/>
                          </a:lnTo>
                          <a:lnTo>
                            <a:pt x="832" y="1152"/>
                          </a:lnTo>
                          <a:lnTo>
                            <a:pt x="880" y="1160"/>
                          </a:lnTo>
                          <a:lnTo>
                            <a:pt x="928" y="1248"/>
                          </a:lnTo>
                          <a:lnTo>
                            <a:pt x="976" y="1296"/>
                          </a:lnTo>
                          <a:lnTo>
                            <a:pt x="1024" y="1296"/>
                          </a:lnTo>
                          <a:lnTo>
                            <a:pt x="1072" y="1344"/>
                          </a:lnTo>
                          <a:lnTo>
                            <a:pt x="1120" y="1392"/>
                          </a:lnTo>
                          <a:lnTo>
                            <a:pt x="1168" y="1440"/>
                          </a:lnTo>
                          <a:lnTo>
                            <a:pt x="1216" y="1440"/>
                          </a:lnTo>
                          <a:lnTo>
                            <a:pt x="1232" y="1412"/>
                          </a:lnTo>
                          <a:lnTo>
                            <a:pt x="1168" y="1392"/>
                          </a:lnTo>
                          <a:lnTo>
                            <a:pt x="1184" y="1348"/>
                          </a:lnTo>
                          <a:lnTo>
                            <a:pt x="1168" y="1296"/>
                          </a:lnTo>
                          <a:lnTo>
                            <a:pt x="1120" y="1248"/>
                          </a:lnTo>
                          <a:lnTo>
                            <a:pt x="1116" y="1188"/>
                          </a:lnTo>
                          <a:lnTo>
                            <a:pt x="1072" y="1200"/>
                          </a:lnTo>
                          <a:lnTo>
                            <a:pt x="1056" y="1236"/>
                          </a:lnTo>
                          <a:lnTo>
                            <a:pt x="996" y="1204"/>
                          </a:lnTo>
                          <a:lnTo>
                            <a:pt x="1008" y="1076"/>
                          </a:lnTo>
                          <a:lnTo>
                            <a:pt x="1080" y="1044"/>
                          </a:lnTo>
                          <a:lnTo>
                            <a:pt x="1168" y="1056"/>
                          </a:lnTo>
                          <a:lnTo>
                            <a:pt x="1228" y="1140"/>
                          </a:lnTo>
                          <a:lnTo>
                            <a:pt x="1244" y="1132"/>
                          </a:lnTo>
                          <a:lnTo>
                            <a:pt x="1228" y="1012"/>
                          </a:lnTo>
                          <a:lnTo>
                            <a:pt x="1264" y="960"/>
                          </a:lnTo>
                          <a:lnTo>
                            <a:pt x="1292" y="904"/>
                          </a:lnTo>
                          <a:lnTo>
                            <a:pt x="1312" y="816"/>
                          </a:lnTo>
                          <a:lnTo>
                            <a:pt x="1360" y="816"/>
                          </a:lnTo>
                          <a:lnTo>
                            <a:pt x="1408" y="720"/>
                          </a:lnTo>
                          <a:lnTo>
                            <a:pt x="1464" y="688"/>
                          </a:lnTo>
                          <a:lnTo>
                            <a:pt x="1504" y="576"/>
                          </a:lnTo>
                          <a:lnTo>
                            <a:pt x="1552" y="576"/>
                          </a:lnTo>
                          <a:lnTo>
                            <a:pt x="1552" y="528"/>
                          </a:lnTo>
                          <a:lnTo>
                            <a:pt x="1504" y="480"/>
                          </a:lnTo>
                          <a:lnTo>
                            <a:pt x="1456" y="384"/>
                          </a:lnTo>
                          <a:lnTo>
                            <a:pt x="1464" y="356"/>
                          </a:lnTo>
                          <a:lnTo>
                            <a:pt x="1428" y="356"/>
                          </a:lnTo>
                          <a:lnTo>
                            <a:pt x="1408" y="384"/>
                          </a:lnTo>
                          <a:lnTo>
                            <a:pt x="1360" y="384"/>
                          </a:lnTo>
                          <a:lnTo>
                            <a:pt x="1264" y="288"/>
                          </a:lnTo>
                          <a:lnTo>
                            <a:pt x="1216" y="336"/>
                          </a:lnTo>
                          <a:lnTo>
                            <a:pt x="1216" y="384"/>
                          </a:lnTo>
                          <a:lnTo>
                            <a:pt x="1264" y="432"/>
                          </a:lnTo>
                          <a:lnTo>
                            <a:pt x="1216" y="480"/>
                          </a:lnTo>
                          <a:lnTo>
                            <a:pt x="1216" y="528"/>
                          </a:lnTo>
                          <a:lnTo>
                            <a:pt x="1184" y="504"/>
                          </a:lnTo>
                          <a:lnTo>
                            <a:pt x="1128" y="468"/>
                          </a:lnTo>
                          <a:lnTo>
                            <a:pt x="1084" y="460"/>
                          </a:lnTo>
                          <a:lnTo>
                            <a:pt x="1024" y="432"/>
                          </a:lnTo>
                          <a:lnTo>
                            <a:pt x="1040" y="292"/>
                          </a:lnTo>
                          <a:lnTo>
                            <a:pt x="1120" y="192"/>
                          </a:lnTo>
                          <a:lnTo>
                            <a:pt x="1216" y="192"/>
                          </a:lnTo>
                          <a:lnTo>
                            <a:pt x="1196" y="120"/>
                          </a:lnTo>
                          <a:lnTo>
                            <a:pt x="1120" y="96"/>
                          </a:lnTo>
                          <a:lnTo>
                            <a:pt x="1084" y="88"/>
                          </a:lnTo>
                          <a:lnTo>
                            <a:pt x="1064" y="16"/>
                          </a:lnTo>
                          <a:lnTo>
                            <a:pt x="1024" y="0"/>
                          </a:lnTo>
                          <a:lnTo>
                            <a:pt x="992" y="64"/>
                          </a:lnTo>
                          <a:lnTo>
                            <a:pt x="1024" y="96"/>
                          </a:lnTo>
                          <a:lnTo>
                            <a:pt x="928" y="144"/>
                          </a:lnTo>
                          <a:lnTo>
                            <a:pt x="736" y="144"/>
                          </a:lnTo>
                          <a:lnTo>
                            <a:pt x="640" y="96"/>
                          </a:lnTo>
                          <a:lnTo>
                            <a:pt x="400" y="96"/>
                          </a:lnTo>
                          <a:lnTo>
                            <a:pt x="304" y="96"/>
                          </a:lnTo>
                          <a:lnTo>
                            <a:pt x="256" y="48"/>
                          </a:lnTo>
                          <a:lnTo>
                            <a:pt x="208" y="48"/>
                          </a:lnTo>
                          <a:lnTo>
                            <a:pt x="160" y="4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785" name="Freeform 41"/>
                  <p:cNvSpPr>
                    <a:spLocks/>
                  </p:cNvSpPr>
                  <p:nvPr/>
                </p:nvSpPr>
                <p:spPr bwMode="auto">
                  <a:xfrm>
                    <a:off x="2358" y="840"/>
                    <a:ext cx="2744" cy="1780"/>
                  </a:xfrm>
                  <a:custGeom>
                    <a:avLst/>
                    <a:gdLst/>
                    <a:ahLst/>
                    <a:cxnLst>
                      <a:cxn ang="0">
                        <a:pos x="115" y="908"/>
                      </a:cxn>
                      <a:cxn ang="0">
                        <a:pos x="246" y="720"/>
                      </a:cxn>
                      <a:cxn ang="0">
                        <a:pos x="450" y="630"/>
                      </a:cxn>
                      <a:cxn ang="0">
                        <a:pos x="582" y="528"/>
                      </a:cxn>
                      <a:cxn ang="0">
                        <a:pos x="486" y="480"/>
                      </a:cxn>
                      <a:cxn ang="0">
                        <a:pos x="462" y="402"/>
                      </a:cxn>
                      <a:cxn ang="0">
                        <a:pos x="420" y="378"/>
                      </a:cxn>
                      <a:cxn ang="0">
                        <a:pos x="378" y="570"/>
                      </a:cxn>
                      <a:cxn ang="0">
                        <a:pos x="246" y="576"/>
                      </a:cxn>
                      <a:cxn ang="0">
                        <a:pos x="276" y="390"/>
                      </a:cxn>
                      <a:cxn ang="0">
                        <a:pos x="450" y="222"/>
                      </a:cxn>
                      <a:cxn ang="0">
                        <a:pos x="558" y="282"/>
                      </a:cxn>
                      <a:cxn ang="0">
                        <a:pos x="677" y="336"/>
                      </a:cxn>
                      <a:cxn ang="0">
                        <a:pos x="773" y="384"/>
                      </a:cxn>
                      <a:cxn ang="0">
                        <a:pos x="917" y="336"/>
                      </a:cxn>
                      <a:cxn ang="0">
                        <a:pos x="1156" y="240"/>
                      </a:cxn>
                      <a:cxn ang="0">
                        <a:pos x="1348" y="144"/>
                      </a:cxn>
                      <a:cxn ang="0">
                        <a:pos x="1491" y="48"/>
                      </a:cxn>
                      <a:cxn ang="0">
                        <a:pos x="1683" y="96"/>
                      </a:cxn>
                      <a:cxn ang="0">
                        <a:pos x="1731" y="192"/>
                      </a:cxn>
                      <a:cxn ang="0">
                        <a:pos x="1976" y="216"/>
                      </a:cxn>
                      <a:cxn ang="0">
                        <a:pos x="2209" y="192"/>
                      </a:cxn>
                      <a:cxn ang="0">
                        <a:pos x="2449" y="324"/>
                      </a:cxn>
                      <a:cxn ang="0">
                        <a:pos x="2658" y="360"/>
                      </a:cxn>
                      <a:cxn ang="0">
                        <a:pos x="2736" y="480"/>
                      </a:cxn>
                      <a:cxn ang="0">
                        <a:pos x="2592" y="480"/>
                      </a:cxn>
                      <a:cxn ang="0">
                        <a:pos x="2401" y="624"/>
                      </a:cxn>
                      <a:cxn ang="0">
                        <a:pos x="2305" y="672"/>
                      </a:cxn>
                      <a:cxn ang="0">
                        <a:pos x="2347" y="504"/>
                      </a:cxn>
                      <a:cxn ang="0">
                        <a:pos x="2257" y="546"/>
                      </a:cxn>
                      <a:cxn ang="0">
                        <a:pos x="2090" y="588"/>
                      </a:cxn>
                      <a:cxn ang="0">
                        <a:pos x="2066" y="816"/>
                      </a:cxn>
                      <a:cxn ang="0">
                        <a:pos x="1970" y="1056"/>
                      </a:cxn>
                      <a:cxn ang="0">
                        <a:pos x="1874" y="1104"/>
                      </a:cxn>
                      <a:cxn ang="0">
                        <a:pos x="1826" y="1176"/>
                      </a:cxn>
                      <a:cxn ang="0">
                        <a:pos x="1778" y="1344"/>
                      </a:cxn>
                      <a:cxn ang="0">
                        <a:pos x="1635" y="1440"/>
                      </a:cxn>
                      <a:cxn ang="0">
                        <a:pos x="1587" y="1584"/>
                      </a:cxn>
                      <a:cxn ang="0">
                        <a:pos x="1614" y="1776"/>
                      </a:cxn>
                      <a:cxn ang="0">
                        <a:pos x="1491" y="1584"/>
                      </a:cxn>
                      <a:cxn ang="0">
                        <a:pos x="1425" y="1386"/>
                      </a:cxn>
                      <a:cxn ang="0">
                        <a:pos x="1264" y="1506"/>
                      </a:cxn>
                      <a:cxn ang="0">
                        <a:pos x="1156" y="1536"/>
                      </a:cxn>
                      <a:cxn ang="0">
                        <a:pos x="1060" y="1344"/>
                      </a:cxn>
                      <a:cxn ang="0">
                        <a:pos x="875" y="1266"/>
                      </a:cxn>
                      <a:cxn ang="0">
                        <a:pos x="791" y="1294"/>
                      </a:cxn>
                      <a:cxn ang="0">
                        <a:pos x="917" y="1392"/>
                      </a:cxn>
                      <a:cxn ang="0">
                        <a:pos x="821" y="1536"/>
                      </a:cxn>
                      <a:cxn ang="0">
                        <a:pos x="677" y="1392"/>
                      </a:cxn>
                      <a:cxn ang="0">
                        <a:pos x="597" y="1254"/>
                      </a:cxn>
                      <a:cxn ang="0">
                        <a:pos x="498" y="1080"/>
                      </a:cxn>
                      <a:cxn ang="0">
                        <a:pos x="725" y="1008"/>
                      </a:cxn>
                      <a:cxn ang="0">
                        <a:pos x="534" y="912"/>
                      </a:cxn>
                      <a:cxn ang="0">
                        <a:pos x="444" y="1038"/>
                      </a:cxn>
                      <a:cxn ang="0">
                        <a:pos x="390" y="1056"/>
                      </a:cxn>
                      <a:cxn ang="0">
                        <a:pos x="294" y="912"/>
                      </a:cxn>
                      <a:cxn ang="0">
                        <a:pos x="133" y="1014"/>
                      </a:cxn>
                      <a:cxn ang="0">
                        <a:pos x="15" y="958"/>
                      </a:cxn>
                    </a:cxnLst>
                    <a:rect l="0" t="0" r="r" b="b"/>
                    <a:pathLst>
                      <a:path w="2744" h="1780">
                        <a:moveTo>
                          <a:pt x="29" y="898"/>
                        </a:moveTo>
                        <a:cubicBezTo>
                          <a:pt x="35" y="894"/>
                          <a:pt x="52" y="901"/>
                          <a:pt x="61" y="904"/>
                        </a:cubicBezTo>
                        <a:cubicBezTo>
                          <a:pt x="70" y="907"/>
                          <a:pt x="74" y="915"/>
                          <a:pt x="83" y="916"/>
                        </a:cubicBezTo>
                        <a:cubicBezTo>
                          <a:pt x="92" y="917"/>
                          <a:pt x="104" y="917"/>
                          <a:pt x="115" y="908"/>
                        </a:cubicBezTo>
                        <a:cubicBezTo>
                          <a:pt x="126" y="899"/>
                          <a:pt x="145" y="879"/>
                          <a:pt x="151" y="864"/>
                        </a:cubicBezTo>
                        <a:cubicBezTo>
                          <a:pt x="157" y="849"/>
                          <a:pt x="143" y="832"/>
                          <a:pt x="151" y="816"/>
                        </a:cubicBezTo>
                        <a:cubicBezTo>
                          <a:pt x="159" y="800"/>
                          <a:pt x="183" y="784"/>
                          <a:pt x="198" y="768"/>
                        </a:cubicBezTo>
                        <a:cubicBezTo>
                          <a:pt x="214" y="752"/>
                          <a:pt x="235" y="736"/>
                          <a:pt x="246" y="720"/>
                        </a:cubicBezTo>
                        <a:cubicBezTo>
                          <a:pt x="257" y="704"/>
                          <a:pt x="248" y="680"/>
                          <a:pt x="264" y="672"/>
                        </a:cubicBezTo>
                        <a:cubicBezTo>
                          <a:pt x="280" y="664"/>
                          <a:pt x="313" y="672"/>
                          <a:pt x="342" y="672"/>
                        </a:cubicBezTo>
                        <a:cubicBezTo>
                          <a:pt x="371" y="672"/>
                          <a:pt x="420" y="679"/>
                          <a:pt x="438" y="672"/>
                        </a:cubicBezTo>
                        <a:cubicBezTo>
                          <a:pt x="456" y="665"/>
                          <a:pt x="442" y="646"/>
                          <a:pt x="450" y="630"/>
                        </a:cubicBezTo>
                        <a:cubicBezTo>
                          <a:pt x="458" y="614"/>
                          <a:pt x="472" y="585"/>
                          <a:pt x="486" y="576"/>
                        </a:cubicBezTo>
                        <a:cubicBezTo>
                          <a:pt x="500" y="567"/>
                          <a:pt x="523" y="581"/>
                          <a:pt x="534" y="576"/>
                        </a:cubicBezTo>
                        <a:cubicBezTo>
                          <a:pt x="545" y="571"/>
                          <a:pt x="544" y="554"/>
                          <a:pt x="552" y="546"/>
                        </a:cubicBezTo>
                        <a:cubicBezTo>
                          <a:pt x="560" y="538"/>
                          <a:pt x="577" y="539"/>
                          <a:pt x="582" y="528"/>
                        </a:cubicBezTo>
                        <a:cubicBezTo>
                          <a:pt x="587" y="517"/>
                          <a:pt x="586" y="493"/>
                          <a:pt x="582" y="480"/>
                        </a:cubicBezTo>
                        <a:cubicBezTo>
                          <a:pt x="578" y="467"/>
                          <a:pt x="566" y="450"/>
                          <a:pt x="558" y="450"/>
                        </a:cubicBezTo>
                        <a:cubicBezTo>
                          <a:pt x="550" y="450"/>
                          <a:pt x="546" y="475"/>
                          <a:pt x="534" y="480"/>
                        </a:cubicBezTo>
                        <a:cubicBezTo>
                          <a:pt x="522" y="485"/>
                          <a:pt x="502" y="472"/>
                          <a:pt x="486" y="480"/>
                        </a:cubicBezTo>
                        <a:cubicBezTo>
                          <a:pt x="470" y="488"/>
                          <a:pt x="446" y="528"/>
                          <a:pt x="438" y="528"/>
                        </a:cubicBezTo>
                        <a:cubicBezTo>
                          <a:pt x="430" y="528"/>
                          <a:pt x="438" y="496"/>
                          <a:pt x="438" y="480"/>
                        </a:cubicBezTo>
                        <a:cubicBezTo>
                          <a:pt x="438" y="464"/>
                          <a:pt x="434" y="445"/>
                          <a:pt x="438" y="432"/>
                        </a:cubicBezTo>
                        <a:cubicBezTo>
                          <a:pt x="442" y="419"/>
                          <a:pt x="454" y="410"/>
                          <a:pt x="462" y="402"/>
                        </a:cubicBezTo>
                        <a:cubicBezTo>
                          <a:pt x="470" y="394"/>
                          <a:pt x="484" y="392"/>
                          <a:pt x="486" y="384"/>
                        </a:cubicBezTo>
                        <a:cubicBezTo>
                          <a:pt x="488" y="376"/>
                          <a:pt x="480" y="359"/>
                          <a:pt x="474" y="354"/>
                        </a:cubicBezTo>
                        <a:cubicBezTo>
                          <a:pt x="468" y="349"/>
                          <a:pt x="459" y="350"/>
                          <a:pt x="450" y="354"/>
                        </a:cubicBezTo>
                        <a:cubicBezTo>
                          <a:pt x="441" y="358"/>
                          <a:pt x="430" y="365"/>
                          <a:pt x="420" y="378"/>
                        </a:cubicBezTo>
                        <a:cubicBezTo>
                          <a:pt x="410" y="391"/>
                          <a:pt x="395" y="415"/>
                          <a:pt x="390" y="432"/>
                        </a:cubicBezTo>
                        <a:cubicBezTo>
                          <a:pt x="385" y="449"/>
                          <a:pt x="390" y="464"/>
                          <a:pt x="390" y="480"/>
                        </a:cubicBezTo>
                        <a:cubicBezTo>
                          <a:pt x="390" y="496"/>
                          <a:pt x="392" y="513"/>
                          <a:pt x="390" y="528"/>
                        </a:cubicBezTo>
                        <a:cubicBezTo>
                          <a:pt x="388" y="543"/>
                          <a:pt x="386" y="554"/>
                          <a:pt x="378" y="570"/>
                        </a:cubicBezTo>
                        <a:cubicBezTo>
                          <a:pt x="370" y="586"/>
                          <a:pt x="356" y="615"/>
                          <a:pt x="342" y="624"/>
                        </a:cubicBezTo>
                        <a:cubicBezTo>
                          <a:pt x="328" y="633"/>
                          <a:pt x="310" y="624"/>
                          <a:pt x="294" y="624"/>
                        </a:cubicBezTo>
                        <a:cubicBezTo>
                          <a:pt x="278" y="624"/>
                          <a:pt x="254" y="632"/>
                          <a:pt x="246" y="624"/>
                        </a:cubicBezTo>
                        <a:cubicBezTo>
                          <a:pt x="238" y="616"/>
                          <a:pt x="246" y="592"/>
                          <a:pt x="246" y="576"/>
                        </a:cubicBezTo>
                        <a:cubicBezTo>
                          <a:pt x="246" y="560"/>
                          <a:pt x="254" y="544"/>
                          <a:pt x="246" y="528"/>
                        </a:cubicBezTo>
                        <a:cubicBezTo>
                          <a:pt x="238" y="512"/>
                          <a:pt x="198" y="497"/>
                          <a:pt x="198" y="480"/>
                        </a:cubicBezTo>
                        <a:cubicBezTo>
                          <a:pt x="198" y="463"/>
                          <a:pt x="233" y="441"/>
                          <a:pt x="246" y="426"/>
                        </a:cubicBezTo>
                        <a:cubicBezTo>
                          <a:pt x="259" y="411"/>
                          <a:pt x="267" y="402"/>
                          <a:pt x="276" y="390"/>
                        </a:cubicBezTo>
                        <a:cubicBezTo>
                          <a:pt x="285" y="378"/>
                          <a:pt x="288" y="369"/>
                          <a:pt x="300" y="354"/>
                        </a:cubicBezTo>
                        <a:cubicBezTo>
                          <a:pt x="312" y="339"/>
                          <a:pt x="333" y="315"/>
                          <a:pt x="348" y="300"/>
                        </a:cubicBezTo>
                        <a:cubicBezTo>
                          <a:pt x="363" y="285"/>
                          <a:pt x="373" y="277"/>
                          <a:pt x="390" y="264"/>
                        </a:cubicBezTo>
                        <a:cubicBezTo>
                          <a:pt x="407" y="251"/>
                          <a:pt x="434" y="234"/>
                          <a:pt x="450" y="222"/>
                        </a:cubicBezTo>
                        <a:cubicBezTo>
                          <a:pt x="466" y="210"/>
                          <a:pt x="472" y="197"/>
                          <a:pt x="486" y="192"/>
                        </a:cubicBezTo>
                        <a:cubicBezTo>
                          <a:pt x="500" y="187"/>
                          <a:pt x="526" y="184"/>
                          <a:pt x="534" y="192"/>
                        </a:cubicBezTo>
                        <a:cubicBezTo>
                          <a:pt x="542" y="200"/>
                          <a:pt x="530" y="225"/>
                          <a:pt x="534" y="240"/>
                        </a:cubicBezTo>
                        <a:cubicBezTo>
                          <a:pt x="538" y="255"/>
                          <a:pt x="551" y="272"/>
                          <a:pt x="558" y="282"/>
                        </a:cubicBezTo>
                        <a:cubicBezTo>
                          <a:pt x="565" y="292"/>
                          <a:pt x="572" y="291"/>
                          <a:pt x="576" y="300"/>
                        </a:cubicBezTo>
                        <a:cubicBezTo>
                          <a:pt x="580" y="309"/>
                          <a:pt x="573" y="330"/>
                          <a:pt x="582" y="336"/>
                        </a:cubicBezTo>
                        <a:cubicBezTo>
                          <a:pt x="590" y="342"/>
                          <a:pt x="613" y="336"/>
                          <a:pt x="629" y="336"/>
                        </a:cubicBezTo>
                        <a:cubicBezTo>
                          <a:pt x="645" y="336"/>
                          <a:pt x="669" y="328"/>
                          <a:pt x="677" y="336"/>
                        </a:cubicBezTo>
                        <a:cubicBezTo>
                          <a:pt x="685" y="344"/>
                          <a:pt x="677" y="368"/>
                          <a:pt x="677" y="384"/>
                        </a:cubicBezTo>
                        <a:cubicBezTo>
                          <a:pt x="677" y="400"/>
                          <a:pt x="669" y="432"/>
                          <a:pt x="677" y="432"/>
                        </a:cubicBezTo>
                        <a:cubicBezTo>
                          <a:pt x="685" y="432"/>
                          <a:pt x="709" y="392"/>
                          <a:pt x="725" y="384"/>
                        </a:cubicBezTo>
                        <a:cubicBezTo>
                          <a:pt x="741" y="376"/>
                          <a:pt x="757" y="384"/>
                          <a:pt x="773" y="384"/>
                        </a:cubicBezTo>
                        <a:cubicBezTo>
                          <a:pt x="789" y="384"/>
                          <a:pt x="813" y="392"/>
                          <a:pt x="821" y="384"/>
                        </a:cubicBezTo>
                        <a:cubicBezTo>
                          <a:pt x="829" y="376"/>
                          <a:pt x="813" y="344"/>
                          <a:pt x="821" y="336"/>
                        </a:cubicBezTo>
                        <a:cubicBezTo>
                          <a:pt x="829" y="328"/>
                          <a:pt x="853" y="336"/>
                          <a:pt x="869" y="336"/>
                        </a:cubicBezTo>
                        <a:cubicBezTo>
                          <a:pt x="885" y="336"/>
                          <a:pt x="893" y="336"/>
                          <a:pt x="917" y="336"/>
                        </a:cubicBezTo>
                        <a:cubicBezTo>
                          <a:pt x="941" y="336"/>
                          <a:pt x="988" y="346"/>
                          <a:pt x="1012" y="336"/>
                        </a:cubicBezTo>
                        <a:cubicBezTo>
                          <a:pt x="1036" y="326"/>
                          <a:pt x="1044" y="292"/>
                          <a:pt x="1060" y="276"/>
                        </a:cubicBezTo>
                        <a:cubicBezTo>
                          <a:pt x="1076" y="260"/>
                          <a:pt x="1092" y="246"/>
                          <a:pt x="1108" y="240"/>
                        </a:cubicBezTo>
                        <a:cubicBezTo>
                          <a:pt x="1124" y="234"/>
                          <a:pt x="1140" y="240"/>
                          <a:pt x="1156" y="240"/>
                        </a:cubicBezTo>
                        <a:cubicBezTo>
                          <a:pt x="1172" y="240"/>
                          <a:pt x="1188" y="243"/>
                          <a:pt x="1204" y="240"/>
                        </a:cubicBezTo>
                        <a:cubicBezTo>
                          <a:pt x="1220" y="237"/>
                          <a:pt x="1236" y="230"/>
                          <a:pt x="1252" y="222"/>
                        </a:cubicBezTo>
                        <a:cubicBezTo>
                          <a:pt x="1268" y="214"/>
                          <a:pt x="1284" y="205"/>
                          <a:pt x="1300" y="192"/>
                        </a:cubicBezTo>
                        <a:cubicBezTo>
                          <a:pt x="1316" y="179"/>
                          <a:pt x="1334" y="157"/>
                          <a:pt x="1348" y="144"/>
                        </a:cubicBezTo>
                        <a:cubicBezTo>
                          <a:pt x="1362" y="131"/>
                          <a:pt x="1372" y="125"/>
                          <a:pt x="1383" y="114"/>
                        </a:cubicBezTo>
                        <a:cubicBezTo>
                          <a:pt x="1395" y="103"/>
                          <a:pt x="1409" y="89"/>
                          <a:pt x="1419" y="78"/>
                        </a:cubicBezTo>
                        <a:cubicBezTo>
                          <a:pt x="1429" y="67"/>
                          <a:pt x="1431" y="53"/>
                          <a:pt x="1443" y="48"/>
                        </a:cubicBezTo>
                        <a:cubicBezTo>
                          <a:pt x="1455" y="43"/>
                          <a:pt x="1475" y="48"/>
                          <a:pt x="1491" y="48"/>
                        </a:cubicBezTo>
                        <a:cubicBezTo>
                          <a:pt x="1507" y="48"/>
                          <a:pt x="1523" y="56"/>
                          <a:pt x="1539" y="48"/>
                        </a:cubicBezTo>
                        <a:cubicBezTo>
                          <a:pt x="1555" y="40"/>
                          <a:pt x="1571" y="0"/>
                          <a:pt x="1587" y="0"/>
                        </a:cubicBezTo>
                        <a:cubicBezTo>
                          <a:pt x="1603" y="0"/>
                          <a:pt x="1619" y="32"/>
                          <a:pt x="1635" y="48"/>
                        </a:cubicBezTo>
                        <a:cubicBezTo>
                          <a:pt x="1651" y="64"/>
                          <a:pt x="1683" y="80"/>
                          <a:pt x="1683" y="96"/>
                        </a:cubicBezTo>
                        <a:cubicBezTo>
                          <a:pt x="1683" y="112"/>
                          <a:pt x="1643" y="128"/>
                          <a:pt x="1635" y="144"/>
                        </a:cubicBezTo>
                        <a:cubicBezTo>
                          <a:pt x="1627" y="160"/>
                          <a:pt x="1627" y="184"/>
                          <a:pt x="1635" y="192"/>
                        </a:cubicBezTo>
                        <a:cubicBezTo>
                          <a:pt x="1643" y="200"/>
                          <a:pt x="1667" y="192"/>
                          <a:pt x="1683" y="192"/>
                        </a:cubicBezTo>
                        <a:cubicBezTo>
                          <a:pt x="1699" y="192"/>
                          <a:pt x="1708" y="198"/>
                          <a:pt x="1731" y="192"/>
                        </a:cubicBezTo>
                        <a:cubicBezTo>
                          <a:pt x="1754" y="186"/>
                          <a:pt x="1796" y="156"/>
                          <a:pt x="1820" y="156"/>
                        </a:cubicBezTo>
                        <a:cubicBezTo>
                          <a:pt x="1844" y="156"/>
                          <a:pt x="1857" y="186"/>
                          <a:pt x="1874" y="192"/>
                        </a:cubicBezTo>
                        <a:cubicBezTo>
                          <a:pt x="1891" y="198"/>
                          <a:pt x="1905" y="188"/>
                          <a:pt x="1922" y="192"/>
                        </a:cubicBezTo>
                        <a:cubicBezTo>
                          <a:pt x="1939" y="196"/>
                          <a:pt x="1952" y="208"/>
                          <a:pt x="1976" y="216"/>
                        </a:cubicBezTo>
                        <a:cubicBezTo>
                          <a:pt x="2000" y="224"/>
                          <a:pt x="2045" y="249"/>
                          <a:pt x="2066" y="240"/>
                        </a:cubicBezTo>
                        <a:cubicBezTo>
                          <a:pt x="2087" y="231"/>
                          <a:pt x="2086" y="170"/>
                          <a:pt x="2102" y="162"/>
                        </a:cubicBezTo>
                        <a:cubicBezTo>
                          <a:pt x="2118" y="154"/>
                          <a:pt x="2144" y="187"/>
                          <a:pt x="2161" y="192"/>
                        </a:cubicBezTo>
                        <a:cubicBezTo>
                          <a:pt x="2179" y="197"/>
                          <a:pt x="2193" y="184"/>
                          <a:pt x="2209" y="192"/>
                        </a:cubicBezTo>
                        <a:cubicBezTo>
                          <a:pt x="2225" y="200"/>
                          <a:pt x="2233" y="224"/>
                          <a:pt x="2257" y="240"/>
                        </a:cubicBezTo>
                        <a:cubicBezTo>
                          <a:pt x="2281" y="256"/>
                          <a:pt x="2329" y="280"/>
                          <a:pt x="2353" y="288"/>
                        </a:cubicBezTo>
                        <a:cubicBezTo>
                          <a:pt x="2377" y="296"/>
                          <a:pt x="2385" y="282"/>
                          <a:pt x="2401" y="288"/>
                        </a:cubicBezTo>
                        <a:cubicBezTo>
                          <a:pt x="2417" y="294"/>
                          <a:pt x="2432" y="319"/>
                          <a:pt x="2449" y="324"/>
                        </a:cubicBezTo>
                        <a:cubicBezTo>
                          <a:pt x="2466" y="329"/>
                          <a:pt x="2487" y="324"/>
                          <a:pt x="2503" y="318"/>
                        </a:cubicBezTo>
                        <a:cubicBezTo>
                          <a:pt x="2519" y="312"/>
                          <a:pt x="2530" y="285"/>
                          <a:pt x="2545" y="288"/>
                        </a:cubicBezTo>
                        <a:cubicBezTo>
                          <a:pt x="2559" y="291"/>
                          <a:pt x="2573" y="324"/>
                          <a:pt x="2592" y="336"/>
                        </a:cubicBezTo>
                        <a:cubicBezTo>
                          <a:pt x="2611" y="348"/>
                          <a:pt x="2639" y="358"/>
                          <a:pt x="2658" y="360"/>
                        </a:cubicBezTo>
                        <a:cubicBezTo>
                          <a:pt x="2677" y="362"/>
                          <a:pt x="2693" y="344"/>
                          <a:pt x="2706" y="348"/>
                        </a:cubicBezTo>
                        <a:cubicBezTo>
                          <a:pt x="2719" y="352"/>
                          <a:pt x="2731" y="370"/>
                          <a:pt x="2736" y="384"/>
                        </a:cubicBezTo>
                        <a:cubicBezTo>
                          <a:pt x="2741" y="398"/>
                          <a:pt x="2736" y="416"/>
                          <a:pt x="2736" y="432"/>
                        </a:cubicBezTo>
                        <a:cubicBezTo>
                          <a:pt x="2736" y="448"/>
                          <a:pt x="2744" y="472"/>
                          <a:pt x="2736" y="480"/>
                        </a:cubicBezTo>
                        <a:cubicBezTo>
                          <a:pt x="2728" y="488"/>
                          <a:pt x="2700" y="487"/>
                          <a:pt x="2688" y="480"/>
                        </a:cubicBezTo>
                        <a:cubicBezTo>
                          <a:pt x="2676" y="473"/>
                          <a:pt x="2675" y="446"/>
                          <a:pt x="2664" y="438"/>
                        </a:cubicBezTo>
                        <a:cubicBezTo>
                          <a:pt x="2653" y="430"/>
                          <a:pt x="2634" y="425"/>
                          <a:pt x="2622" y="432"/>
                        </a:cubicBezTo>
                        <a:cubicBezTo>
                          <a:pt x="2610" y="439"/>
                          <a:pt x="2605" y="464"/>
                          <a:pt x="2592" y="480"/>
                        </a:cubicBezTo>
                        <a:cubicBezTo>
                          <a:pt x="2579" y="496"/>
                          <a:pt x="2560" y="520"/>
                          <a:pt x="2545" y="528"/>
                        </a:cubicBezTo>
                        <a:cubicBezTo>
                          <a:pt x="2529" y="536"/>
                          <a:pt x="2513" y="520"/>
                          <a:pt x="2497" y="528"/>
                        </a:cubicBezTo>
                        <a:cubicBezTo>
                          <a:pt x="2481" y="536"/>
                          <a:pt x="2465" y="560"/>
                          <a:pt x="2449" y="576"/>
                        </a:cubicBezTo>
                        <a:cubicBezTo>
                          <a:pt x="2433" y="592"/>
                          <a:pt x="2409" y="608"/>
                          <a:pt x="2401" y="624"/>
                        </a:cubicBezTo>
                        <a:cubicBezTo>
                          <a:pt x="2393" y="640"/>
                          <a:pt x="2409" y="656"/>
                          <a:pt x="2401" y="672"/>
                        </a:cubicBezTo>
                        <a:cubicBezTo>
                          <a:pt x="2393" y="688"/>
                          <a:pt x="2369" y="704"/>
                          <a:pt x="2353" y="720"/>
                        </a:cubicBezTo>
                        <a:cubicBezTo>
                          <a:pt x="2337" y="736"/>
                          <a:pt x="2313" y="776"/>
                          <a:pt x="2305" y="768"/>
                        </a:cubicBezTo>
                        <a:cubicBezTo>
                          <a:pt x="2297" y="760"/>
                          <a:pt x="2305" y="696"/>
                          <a:pt x="2305" y="672"/>
                        </a:cubicBezTo>
                        <a:cubicBezTo>
                          <a:pt x="2305" y="648"/>
                          <a:pt x="2297" y="640"/>
                          <a:pt x="2305" y="624"/>
                        </a:cubicBezTo>
                        <a:cubicBezTo>
                          <a:pt x="2313" y="608"/>
                          <a:pt x="2339" y="592"/>
                          <a:pt x="2353" y="576"/>
                        </a:cubicBezTo>
                        <a:cubicBezTo>
                          <a:pt x="2367" y="560"/>
                          <a:pt x="2390" y="540"/>
                          <a:pt x="2389" y="528"/>
                        </a:cubicBezTo>
                        <a:cubicBezTo>
                          <a:pt x="2388" y="516"/>
                          <a:pt x="2361" y="504"/>
                          <a:pt x="2347" y="504"/>
                        </a:cubicBezTo>
                        <a:cubicBezTo>
                          <a:pt x="2333" y="504"/>
                          <a:pt x="2312" y="516"/>
                          <a:pt x="2305" y="528"/>
                        </a:cubicBezTo>
                        <a:cubicBezTo>
                          <a:pt x="2298" y="540"/>
                          <a:pt x="2310" y="564"/>
                          <a:pt x="2305" y="576"/>
                        </a:cubicBezTo>
                        <a:cubicBezTo>
                          <a:pt x="2300" y="588"/>
                          <a:pt x="2283" y="605"/>
                          <a:pt x="2275" y="600"/>
                        </a:cubicBezTo>
                        <a:cubicBezTo>
                          <a:pt x="2267" y="595"/>
                          <a:pt x="2267" y="554"/>
                          <a:pt x="2257" y="546"/>
                        </a:cubicBezTo>
                        <a:cubicBezTo>
                          <a:pt x="2247" y="538"/>
                          <a:pt x="2231" y="547"/>
                          <a:pt x="2215" y="552"/>
                        </a:cubicBezTo>
                        <a:cubicBezTo>
                          <a:pt x="2199" y="557"/>
                          <a:pt x="2170" y="580"/>
                          <a:pt x="2161" y="576"/>
                        </a:cubicBezTo>
                        <a:cubicBezTo>
                          <a:pt x="2153" y="572"/>
                          <a:pt x="2173" y="526"/>
                          <a:pt x="2161" y="528"/>
                        </a:cubicBezTo>
                        <a:cubicBezTo>
                          <a:pt x="2150" y="530"/>
                          <a:pt x="2107" y="566"/>
                          <a:pt x="2090" y="588"/>
                        </a:cubicBezTo>
                        <a:cubicBezTo>
                          <a:pt x="2073" y="610"/>
                          <a:pt x="2056" y="642"/>
                          <a:pt x="2060" y="660"/>
                        </a:cubicBezTo>
                        <a:cubicBezTo>
                          <a:pt x="2064" y="678"/>
                          <a:pt x="2105" y="678"/>
                          <a:pt x="2114" y="696"/>
                        </a:cubicBezTo>
                        <a:cubicBezTo>
                          <a:pt x="2123" y="714"/>
                          <a:pt x="2122" y="748"/>
                          <a:pt x="2114" y="768"/>
                        </a:cubicBezTo>
                        <a:cubicBezTo>
                          <a:pt x="2106" y="788"/>
                          <a:pt x="2078" y="795"/>
                          <a:pt x="2066" y="816"/>
                        </a:cubicBezTo>
                        <a:cubicBezTo>
                          <a:pt x="2054" y="837"/>
                          <a:pt x="2050" y="870"/>
                          <a:pt x="2042" y="894"/>
                        </a:cubicBezTo>
                        <a:cubicBezTo>
                          <a:pt x="2034" y="918"/>
                          <a:pt x="2030" y="941"/>
                          <a:pt x="2018" y="960"/>
                        </a:cubicBezTo>
                        <a:cubicBezTo>
                          <a:pt x="2006" y="979"/>
                          <a:pt x="1978" y="992"/>
                          <a:pt x="1970" y="1008"/>
                        </a:cubicBezTo>
                        <a:cubicBezTo>
                          <a:pt x="1962" y="1024"/>
                          <a:pt x="1978" y="1040"/>
                          <a:pt x="1970" y="1056"/>
                        </a:cubicBezTo>
                        <a:cubicBezTo>
                          <a:pt x="1962" y="1072"/>
                          <a:pt x="1930" y="1088"/>
                          <a:pt x="1922" y="1104"/>
                        </a:cubicBezTo>
                        <a:cubicBezTo>
                          <a:pt x="1914" y="1120"/>
                          <a:pt x="1930" y="1144"/>
                          <a:pt x="1922" y="1152"/>
                        </a:cubicBezTo>
                        <a:cubicBezTo>
                          <a:pt x="1914" y="1160"/>
                          <a:pt x="1882" y="1160"/>
                          <a:pt x="1874" y="1152"/>
                        </a:cubicBezTo>
                        <a:cubicBezTo>
                          <a:pt x="1866" y="1144"/>
                          <a:pt x="1874" y="1120"/>
                          <a:pt x="1874" y="1104"/>
                        </a:cubicBezTo>
                        <a:cubicBezTo>
                          <a:pt x="1874" y="1088"/>
                          <a:pt x="1874" y="1072"/>
                          <a:pt x="1874" y="1056"/>
                        </a:cubicBezTo>
                        <a:cubicBezTo>
                          <a:pt x="1874" y="1040"/>
                          <a:pt x="1884" y="999"/>
                          <a:pt x="1874" y="1008"/>
                        </a:cubicBezTo>
                        <a:cubicBezTo>
                          <a:pt x="1864" y="1017"/>
                          <a:pt x="1822" y="1082"/>
                          <a:pt x="1814" y="1110"/>
                        </a:cubicBezTo>
                        <a:cubicBezTo>
                          <a:pt x="1806" y="1138"/>
                          <a:pt x="1824" y="1161"/>
                          <a:pt x="1826" y="1176"/>
                        </a:cubicBezTo>
                        <a:cubicBezTo>
                          <a:pt x="1828" y="1191"/>
                          <a:pt x="1826" y="1188"/>
                          <a:pt x="1826" y="1200"/>
                        </a:cubicBezTo>
                        <a:cubicBezTo>
                          <a:pt x="1826" y="1212"/>
                          <a:pt x="1834" y="1232"/>
                          <a:pt x="1826" y="1248"/>
                        </a:cubicBezTo>
                        <a:cubicBezTo>
                          <a:pt x="1818" y="1264"/>
                          <a:pt x="1786" y="1280"/>
                          <a:pt x="1778" y="1296"/>
                        </a:cubicBezTo>
                        <a:cubicBezTo>
                          <a:pt x="1770" y="1312"/>
                          <a:pt x="1786" y="1336"/>
                          <a:pt x="1778" y="1344"/>
                        </a:cubicBezTo>
                        <a:cubicBezTo>
                          <a:pt x="1770" y="1352"/>
                          <a:pt x="1747" y="1336"/>
                          <a:pt x="1731" y="1344"/>
                        </a:cubicBezTo>
                        <a:cubicBezTo>
                          <a:pt x="1715" y="1352"/>
                          <a:pt x="1699" y="1384"/>
                          <a:pt x="1683" y="1392"/>
                        </a:cubicBezTo>
                        <a:cubicBezTo>
                          <a:pt x="1667" y="1400"/>
                          <a:pt x="1643" y="1384"/>
                          <a:pt x="1635" y="1392"/>
                        </a:cubicBezTo>
                        <a:cubicBezTo>
                          <a:pt x="1627" y="1400"/>
                          <a:pt x="1635" y="1424"/>
                          <a:pt x="1635" y="1440"/>
                        </a:cubicBezTo>
                        <a:cubicBezTo>
                          <a:pt x="1635" y="1456"/>
                          <a:pt x="1635" y="1472"/>
                          <a:pt x="1635" y="1488"/>
                        </a:cubicBezTo>
                        <a:cubicBezTo>
                          <a:pt x="1635" y="1504"/>
                          <a:pt x="1635" y="1520"/>
                          <a:pt x="1635" y="1536"/>
                        </a:cubicBezTo>
                        <a:cubicBezTo>
                          <a:pt x="1635" y="1552"/>
                          <a:pt x="1643" y="1576"/>
                          <a:pt x="1635" y="1584"/>
                        </a:cubicBezTo>
                        <a:cubicBezTo>
                          <a:pt x="1627" y="1592"/>
                          <a:pt x="1602" y="1584"/>
                          <a:pt x="1587" y="1584"/>
                        </a:cubicBezTo>
                        <a:cubicBezTo>
                          <a:pt x="1572" y="1584"/>
                          <a:pt x="1550" y="1579"/>
                          <a:pt x="1542" y="1587"/>
                        </a:cubicBezTo>
                        <a:cubicBezTo>
                          <a:pt x="1534" y="1595"/>
                          <a:pt x="1528" y="1606"/>
                          <a:pt x="1539" y="1632"/>
                        </a:cubicBezTo>
                        <a:cubicBezTo>
                          <a:pt x="1550" y="1658"/>
                          <a:pt x="1599" y="1722"/>
                          <a:pt x="1611" y="1746"/>
                        </a:cubicBezTo>
                        <a:cubicBezTo>
                          <a:pt x="1623" y="1770"/>
                          <a:pt x="1622" y="1780"/>
                          <a:pt x="1614" y="1776"/>
                        </a:cubicBezTo>
                        <a:cubicBezTo>
                          <a:pt x="1606" y="1772"/>
                          <a:pt x="1578" y="1742"/>
                          <a:pt x="1563" y="1725"/>
                        </a:cubicBezTo>
                        <a:cubicBezTo>
                          <a:pt x="1548" y="1708"/>
                          <a:pt x="1533" y="1686"/>
                          <a:pt x="1521" y="1671"/>
                        </a:cubicBezTo>
                        <a:cubicBezTo>
                          <a:pt x="1509" y="1656"/>
                          <a:pt x="1496" y="1646"/>
                          <a:pt x="1491" y="1632"/>
                        </a:cubicBezTo>
                        <a:cubicBezTo>
                          <a:pt x="1486" y="1618"/>
                          <a:pt x="1499" y="1600"/>
                          <a:pt x="1491" y="1584"/>
                        </a:cubicBezTo>
                        <a:cubicBezTo>
                          <a:pt x="1483" y="1568"/>
                          <a:pt x="1451" y="1552"/>
                          <a:pt x="1443" y="1536"/>
                        </a:cubicBezTo>
                        <a:cubicBezTo>
                          <a:pt x="1435" y="1520"/>
                          <a:pt x="1443" y="1504"/>
                          <a:pt x="1443" y="1488"/>
                        </a:cubicBezTo>
                        <a:cubicBezTo>
                          <a:pt x="1443" y="1472"/>
                          <a:pt x="1446" y="1457"/>
                          <a:pt x="1443" y="1440"/>
                        </a:cubicBezTo>
                        <a:cubicBezTo>
                          <a:pt x="1440" y="1423"/>
                          <a:pt x="1435" y="1397"/>
                          <a:pt x="1425" y="1386"/>
                        </a:cubicBezTo>
                        <a:cubicBezTo>
                          <a:pt x="1415" y="1375"/>
                          <a:pt x="1396" y="1373"/>
                          <a:pt x="1383" y="1374"/>
                        </a:cubicBezTo>
                        <a:cubicBezTo>
                          <a:pt x="1371" y="1375"/>
                          <a:pt x="1362" y="1381"/>
                          <a:pt x="1348" y="1392"/>
                        </a:cubicBezTo>
                        <a:cubicBezTo>
                          <a:pt x="1334" y="1403"/>
                          <a:pt x="1314" y="1421"/>
                          <a:pt x="1300" y="1440"/>
                        </a:cubicBezTo>
                        <a:cubicBezTo>
                          <a:pt x="1286" y="1459"/>
                          <a:pt x="1272" y="1482"/>
                          <a:pt x="1264" y="1506"/>
                        </a:cubicBezTo>
                        <a:cubicBezTo>
                          <a:pt x="1256" y="1530"/>
                          <a:pt x="1258" y="1562"/>
                          <a:pt x="1252" y="1584"/>
                        </a:cubicBezTo>
                        <a:cubicBezTo>
                          <a:pt x="1246" y="1606"/>
                          <a:pt x="1238" y="1636"/>
                          <a:pt x="1228" y="1638"/>
                        </a:cubicBezTo>
                        <a:cubicBezTo>
                          <a:pt x="1218" y="1640"/>
                          <a:pt x="1204" y="1613"/>
                          <a:pt x="1192" y="1596"/>
                        </a:cubicBezTo>
                        <a:cubicBezTo>
                          <a:pt x="1180" y="1579"/>
                          <a:pt x="1165" y="1560"/>
                          <a:pt x="1156" y="1536"/>
                        </a:cubicBezTo>
                        <a:cubicBezTo>
                          <a:pt x="1147" y="1512"/>
                          <a:pt x="1146" y="1476"/>
                          <a:pt x="1138" y="1452"/>
                        </a:cubicBezTo>
                        <a:cubicBezTo>
                          <a:pt x="1130" y="1428"/>
                          <a:pt x="1121" y="1402"/>
                          <a:pt x="1108" y="1392"/>
                        </a:cubicBezTo>
                        <a:cubicBezTo>
                          <a:pt x="1095" y="1382"/>
                          <a:pt x="1068" y="1400"/>
                          <a:pt x="1060" y="1392"/>
                        </a:cubicBezTo>
                        <a:cubicBezTo>
                          <a:pt x="1052" y="1384"/>
                          <a:pt x="1067" y="1358"/>
                          <a:pt x="1060" y="1344"/>
                        </a:cubicBezTo>
                        <a:cubicBezTo>
                          <a:pt x="1053" y="1330"/>
                          <a:pt x="1034" y="1316"/>
                          <a:pt x="1018" y="1308"/>
                        </a:cubicBezTo>
                        <a:cubicBezTo>
                          <a:pt x="1002" y="1300"/>
                          <a:pt x="981" y="1298"/>
                          <a:pt x="965" y="1296"/>
                        </a:cubicBezTo>
                        <a:cubicBezTo>
                          <a:pt x="948" y="1294"/>
                          <a:pt x="932" y="1301"/>
                          <a:pt x="917" y="1296"/>
                        </a:cubicBezTo>
                        <a:cubicBezTo>
                          <a:pt x="902" y="1291"/>
                          <a:pt x="891" y="1274"/>
                          <a:pt x="875" y="1266"/>
                        </a:cubicBezTo>
                        <a:cubicBezTo>
                          <a:pt x="859" y="1258"/>
                          <a:pt x="833" y="1258"/>
                          <a:pt x="821" y="1248"/>
                        </a:cubicBezTo>
                        <a:cubicBezTo>
                          <a:pt x="809" y="1238"/>
                          <a:pt x="811" y="1206"/>
                          <a:pt x="803" y="1206"/>
                        </a:cubicBezTo>
                        <a:cubicBezTo>
                          <a:pt x="795" y="1206"/>
                          <a:pt x="775" y="1233"/>
                          <a:pt x="773" y="1248"/>
                        </a:cubicBezTo>
                        <a:cubicBezTo>
                          <a:pt x="771" y="1263"/>
                          <a:pt x="783" y="1278"/>
                          <a:pt x="791" y="1294"/>
                        </a:cubicBezTo>
                        <a:cubicBezTo>
                          <a:pt x="799" y="1310"/>
                          <a:pt x="808" y="1336"/>
                          <a:pt x="821" y="1344"/>
                        </a:cubicBezTo>
                        <a:cubicBezTo>
                          <a:pt x="834" y="1352"/>
                          <a:pt x="853" y="1344"/>
                          <a:pt x="869" y="1344"/>
                        </a:cubicBezTo>
                        <a:cubicBezTo>
                          <a:pt x="885" y="1344"/>
                          <a:pt x="909" y="1336"/>
                          <a:pt x="917" y="1344"/>
                        </a:cubicBezTo>
                        <a:cubicBezTo>
                          <a:pt x="925" y="1352"/>
                          <a:pt x="925" y="1376"/>
                          <a:pt x="917" y="1392"/>
                        </a:cubicBezTo>
                        <a:cubicBezTo>
                          <a:pt x="909" y="1408"/>
                          <a:pt x="880" y="1426"/>
                          <a:pt x="869" y="1440"/>
                        </a:cubicBezTo>
                        <a:cubicBezTo>
                          <a:pt x="858" y="1454"/>
                          <a:pt x="857" y="1465"/>
                          <a:pt x="851" y="1476"/>
                        </a:cubicBezTo>
                        <a:cubicBezTo>
                          <a:pt x="845" y="1487"/>
                          <a:pt x="838" y="1496"/>
                          <a:pt x="833" y="1506"/>
                        </a:cubicBezTo>
                        <a:cubicBezTo>
                          <a:pt x="828" y="1516"/>
                          <a:pt x="831" y="1531"/>
                          <a:pt x="821" y="1536"/>
                        </a:cubicBezTo>
                        <a:cubicBezTo>
                          <a:pt x="811" y="1541"/>
                          <a:pt x="789" y="1544"/>
                          <a:pt x="773" y="1536"/>
                        </a:cubicBezTo>
                        <a:cubicBezTo>
                          <a:pt x="757" y="1528"/>
                          <a:pt x="741" y="1504"/>
                          <a:pt x="725" y="1488"/>
                        </a:cubicBezTo>
                        <a:cubicBezTo>
                          <a:pt x="709" y="1472"/>
                          <a:pt x="685" y="1456"/>
                          <a:pt x="677" y="1440"/>
                        </a:cubicBezTo>
                        <a:cubicBezTo>
                          <a:pt x="669" y="1424"/>
                          <a:pt x="682" y="1403"/>
                          <a:pt x="677" y="1392"/>
                        </a:cubicBezTo>
                        <a:cubicBezTo>
                          <a:pt x="672" y="1381"/>
                          <a:pt x="652" y="1381"/>
                          <a:pt x="647" y="1374"/>
                        </a:cubicBezTo>
                        <a:cubicBezTo>
                          <a:pt x="642" y="1367"/>
                          <a:pt x="650" y="1363"/>
                          <a:pt x="647" y="1350"/>
                        </a:cubicBezTo>
                        <a:cubicBezTo>
                          <a:pt x="644" y="1337"/>
                          <a:pt x="637" y="1312"/>
                          <a:pt x="629" y="1296"/>
                        </a:cubicBezTo>
                        <a:cubicBezTo>
                          <a:pt x="621" y="1280"/>
                          <a:pt x="607" y="1267"/>
                          <a:pt x="597" y="1254"/>
                        </a:cubicBezTo>
                        <a:cubicBezTo>
                          <a:pt x="588" y="1241"/>
                          <a:pt x="573" y="1240"/>
                          <a:pt x="572" y="1216"/>
                        </a:cubicBezTo>
                        <a:cubicBezTo>
                          <a:pt x="571" y="1192"/>
                          <a:pt x="597" y="1133"/>
                          <a:pt x="591" y="1112"/>
                        </a:cubicBezTo>
                        <a:cubicBezTo>
                          <a:pt x="586" y="1091"/>
                          <a:pt x="552" y="1097"/>
                          <a:pt x="536" y="1092"/>
                        </a:cubicBezTo>
                        <a:cubicBezTo>
                          <a:pt x="520" y="1087"/>
                          <a:pt x="504" y="1092"/>
                          <a:pt x="498" y="1080"/>
                        </a:cubicBezTo>
                        <a:cubicBezTo>
                          <a:pt x="492" y="1068"/>
                          <a:pt x="488" y="1034"/>
                          <a:pt x="502" y="1022"/>
                        </a:cubicBezTo>
                        <a:cubicBezTo>
                          <a:pt x="516" y="1010"/>
                          <a:pt x="561" y="1010"/>
                          <a:pt x="582" y="1008"/>
                        </a:cubicBezTo>
                        <a:cubicBezTo>
                          <a:pt x="602" y="1006"/>
                          <a:pt x="605" y="1008"/>
                          <a:pt x="629" y="1008"/>
                        </a:cubicBezTo>
                        <a:cubicBezTo>
                          <a:pt x="653" y="1008"/>
                          <a:pt x="717" y="1016"/>
                          <a:pt x="725" y="1008"/>
                        </a:cubicBezTo>
                        <a:cubicBezTo>
                          <a:pt x="733" y="1000"/>
                          <a:pt x="693" y="976"/>
                          <a:pt x="677" y="960"/>
                        </a:cubicBezTo>
                        <a:cubicBezTo>
                          <a:pt x="661" y="944"/>
                          <a:pt x="645" y="920"/>
                          <a:pt x="629" y="912"/>
                        </a:cubicBezTo>
                        <a:cubicBezTo>
                          <a:pt x="613" y="904"/>
                          <a:pt x="597" y="912"/>
                          <a:pt x="582" y="912"/>
                        </a:cubicBezTo>
                        <a:cubicBezTo>
                          <a:pt x="566" y="912"/>
                          <a:pt x="547" y="908"/>
                          <a:pt x="534" y="912"/>
                        </a:cubicBezTo>
                        <a:cubicBezTo>
                          <a:pt x="521" y="916"/>
                          <a:pt x="512" y="928"/>
                          <a:pt x="504" y="936"/>
                        </a:cubicBezTo>
                        <a:cubicBezTo>
                          <a:pt x="496" y="944"/>
                          <a:pt x="490" y="946"/>
                          <a:pt x="486" y="960"/>
                        </a:cubicBezTo>
                        <a:cubicBezTo>
                          <a:pt x="482" y="974"/>
                          <a:pt x="489" y="1009"/>
                          <a:pt x="482" y="1022"/>
                        </a:cubicBezTo>
                        <a:cubicBezTo>
                          <a:pt x="475" y="1035"/>
                          <a:pt x="451" y="1048"/>
                          <a:pt x="444" y="1038"/>
                        </a:cubicBezTo>
                        <a:cubicBezTo>
                          <a:pt x="437" y="1028"/>
                          <a:pt x="445" y="972"/>
                          <a:pt x="438" y="960"/>
                        </a:cubicBezTo>
                        <a:cubicBezTo>
                          <a:pt x="431" y="948"/>
                          <a:pt x="410" y="958"/>
                          <a:pt x="402" y="966"/>
                        </a:cubicBezTo>
                        <a:cubicBezTo>
                          <a:pt x="394" y="974"/>
                          <a:pt x="392" y="993"/>
                          <a:pt x="390" y="1008"/>
                        </a:cubicBezTo>
                        <a:cubicBezTo>
                          <a:pt x="388" y="1023"/>
                          <a:pt x="402" y="1048"/>
                          <a:pt x="390" y="1056"/>
                        </a:cubicBezTo>
                        <a:cubicBezTo>
                          <a:pt x="378" y="1064"/>
                          <a:pt x="324" y="1060"/>
                          <a:pt x="318" y="1056"/>
                        </a:cubicBezTo>
                        <a:cubicBezTo>
                          <a:pt x="312" y="1052"/>
                          <a:pt x="350" y="1048"/>
                          <a:pt x="354" y="1032"/>
                        </a:cubicBezTo>
                        <a:cubicBezTo>
                          <a:pt x="358" y="1016"/>
                          <a:pt x="352" y="980"/>
                          <a:pt x="342" y="960"/>
                        </a:cubicBezTo>
                        <a:cubicBezTo>
                          <a:pt x="332" y="940"/>
                          <a:pt x="310" y="924"/>
                          <a:pt x="294" y="912"/>
                        </a:cubicBezTo>
                        <a:cubicBezTo>
                          <a:pt x="278" y="900"/>
                          <a:pt x="262" y="888"/>
                          <a:pt x="246" y="888"/>
                        </a:cubicBezTo>
                        <a:cubicBezTo>
                          <a:pt x="230" y="888"/>
                          <a:pt x="214" y="900"/>
                          <a:pt x="198" y="912"/>
                        </a:cubicBezTo>
                        <a:cubicBezTo>
                          <a:pt x="183" y="924"/>
                          <a:pt x="162" y="943"/>
                          <a:pt x="151" y="960"/>
                        </a:cubicBezTo>
                        <a:cubicBezTo>
                          <a:pt x="140" y="977"/>
                          <a:pt x="139" y="997"/>
                          <a:pt x="133" y="1014"/>
                        </a:cubicBezTo>
                        <a:cubicBezTo>
                          <a:pt x="127" y="1031"/>
                          <a:pt x="128" y="1054"/>
                          <a:pt x="115" y="1064"/>
                        </a:cubicBezTo>
                        <a:cubicBezTo>
                          <a:pt x="102" y="1074"/>
                          <a:pt x="75" y="1081"/>
                          <a:pt x="57" y="1072"/>
                        </a:cubicBezTo>
                        <a:cubicBezTo>
                          <a:pt x="39" y="1063"/>
                          <a:pt x="14" y="1027"/>
                          <a:pt x="7" y="1008"/>
                        </a:cubicBezTo>
                        <a:cubicBezTo>
                          <a:pt x="0" y="989"/>
                          <a:pt x="12" y="971"/>
                          <a:pt x="15" y="958"/>
                        </a:cubicBezTo>
                        <a:cubicBezTo>
                          <a:pt x="18" y="945"/>
                          <a:pt x="23" y="938"/>
                          <a:pt x="25" y="928"/>
                        </a:cubicBezTo>
                        <a:cubicBezTo>
                          <a:pt x="27" y="918"/>
                          <a:pt x="16" y="905"/>
                          <a:pt x="29" y="89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86" name="Freeform 42"/>
                  <p:cNvSpPr>
                    <a:spLocks/>
                  </p:cNvSpPr>
                  <p:nvPr/>
                </p:nvSpPr>
                <p:spPr bwMode="auto">
                  <a:xfrm>
                    <a:off x="2386" y="1406"/>
                    <a:ext cx="135" cy="205"/>
                  </a:xfrm>
                  <a:custGeom>
                    <a:avLst/>
                    <a:gdLst/>
                    <a:ahLst/>
                    <a:cxnLst>
                      <a:cxn ang="0">
                        <a:pos x="84" y="4"/>
                      </a:cxn>
                      <a:cxn ang="0">
                        <a:pos x="48" y="20"/>
                      </a:cxn>
                      <a:cxn ang="0">
                        <a:pos x="44" y="72"/>
                      </a:cxn>
                      <a:cxn ang="0">
                        <a:pos x="68" y="106"/>
                      </a:cxn>
                      <a:cxn ang="0">
                        <a:pos x="56" y="138"/>
                      </a:cxn>
                      <a:cxn ang="0">
                        <a:pos x="20" y="160"/>
                      </a:cxn>
                      <a:cxn ang="0">
                        <a:pos x="8" y="198"/>
                      </a:cxn>
                      <a:cxn ang="0">
                        <a:pos x="68" y="202"/>
                      </a:cxn>
                      <a:cxn ang="0">
                        <a:pos x="124" y="200"/>
                      </a:cxn>
                      <a:cxn ang="0">
                        <a:pos x="132" y="172"/>
                      </a:cxn>
                      <a:cxn ang="0">
                        <a:pos x="116" y="154"/>
                      </a:cxn>
                      <a:cxn ang="0">
                        <a:pos x="104" y="110"/>
                      </a:cxn>
                      <a:cxn ang="0">
                        <a:pos x="118" y="64"/>
                      </a:cxn>
                      <a:cxn ang="0">
                        <a:pos x="116" y="10"/>
                      </a:cxn>
                      <a:cxn ang="0">
                        <a:pos x="84" y="4"/>
                      </a:cxn>
                    </a:cxnLst>
                    <a:rect l="0" t="0" r="r" b="b"/>
                    <a:pathLst>
                      <a:path w="135" h="205">
                        <a:moveTo>
                          <a:pt x="84" y="4"/>
                        </a:moveTo>
                        <a:cubicBezTo>
                          <a:pt x="73" y="6"/>
                          <a:pt x="55" y="9"/>
                          <a:pt x="48" y="20"/>
                        </a:cubicBezTo>
                        <a:cubicBezTo>
                          <a:pt x="41" y="31"/>
                          <a:pt x="41" y="58"/>
                          <a:pt x="44" y="72"/>
                        </a:cubicBezTo>
                        <a:cubicBezTo>
                          <a:pt x="47" y="86"/>
                          <a:pt x="66" y="95"/>
                          <a:pt x="68" y="106"/>
                        </a:cubicBezTo>
                        <a:cubicBezTo>
                          <a:pt x="70" y="117"/>
                          <a:pt x="64" y="129"/>
                          <a:pt x="56" y="138"/>
                        </a:cubicBezTo>
                        <a:cubicBezTo>
                          <a:pt x="48" y="147"/>
                          <a:pt x="28" y="150"/>
                          <a:pt x="20" y="160"/>
                        </a:cubicBezTo>
                        <a:cubicBezTo>
                          <a:pt x="12" y="170"/>
                          <a:pt x="0" y="191"/>
                          <a:pt x="8" y="198"/>
                        </a:cubicBezTo>
                        <a:cubicBezTo>
                          <a:pt x="16" y="205"/>
                          <a:pt x="49" y="202"/>
                          <a:pt x="68" y="202"/>
                        </a:cubicBezTo>
                        <a:cubicBezTo>
                          <a:pt x="87" y="202"/>
                          <a:pt x="113" y="205"/>
                          <a:pt x="124" y="200"/>
                        </a:cubicBezTo>
                        <a:cubicBezTo>
                          <a:pt x="135" y="195"/>
                          <a:pt x="133" y="180"/>
                          <a:pt x="132" y="172"/>
                        </a:cubicBezTo>
                        <a:cubicBezTo>
                          <a:pt x="131" y="164"/>
                          <a:pt x="121" y="164"/>
                          <a:pt x="116" y="154"/>
                        </a:cubicBezTo>
                        <a:cubicBezTo>
                          <a:pt x="111" y="144"/>
                          <a:pt x="104" y="125"/>
                          <a:pt x="104" y="110"/>
                        </a:cubicBezTo>
                        <a:cubicBezTo>
                          <a:pt x="104" y="95"/>
                          <a:pt x="116" y="81"/>
                          <a:pt x="118" y="64"/>
                        </a:cubicBezTo>
                        <a:cubicBezTo>
                          <a:pt x="120" y="47"/>
                          <a:pt x="122" y="20"/>
                          <a:pt x="116" y="10"/>
                        </a:cubicBezTo>
                        <a:cubicBezTo>
                          <a:pt x="110" y="0"/>
                          <a:pt x="95" y="2"/>
                          <a:pt x="84" y="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87" name="Freeform 43"/>
                  <p:cNvSpPr>
                    <a:spLocks/>
                  </p:cNvSpPr>
                  <p:nvPr/>
                </p:nvSpPr>
                <p:spPr bwMode="auto">
                  <a:xfrm>
                    <a:off x="2326" y="1448"/>
                    <a:ext cx="78" cy="111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71" y="12"/>
                      </a:cxn>
                      <a:cxn ang="0">
                        <a:pos x="59" y="58"/>
                      </a:cxn>
                      <a:cxn ang="0">
                        <a:pos x="63" y="104"/>
                      </a:cxn>
                      <a:cxn ang="0">
                        <a:pos x="21" y="98"/>
                      </a:cxn>
                      <a:cxn ang="0">
                        <a:pos x="1" y="62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78" h="111">
                        <a:moveTo>
                          <a:pt x="15" y="8"/>
                        </a:moveTo>
                        <a:cubicBezTo>
                          <a:pt x="27" y="0"/>
                          <a:pt x="64" y="4"/>
                          <a:pt x="71" y="12"/>
                        </a:cubicBezTo>
                        <a:cubicBezTo>
                          <a:pt x="78" y="20"/>
                          <a:pt x="60" y="43"/>
                          <a:pt x="59" y="58"/>
                        </a:cubicBezTo>
                        <a:cubicBezTo>
                          <a:pt x="58" y="73"/>
                          <a:pt x="69" y="97"/>
                          <a:pt x="63" y="104"/>
                        </a:cubicBezTo>
                        <a:cubicBezTo>
                          <a:pt x="57" y="111"/>
                          <a:pt x="31" y="105"/>
                          <a:pt x="21" y="98"/>
                        </a:cubicBezTo>
                        <a:cubicBezTo>
                          <a:pt x="11" y="91"/>
                          <a:pt x="2" y="77"/>
                          <a:pt x="1" y="62"/>
                        </a:cubicBezTo>
                        <a:cubicBezTo>
                          <a:pt x="0" y="47"/>
                          <a:pt x="12" y="19"/>
                          <a:pt x="15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88" name="Freeform 44"/>
                  <p:cNvSpPr>
                    <a:spLocks/>
                  </p:cNvSpPr>
                  <p:nvPr/>
                </p:nvSpPr>
                <p:spPr bwMode="auto">
                  <a:xfrm>
                    <a:off x="2616" y="1896"/>
                    <a:ext cx="52" cy="26"/>
                  </a:xfrm>
                  <a:custGeom>
                    <a:avLst/>
                    <a:gdLst/>
                    <a:ahLst/>
                    <a:cxnLst>
                      <a:cxn ang="0">
                        <a:pos x="42" y="2"/>
                      </a:cxn>
                      <a:cxn ang="0">
                        <a:pos x="20" y="10"/>
                      </a:cxn>
                      <a:cxn ang="0">
                        <a:pos x="4" y="24"/>
                      </a:cxn>
                      <a:cxn ang="0">
                        <a:pos x="46" y="22"/>
                      </a:cxn>
                      <a:cxn ang="0">
                        <a:pos x="42" y="2"/>
                      </a:cxn>
                    </a:cxnLst>
                    <a:rect l="0" t="0" r="r" b="b"/>
                    <a:pathLst>
                      <a:path w="52" h="26">
                        <a:moveTo>
                          <a:pt x="42" y="2"/>
                        </a:moveTo>
                        <a:cubicBezTo>
                          <a:pt x="37" y="0"/>
                          <a:pt x="26" y="6"/>
                          <a:pt x="20" y="10"/>
                        </a:cubicBezTo>
                        <a:cubicBezTo>
                          <a:pt x="14" y="14"/>
                          <a:pt x="0" y="22"/>
                          <a:pt x="4" y="24"/>
                        </a:cubicBezTo>
                        <a:cubicBezTo>
                          <a:pt x="8" y="26"/>
                          <a:pt x="40" y="26"/>
                          <a:pt x="46" y="22"/>
                        </a:cubicBezTo>
                        <a:cubicBezTo>
                          <a:pt x="52" y="18"/>
                          <a:pt x="43" y="6"/>
                          <a:pt x="42" y="2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89" name="Freeform 45"/>
                  <p:cNvSpPr>
                    <a:spLocks/>
                  </p:cNvSpPr>
                  <p:nvPr/>
                </p:nvSpPr>
                <p:spPr bwMode="auto">
                  <a:xfrm>
                    <a:off x="2838" y="1944"/>
                    <a:ext cx="51" cy="33"/>
                  </a:xfrm>
                  <a:custGeom>
                    <a:avLst/>
                    <a:gdLst/>
                    <a:ahLst/>
                    <a:cxnLst>
                      <a:cxn ang="0">
                        <a:pos x="27" y="9"/>
                      </a:cxn>
                      <a:cxn ang="0">
                        <a:pos x="43" y="3"/>
                      </a:cxn>
                      <a:cxn ang="0">
                        <a:pos x="45" y="29"/>
                      </a:cxn>
                      <a:cxn ang="0">
                        <a:pos x="7" y="25"/>
                      </a:cxn>
                      <a:cxn ang="0">
                        <a:pos x="5" y="15"/>
                      </a:cxn>
                      <a:cxn ang="0">
                        <a:pos x="9" y="9"/>
                      </a:cxn>
                      <a:cxn ang="0">
                        <a:pos x="27" y="9"/>
                      </a:cxn>
                    </a:cxnLst>
                    <a:rect l="0" t="0" r="r" b="b"/>
                    <a:pathLst>
                      <a:path w="51" h="33">
                        <a:moveTo>
                          <a:pt x="27" y="9"/>
                        </a:moveTo>
                        <a:cubicBezTo>
                          <a:pt x="33" y="8"/>
                          <a:pt x="40" y="0"/>
                          <a:pt x="43" y="3"/>
                        </a:cubicBezTo>
                        <a:cubicBezTo>
                          <a:pt x="46" y="6"/>
                          <a:pt x="51" y="25"/>
                          <a:pt x="45" y="29"/>
                        </a:cubicBezTo>
                        <a:cubicBezTo>
                          <a:pt x="39" y="33"/>
                          <a:pt x="14" y="27"/>
                          <a:pt x="7" y="25"/>
                        </a:cubicBezTo>
                        <a:cubicBezTo>
                          <a:pt x="0" y="23"/>
                          <a:pt x="5" y="18"/>
                          <a:pt x="5" y="15"/>
                        </a:cubicBezTo>
                        <a:cubicBezTo>
                          <a:pt x="5" y="12"/>
                          <a:pt x="5" y="10"/>
                          <a:pt x="9" y="9"/>
                        </a:cubicBezTo>
                        <a:cubicBezTo>
                          <a:pt x="13" y="8"/>
                          <a:pt x="21" y="10"/>
                          <a:pt x="27" y="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0" name="Freeform 46"/>
                  <p:cNvSpPr>
                    <a:spLocks/>
                  </p:cNvSpPr>
                  <p:nvPr/>
                </p:nvSpPr>
                <p:spPr bwMode="auto">
                  <a:xfrm rot="-1861208">
                    <a:off x="2635" y="1800"/>
                    <a:ext cx="28" cy="41"/>
                  </a:xfrm>
                  <a:custGeom>
                    <a:avLst/>
                    <a:gdLst/>
                    <a:ahLst/>
                    <a:cxnLst>
                      <a:cxn ang="0">
                        <a:pos x="3" y="40"/>
                      </a:cxn>
                      <a:cxn ang="0">
                        <a:pos x="23" y="28"/>
                      </a:cxn>
                      <a:cxn ang="0">
                        <a:pos x="25" y="1"/>
                      </a:cxn>
                      <a:cxn ang="0">
                        <a:pos x="5" y="22"/>
                      </a:cxn>
                      <a:cxn ang="0">
                        <a:pos x="3" y="40"/>
                      </a:cxn>
                    </a:cxnLst>
                    <a:rect l="0" t="0" r="r" b="b"/>
                    <a:pathLst>
                      <a:path w="28" h="41">
                        <a:moveTo>
                          <a:pt x="3" y="40"/>
                        </a:moveTo>
                        <a:cubicBezTo>
                          <a:pt x="6" y="41"/>
                          <a:pt x="19" y="34"/>
                          <a:pt x="23" y="28"/>
                        </a:cubicBezTo>
                        <a:cubicBezTo>
                          <a:pt x="23" y="21"/>
                          <a:pt x="28" y="2"/>
                          <a:pt x="25" y="1"/>
                        </a:cubicBezTo>
                        <a:cubicBezTo>
                          <a:pt x="22" y="0"/>
                          <a:pt x="9" y="16"/>
                          <a:pt x="5" y="22"/>
                        </a:cubicBezTo>
                        <a:cubicBezTo>
                          <a:pt x="1" y="28"/>
                          <a:pt x="0" y="39"/>
                          <a:pt x="3" y="4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1" name="Freeform 47"/>
                  <p:cNvSpPr>
                    <a:spLocks/>
                  </p:cNvSpPr>
                  <p:nvPr/>
                </p:nvSpPr>
                <p:spPr bwMode="auto">
                  <a:xfrm>
                    <a:off x="4374" y="1791"/>
                    <a:ext cx="183" cy="221"/>
                  </a:xfrm>
                  <a:custGeom>
                    <a:avLst/>
                    <a:gdLst/>
                    <a:ahLst/>
                    <a:cxnLst>
                      <a:cxn ang="0">
                        <a:pos x="0" y="186"/>
                      </a:cxn>
                      <a:cxn ang="0">
                        <a:pos x="30" y="177"/>
                      </a:cxn>
                      <a:cxn ang="0">
                        <a:pos x="60" y="156"/>
                      </a:cxn>
                      <a:cxn ang="0">
                        <a:pos x="83" y="143"/>
                      </a:cxn>
                      <a:cxn ang="0">
                        <a:pos x="98" y="122"/>
                      </a:cxn>
                      <a:cxn ang="0">
                        <a:pos x="126" y="96"/>
                      </a:cxn>
                      <a:cxn ang="0">
                        <a:pos x="137" y="59"/>
                      </a:cxn>
                      <a:cxn ang="0">
                        <a:pos x="147" y="6"/>
                      </a:cxn>
                      <a:cxn ang="0">
                        <a:pos x="179" y="21"/>
                      </a:cxn>
                      <a:cxn ang="0">
                        <a:pos x="171" y="51"/>
                      </a:cxn>
                      <a:cxn ang="0">
                        <a:pos x="173" y="78"/>
                      </a:cxn>
                      <a:cxn ang="0">
                        <a:pos x="156" y="102"/>
                      </a:cxn>
                      <a:cxn ang="0">
                        <a:pos x="153" y="119"/>
                      </a:cxn>
                      <a:cxn ang="0">
                        <a:pos x="152" y="134"/>
                      </a:cxn>
                      <a:cxn ang="0">
                        <a:pos x="129" y="147"/>
                      </a:cxn>
                      <a:cxn ang="0">
                        <a:pos x="96" y="212"/>
                      </a:cxn>
                      <a:cxn ang="0">
                        <a:pos x="20" y="203"/>
                      </a:cxn>
                      <a:cxn ang="0">
                        <a:pos x="0" y="186"/>
                      </a:cxn>
                    </a:cxnLst>
                    <a:rect l="0" t="0" r="r" b="b"/>
                    <a:pathLst>
                      <a:path w="183" h="221">
                        <a:moveTo>
                          <a:pt x="0" y="186"/>
                        </a:moveTo>
                        <a:cubicBezTo>
                          <a:pt x="2" y="182"/>
                          <a:pt x="20" y="182"/>
                          <a:pt x="30" y="177"/>
                        </a:cubicBezTo>
                        <a:cubicBezTo>
                          <a:pt x="40" y="172"/>
                          <a:pt x="51" y="162"/>
                          <a:pt x="60" y="156"/>
                        </a:cubicBezTo>
                        <a:cubicBezTo>
                          <a:pt x="69" y="150"/>
                          <a:pt x="77" y="149"/>
                          <a:pt x="83" y="143"/>
                        </a:cubicBezTo>
                        <a:cubicBezTo>
                          <a:pt x="89" y="137"/>
                          <a:pt x="91" y="130"/>
                          <a:pt x="98" y="122"/>
                        </a:cubicBezTo>
                        <a:cubicBezTo>
                          <a:pt x="105" y="114"/>
                          <a:pt x="120" y="107"/>
                          <a:pt x="126" y="96"/>
                        </a:cubicBezTo>
                        <a:cubicBezTo>
                          <a:pt x="132" y="85"/>
                          <a:pt x="134" y="74"/>
                          <a:pt x="137" y="59"/>
                        </a:cubicBezTo>
                        <a:cubicBezTo>
                          <a:pt x="140" y="44"/>
                          <a:pt x="140" y="12"/>
                          <a:pt x="147" y="6"/>
                        </a:cubicBezTo>
                        <a:cubicBezTo>
                          <a:pt x="154" y="0"/>
                          <a:pt x="175" y="14"/>
                          <a:pt x="179" y="21"/>
                        </a:cubicBezTo>
                        <a:cubicBezTo>
                          <a:pt x="183" y="28"/>
                          <a:pt x="172" y="42"/>
                          <a:pt x="171" y="51"/>
                        </a:cubicBezTo>
                        <a:cubicBezTo>
                          <a:pt x="170" y="60"/>
                          <a:pt x="175" y="70"/>
                          <a:pt x="173" y="78"/>
                        </a:cubicBezTo>
                        <a:cubicBezTo>
                          <a:pt x="171" y="86"/>
                          <a:pt x="159" y="95"/>
                          <a:pt x="156" y="102"/>
                        </a:cubicBezTo>
                        <a:cubicBezTo>
                          <a:pt x="153" y="109"/>
                          <a:pt x="154" y="114"/>
                          <a:pt x="153" y="119"/>
                        </a:cubicBezTo>
                        <a:cubicBezTo>
                          <a:pt x="152" y="124"/>
                          <a:pt x="156" y="129"/>
                          <a:pt x="152" y="134"/>
                        </a:cubicBezTo>
                        <a:cubicBezTo>
                          <a:pt x="148" y="139"/>
                          <a:pt x="138" y="134"/>
                          <a:pt x="129" y="147"/>
                        </a:cubicBezTo>
                        <a:cubicBezTo>
                          <a:pt x="120" y="160"/>
                          <a:pt x="114" y="203"/>
                          <a:pt x="96" y="212"/>
                        </a:cubicBezTo>
                        <a:cubicBezTo>
                          <a:pt x="78" y="221"/>
                          <a:pt x="36" y="207"/>
                          <a:pt x="20" y="203"/>
                        </a:cubicBezTo>
                        <a:cubicBezTo>
                          <a:pt x="4" y="199"/>
                          <a:pt x="4" y="190"/>
                          <a:pt x="0" y="18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2" name="Freeform 48"/>
                  <p:cNvSpPr>
                    <a:spLocks/>
                  </p:cNvSpPr>
                  <p:nvPr/>
                </p:nvSpPr>
                <p:spPr bwMode="auto">
                  <a:xfrm>
                    <a:off x="4504" y="1709"/>
                    <a:ext cx="53" cy="69"/>
                  </a:xfrm>
                  <a:custGeom>
                    <a:avLst/>
                    <a:gdLst/>
                    <a:ahLst/>
                    <a:cxnLst>
                      <a:cxn ang="0">
                        <a:pos x="47" y="16"/>
                      </a:cxn>
                      <a:cxn ang="0">
                        <a:pos x="50" y="40"/>
                      </a:cxn>
                      <a:cxn ang="0">
                        <a:pos x="44" y="64"/>
                      </a:cxn>
                      <a:cxn ang="0">
                        <a:pos x="5" y="59"/>
                      </a:cxn>
                      <a:cxn ang="0">
                        <a:pos x="12" y="7"/>
                      </a:cxn>
                      <a:cxn ang="0">
                        <a:pos x="47" y="16"/>
                      </a:cxn>
                    </a:cxnLst>
                    <a:rect l="0" t="0" r="r" b="b"/>
                    <a:pathLst>
                      <a:path w="53" h="69">
                        <a:moveTo>
                          <a:pt x="47" y="16"/>
                        </a:moveTo>
                        <a:cubicBezTo>
                          <a:pt x="53" y="21"/>
                          <a:pt x="50" y="32"/>
                          <a:pt x="50" y="40"/>
                        </a:cubicBezTo>
                        <a:cubicBezTo>
                          <a:pt x="50" y="48"/>
                          <a:pt x="51" y="61"/>
                          <a:pt x="44" y="64"/>
                        </a:cubicBezTo>
                        <a:cubicBezTo>
                          <a:pt x="37" y="67"/>
                          <a:pt x="10" y="69"/>
                          <a:pt x="5" y="59"/>
                        </a:cubicBezTo>
                        <a:cubicBezTo>
                          <a:pt x="0" y="49"/>
                          <a:pt x="5" y="14"/>
                          <a:pt x="12" y="7"/>
                        </a:cubicBezTo>
                        <a:cubicBezTo>
                          <a:pt x="19" y="0"/>
                          <a:pt x="40" y="14"/>
                          <a:pt x="47" y="1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3" name="Freeform 49"/>
                  <p:cNvSpPr>
                    <a:spLocks/>
                  </p:cNvSpPr>
                  <p:nvPr/>
                </p:nvSpPr>
                <p:spPr bwMode="auto">
                  <a:xfrm>
                    <a:off x="4068" y="2487"/>
                    <a:ext cx="114" cy="194"/>
                  </a:xfrm>
                  <a:custGeom>
                    <a:avLst/>
                    <a:gdLst/>
                    <a:ahLst/>
                    <a:cxnLst>
                      <a:cxn ang="0">
                        <a:pos x="104" y="0"/>
                      </a:cxn>
                      <a:cxn ang="0">
                        <a:pos x="66" y="33"/>
                      </a:cxn>
                      <a:cxn ang="0">
                        <a:pos x="18" y="81"/>
                      </a:cxn>
                      <a:cxn ang="0">
                        <a:pos x="2" y="123"/>
                      </a:cxn>
                      <a:cxn ang="0">
                        <a:pos x="32" y="188"/>
                      </a:cxn>
                      <a:cxn ang="0">
                        <a:pos x="51" y="159"/>
                      </a:cxn>
                      <a:cxn ang="0">
                        <a:pos x="98" y="132"/>
                      </a:cxn>
                      <a:cxn ang="0">
                        <a:pos x="105" y="84"/>
                      </a:cxn>
                      <a:cxn ang="0">
                        <a:pos x="108" y="33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111" h="194">
                        <a:moveTo>
                          <a:pt x="104" y="0"/>
                        </a:moveTo>
                        <a:cubicBezTo>
                          <a:pt x="97" y="0"/>
                          <a:pt x="80" y="19"/>
                          <a:pt x="66" y="33"/>
                        </a:cubicBezTo>
                        <a:cubicBezTo>
                          <a:pt x="52" y="47"/>
                          <a:pt x="29" y="66"/>
                          <a:pt x="18" y="81"/>
                        </a:cubicBezTo>
                        <a:cubicBezTo>
                          <a:pt x="7" y="96"/>
                          <a:pt x="0" y="105"/>
                          <a:pt x="2" y="123"/>
                        </a:cubicBezTo>
                        <a:cubicBezTo>
                          <a:pt x="4" y="141"/>
                          <a:pt x="24" y="182"/>
                          <a:pt x="32" y="188"/>
                        </a:cubicBezTo>
                        <a:cubicBezTo>
                          <a:pt x="40" y="194"/>
                          <a:pt x="40" y="168"/>
                          <a:pt x="51" y="159"/>
                        </a:cubicBezTo>
                        <a:cubicBezTo>
                          <a:pt x="62" y="150"/>
                          <a:pt x="89" y="144"/>
                          <a:pt x="98" y="132"/>
                        </a:cubicBezTo>
                        <a:cubicBezTo>
                          <a:pt x="107" y="120"/>
                          <a:pt x="103" y="100"/>
                          <a:pt x="105" y="84"/>
                        </a:cubicBezTo>
                        <a:cubicBezTo>
                          <a:pt x="107" y="68"/>
                          <a:pt x="108" y="47"/>
                          <a:pt x="108" y="33"/>
                        </a:cubicBezTo>
                        <a:cubicBezTo>
                          <a:pt x="108" y="19"/>
                          <a:pt x="111" y="0"/>
                          <a:pt x="104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4" name="Freeform 50"/>
                  <p:cNvSpPr>
                    <a:spLocks/>
                  </p:cNvSpPr>
                  <p:nvPr/>
                </p:nvSpPr>
                <p:spPr bwMode="auto">
                  <a:xfrm>
                    <a:off x="3830" y="2580"/>
                    <a:ext cx="186" cy="201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57" y="12"/>
                      </a:cxn>
                      <a:cxn ang="0">
                        <a:pos x="112" y="84"/>
                      </a:cxn>
                      <a:cxn ang="0">
                        <a:pos x="160" y="132"/>
                      </a:cxn>
                      <a:cxn ang="0">
                        <a:pos x="183" y="180"/>
                      </a:cxn>
                      <a:cxn ang="0">
                        <a:pos x="141" y="194"/>
                      </a:cxn>
                      <a:cxn ang="0">
                        <a:pos x="109" y="138"/>
                      </a:cxn>
                      <a:cxn ang="0">
                        <a:pos x="100" y="114"/>
                      </a:cxn>
                      <a:cxn ang="0">
                        <a:pos x="78" y="83"/>
                      </a:cxn>
                      <a:cxn ang="0">
                        <a:pos x="70" y="51"/>
                      </a:cxn>
                      <a:cxn ang="0">
                        <a:pos x="39" y="2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186" h="201">
                        <a:moveTo>
                          <a:pt x="7" y="11"/>
                        </a:moveTo>
                        <a:cubicBezTo>
                          <a:pt x="10" y="8"/>
                          <a:pt x="40" y="0"/>
                          <a:pt x="57" y="12"/>
                        </a:cubicBezTo>
                        <a:cubicBezTo>
                          <a:pt x="74" y="24"/>
                          <a:pt x="95" y="64"/>
                          <a:pt x="112" y="84"/>
                        </a:cubicBezTo>
                        <a:cubicBezTo>
                          <a:pt x="129" y="104"/>
                          <a:pt x="148" y="116"/>
                          <a:pt x="160" y="132"/>
                        </a:cubicBezTo>
                        <a:cubicBezTo>
                          <a:pt x="172" y="148"/>
                          <a:pt x="186" y="170"/>
                          <a:pt x="183" y="180"/>
                        </a:cubicBezTo>
                        <a:cubicBezTo>
                          <a:pt x="180" y="190"/>
                          <a:pt x="153" y="201"/>
                          <a:pt x="141" y="194"/>
                        </a:cubicBezTo>
                        <a:cubicBezTo>
                          <a:pt x="129" y="187"/>
                          <a:pt x="116" y="151"/>
                          <a:pt x="109" y="138"/>
                        </a:cubicBezTo>
                        <a:cubicBezTo>
                          <a:pt x="102" y="125"/>
                          <a:pt x="105" y="123"/>
                          <a:pt x="100" y="114"/>
                        </a:cubicBezTo>
                        <a:cubicBezTo>
                          <a:pt x="95" y="105"/>
                          <a:pt x="83" y="93"/>
                          <a:pt x="78" y="83"/>
                        </a:cubicBezTo>
                        <a:cubicBezTo>
                          <a:pt x="73" y="73"/>
                          <a:pt x="76" y="60"/>
                          <a:pt x="70" y="51"/>
                        </a:cubicBezTo>
                        <a:cubicBezTo>
                          <a:pt x="64" y="42"/>
                          <a:pt x="49" y="36"/>
                          <a:pt x="39" y="29"/>
                        </a:cubicBezTo>
                        <a:cubicBezTo>
                          <a:pt x="29" y="22"/>
                          <a:pt x="0" y="11"/>
                          <a:pt x="7" y="1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5" name="Freeform 51"/>
                  <p:cNvSpPr>
                    <a:spLocks/>
                  </p:cNvSpPr>
                  <p:nvPr/>
                </p:nvSpPr>
                <p:spPr bwMode="auto">
                  <a:xfrm>
                    <a:off x="3318" y="880"/>
                    <a:ext cx="200" cy="137"/>
                  </a:xfrm>
                  <a:custGeom>
                    <a:avLst/>
                    <a:gdLst/>
                    <a:ahLst/>
                    <a:cxnLst>
                      <a:cxn ang="0">
                        <a:pos x="0" y="104"/>
                      </a:cxn>
                      <a:cxn ang="0">
                        <a:pos x="52" y="78"/>
                      </a:cxn>
                      <a:cxn ang="0">
                        <a:pos x="86" y="52"/>
                      </a:cxn>
                      <a:cxn ang="0">
                        <a:pos x="112" y="24"/>
                      </a:cxn>
                      <a:cxn ang="0">
                        <a:pos x="144" y="8"/>
                      </a:cxn>
                      <a:cxn ang="0">
                        <a:pos x="192" y="8"/>
                      </a:cxn>
                      <a:cxn ang="0">
                        <a:pos x="192" y="56"/>
                      </a:cxn>
                      <a:cxn ang="0">
                        <a:pos x="170" y="80"/>
                      </a:cxn>
                      <a:cxn ang="0">
                        <a:pos x="120" y="76"/>
                      </a:cxn>
                      <a:cxn ang="0">
                        <a:pos x="96" y="104"/>
                      </a:cxn>
                      <a:cxn ang="0">
                        <a:pos x="74" y="122"/>
                      </a:cxn>
                      <a:cxn ang="0">
                        <a:pos x="42" y="136"/>
                      </a:cxn>
                      <a:cxn ang="0">
                        <a:pos x="14" y="130"/>
                      </a:cxn>
                      <a:cxn ang="0">
                        <a:pos x="0" y="104"/>
                      </a:cxn>
                    </a:cxnLst>
                    <a:rect l="0" t="0" r="r" b="b"/>
                    <a:pathLst>
                      <a:path w="200" h="137">
                        <a:moveTo>
                          <a:pt x="0" y="104"/>
                        </a:moveTo>
                        <a:cubicBezTo>
                          <a:pt x="6" y="95"/>
                          <a:pt x="38" y="87"/>
                          <a:pt x="52" y="78"/>
                        </a:cubicBezTo>
                        <a:cubicBezTo>
                          <a:pt x="66" y="69"/>
                          <a:pt x="76" y="61"/>
                          <a:pt x="86" y="52"/>
                        </a:cubicBezTo>
                        <a:cubicBezTo>
                          <a:pt x="96" y="43"/>
                          <a:pt x="102" y="31"/>
                          <a:pt x="112" y="24"/>
                        </a:cubicBezTo>
                        <a:cubicBezTo>
                          <a:pt x="122" y="17"/>
                          <a:pt x="131" y="11"/>
                          <a:pt x="144" y="8"/>
                        </a:cubicBezTo>
                        <a:cubicBezTo>
                          <a:pt x="157" y="5"/>
                          <a:pt x="184" y="0"/>
                          <a:pt x="192" y="8"/>
                        </a:cubicBezTo>
                        <a:cubicBezTo>
                          <a:pt x="200" y="16"/>
                          <a:pt x="196" y="44"/>
                          <a:pt x="192" y="56"/>
                        </a:cubicBezTo>
                        <a:cubicBezTo>
                          <a:pt x="188" y="68"/>
                          <a:pt x="182" y="77"/>
                          <a:pt x="170" y="80"/>
                        </a:cubicBezTo>
                        <a:cubicBezTo>
                          <a:pt x="158" y="83"/>
                          <a:pt x="132" y="72"/>
                          <a:pt x="120" y="76"/>
                        </a:cubicBezTo>
                        <a:cubicBezTo>
                          <a:pt x="108" y="80"/>
                          <a:pt x="104" y="96"/>
                          <a:pt x="96" y="104"/>
                        </a:cubicBezTo>
                        <a:cubicBezTo>
                          <a:pt x="88" y="112"/>
                          <a:pt x="83" y="117"/>
                          <a:pt x="74" y="122"/>
                        </a:cubicBezTo>
                        <a:cubicBezTo>
                          <a:pt x="65" y="127"/>
                          <a:pt x="52" y="135"/>
                          <a:pt x="42" y="136"/>
                        </a:cubicBezTo>
                        <a:cubicBezTo>
                          <a:pt x="32" y="137"/>
                          <a:pt x="21" y="135"/>
                          <a:pt x="14" y="130"/>
                        </a:cubicBezTo>
                        <a:cubicBezTo>
                          <a:pt x="7" y="125"/>
                          <a:pt x="3" y="109"/>
                          <a:pt x="0" y="1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6" name="Freeform 52"/>
                  <p:cNvSpPr>
                    <a:spLocks/>
                  </p:cNvSpPr>
                  <p:nvPr/>
                </p:nvSpPr>
                <p:spPr bwMode="auto">
                  <a:xfrm rot="960412">
                    <a:off x="1783" y="730"/>
                    <a:ext cx="610" cy="688"/>
                  </a:xfrm>
                  <a:custGeom>
                    <a:avLst/>
                    <a:gdLst/>
                    <a:ahLst/>
                    <a:cxnLst>
                      <a:cxn ang="0">
                        <a:pos x="6" y="270"/>
                      </a:cxn>
                      <a:cxn ang="0">
                        <a:pos x="30" y="246"/>
                      </a:cxn>
                      <a:cxn ang="0">
                        <a:pos x="62" y="200"/>
                      </a:cxn>
                      <a:cxn ang="0">
                        <a:pos x="87" y="186"/>
                      </a:cxn>
                      <a:cxn ang="0">
                        <a:pos x="110" y="152"/>
                      </a:cxn>
                      <a:cxn ang="0">
                        <a:pos x="156" y="123"/>
                      </a:cxn>
                      <a:cxn ang="0">
                        <a:pos x="206" y="104"/>
                      </a:cxn>
                      <a:cxn ang="0">
                        <a:pos x="254" y="104"/>
                      </a:cxn>
                      <a:cxn ang="0">
                        <a:pos x="302" y="104"/>
                      </a:cxn>
                      <a:cxn ang="0">
                        <a:pos x="330" y="93"/>
                      </a:cxn>
                      <a:cxn ang="0">
                        <a:pos x="351" y="81"/>
                      </a:cxn>
                      <a:cxn ang="0">
                        <a:pos x="357" y="63"/>
                      </a:cxn>
                      <a:cxn ang="0">
                        <a:pos x="375" y="39"/>
                      </a:cxn>
                      <a:cxn ang="0">
                        <a:pos x="429" y="27"/>
                      </a:cxn>
                      <a:cxn ang="0">
                        <a:pos x="494" y="8"/>
                      </a:cxn>
                      <a:cxn ang="0">
                        <a:pos x="542" y="8"/>
                      </a:cxn>
                      <a:cxn ang="0">
                        <a:pos x="590" y="8"/>
                      </a:cxn>
                      <a:cxn ang="0">
                        <a:pos x="638" y="8"/>
                      </a:cxn>
                      <a:cxn ang="0">
                        <a:pos x="686" y="56"/>
                      </a:cxn>
                      <a:cxn ang="0">
                        <a:pos x="638" y="56"/>
                      </a:cxn>
                      <a:cxn ang="0">
                        <a:pos x="576" y="81"/>
                      </a:cxn>
                      <a:cxn ang="0">
                        <a:pos x="558" y="111"/>
                      </a:cxn>
                      <a:cxn ang="0">
                        <a:pos x="657" y="111"/>
                      </a:cxn>
                      <a:cxn ang="0">
                        <a:pos x="693" y="90"/>
                      </a:cxn>
                      <a:cxn ang="0">
                        <a:pos x="741" y="93"/>
                      </a:cxn>
                      <a:cxn ang="0">
                        <a:pos x="786" y="93"/>
                      </a:cxn>
                      <a:cxn ang="0">
                        <a:pos x="765" y="141"/>
                      </a:cxn>
                      <a:cxn ang="0">
                        <a:pos x="717" y="177"/>
                      </a:cxn>
                      <a:cxn ang="0">
                        <a:pos x="686" y="248"/>
                      </a:cxn>
                      <a:cxn ang="0">
                        <a:pos x="686" y="296"/>
                      </a:cxn>
                      <a:cxn ang="0">
                        <a:pos x="686" y="344"/>
                      </a:cxn>
                      <a:cxn ang="0">
                        <a:pos x="686" y="392"/>
                      </a:cxn>
                      <a:cxn ang="0">
                        <a:pos x="672" y="417"/>
                      </a:cxn>
                      <a:cxn ang="0">
                        <a:pos x="638" y="392"/>
                      </a:cxn>
                      <a:cxn ang="0">
                        <a:pos x="621" y="417"/>
                      </a:cxn>
                      <a:cxn ang="0">
                        <a:pos x="590" y="440"/>
                      </a:cxn>
                      <a:cxn ang="0">
                        <a:pos x="648" y="465"/>
                      </a:cxn>
                      <a:cxn ang="0">
                        <a:pos x="636" y="504"/>
                      </a:cxn>
                      <a:cxn ang="0">
                        <a:pos x="585" y="570"/>
                      </a:cxn>
                      <a:cxn ang="0">
                        <a:pos x="546" y="576"/>
                      </a:cxn>
                      <a:cxn ang="0">
                        <a:pos x="489" y="600"/>
                      </a:cxn>
                      <a:cxn ang="0">
                        <a:pos x="446" y="680"/>
                      </a:cxn>
                      <a:cxn ang="0">
                        <a:pos x="398" y="728"/>
                      </a:cxn>
                      <a:cxn ang="0">
                        <a:pos x="387" y="762"/>
                      </a:cxn>
                      <a:cxn ang="0">
                        <a:pos x="350" y="776"/>
                      </a:cxn>
                      <a:cxn ang="0">
                        <a:pos x="302" y="776"/>
                      </a:cxn>
                      <a:cxn ang="0">
                        <a:pos x="254" y="728"/>
                      </a:cxn>
                      <a:cxn ang="0">
                        <a:pos x="254" y="680"/>
                      </a:cxn>
                      <a:cxn ang="0">
                        <a:pos x="254" y="632"/>
                      </a:cxn>
                      <a:cxn ang="0">
                        <a:pos x="254" y="584"/>
                      </a:cxn>
                      <a:cxn ang="0">
                        <a:pos x="254" y="488"/>
                      </a:cxn>
                      <a:cxn ang="0">
                        <a:pos x="254" y="440"/>
                      </a:cxn>
                      <a:cxn ang="0">
                        <a:pos x="206" y="392"/>
                      </a:cxn>
                      <a:cxn ang="0">
                        <a:pos x="206" y="344"/>
                      </a:cxn>
                      <a:cxn ang="0">
                        <a:pos x="158" y="296"/>
                      </a:cxn>
                      <a:cxn ang="0">
                        <a:pos x="93" y="315"/>
                      </a:cxn>
                      <a:cxn ang="0">
                        <a:pos x="87" y="339"/>
                      </a:cxn>
                      <a:cxn ang="0">
                        <a:pos x="62" y="344"/>
                      </a:cxn>
                      <a:cxn ang="0">
                        <a:pos x="36" y="330"/>
                      </a:cxn>
                      <a:cxn ang="0">
                        <a:pos x="27" y="291"/>
                      </a:cxn>
                      <a:cxn ang="0">
                        <a:pos x="6" y="270"/>
                      </a:cxn>
                    </a:cxnLst>
                    <a:rect l="0" t="0" r="r" b="b"/>
                    <a:pathLst>
                      <a:path w="790" h="784">
                        <a:moveTo>
                          <a:pt x="6" y="270"/>
                        </a:moveTo>
                        <a:cubicBezTo>
                          <a:pt x="6" y="263"/>
                          <a:pt x="21" y="258"/>
                          <a:pt x="30" y="246"/>
                        </a:cubicBezTo>
                        <a:cubicBezTo>
                          <a:pt x="39" y="234"/>
                          <a:pt x="53" y="210"/>
                          <a:pt x="62" y="200"/>
                        </a:cubicBezTo>
                        <a:cubicBezTo>
                          <a:pt x="71" y="190"/>
                          <a:pt x="79" y="194"/>
                          <a:pt x="87" y="186"/>
                        </a:cubicBezTo>
                        <a:cubicBezTo>
                          <a:pt x="95" y="178"/>
                          <a:pt x="99" y="162"/>
                          <a:pt x="110" y="152"/>
                        </a:cubicBezTo>
                        <a:cubicBezTo>
                          <a:pt x="121" y="142"/>
                          <a:pt x="140" y="131"/>
                          <a:pt x="156" y="123"/>
                        </a:cubicBezTo>
                        <a:cubicBezTo>
                          <a:pt x="172" y="115"/>
                          <a:pt x="190" y="107"/>
                          <a:pt x="206" y="104"/>
                        </a:cubicBezTo>
                        <a:cubicBezTo>
                          <a:pt x="222" y="101"/>
                          <a:pt x="238" y="104"/>
                          <a:pt x="254" y="104"/>
                        </a:cubicBezTo>
                        <a:cubicBezTo>
                          <a:pt x="270" y="104"/>
                          <a:pt x="289" y="106"/>
                          <a:pt x="302" y="104"/>
                        </a:cubicBezTo>
                        <a:cubicBezTo>
                          <a:pt x="315" y="102"/>
                          <a:pt x="322" y="97"/>
                          <a:pt x="330" y="93"/>
                        </a:cubicBezTo>
                        <a:cubicBezTo>
                          <a:pt x="338" y="89"/>
                          <a:pt x="347" y="86"/>
                          <a:pt x="351" y="81"/>
                        </a:cubicBezTo>
                        <a:cubicBezTo>
                          <a:pt x="355" y="76"/>
                          <a:pt x="353" y="70"/>
                          <a:pt x="357" y="63"/>
                        </a:cubicBezTo>
                        <a:cubicBezTo>
                          <a:pt x="361" y="56"/>
                          <a:pt x="363" y="45"/>
                          <a:pt x="375" y="39"/>
                        </a:cubicBezTo>
                        <a:cubicBezTo>
                          <a:pt x="387" y="33"/>
                          <a:pt x="409" y="32"/>
                          <a:pt x="429" y="27"/>
                        </a:cubicBezTo>
                        <a:cubicBezTo>
                          <a:pt x="449" y="22"/>
                          <a:pt x="475" y="11"/>
                          <a:pt x="494" y="8"/>
                        </a:cubicBezTo>
                        <a:cubicBezTo>
                          <a:pt x="513" y="5"/>
                          <a:pt x="526" y="8"/>
                          <a:pt x="542" y="8"/>
                        </a:cubicBezTo>
                        <a:cubicBezTo>
                          <a:pt x="558" y="8"/>
                          <a:pt x="574" y="8"/>
                          <a:pt x="590" y="8"/>
                        </a:cubicBezTo>
                        <a:cubicBezTo>
                          <a:pt x="606" y="8"/>
                          <a:pt x="622" y="0"/>
                          <a:pt x="638" y="8"/>
                        </a:cubicBezTo>
                        <a:cubicBezTo>
                          <a:pt x="654" y="16"/>
                          <a:pt x="686" y="48"/>
                          <a:pt x="686" y="56"/>
                        </a:cubicBezTo>
                        <a:cubicBezTo>
                          <a:pt x="686" y="64"/>
                          <a:pt x="656" y="52"/>
                          <a:pt x="638" y="56"/>
                        </a:cubicBezTo>
                        <a:cubicBezTo>
                          <a:pt x="620" y="60"/>
                          <a:pt x="589" y="72"/>
                          <a:pt x="576" y="81"/>
                        </a:cubicBezTo>
                        <a:cubicBezTo>
                          <a:pt x="563" y="90"/>
                          <a:pt x="545" y="106"/>
                          <a:pt x="558" y="111"/>
                        </a:cubicBezTo>
                        <a:cubicBezTo>
                          <a:pt x="571" y="116"/>
                          <a:pt x="635" y="114"/>
                          <a:pt x="657" y="111"/>
                        </a:cubicBezTo>
                        <a:cubicBezTo>
                          <a:pt x="679" y="108"/>
                          <a:pt x="679" y="93"/>
                          <a:pt x="693" y="90"/>
                        </a:cubicBezTo>
                        <a:cubicBezTo>
                          <a:pt x="707" y="87"/>
                          <a:pt x="726" y="93"/>
                          <a:pt x="741" y="93"/>
                        </a:cubicBezTo>
                        <a:cubicBezTo>
                          <a:pt x="756" y="93"/>
                          <a:pt x="782" y="85"/>
                          <a:pt x="786" y="93"/>
                        </a:cubicBezTo>
                        <a:cubicBezTo>
                          <a:pt x="790" y="101"/>
                          <a:pt x="776" y="127"/>
                          <a:pt x="765" y="141"/>
                        </a:cubicBezTo>
                        <a:cubicBezTo>
                          <a:pt x="754" y="155"/>
                          <a:pt x="730" y="159"/>
                          <a:pt x="717" y="177"/>
                        </a:cubicBezTo>
                        <a:cubicBezTo>
                          <a:pt x="704" y="195"/>
                          <a:pt x="691" y="228"/>
                          <a:pt x="686" y="248"/>
                        </a:cubicBezTo>
                        <a:cubicBezTo>
                          <a:pt x="681" y="268"/>
                          <a:pt x="686" y="280"/>
                          <a:pt x="686" y="296"/>
                        </a:cubicBezTo>
                        <a:cubicBezTo>
                          <a:pt x="686" y="312"/>
                          <a:pt x="686" y="328"/>
                          <a:pt x="686" y="344"/>
                        </a:cubicBezTo>
                        <a:cubicBezTo>
                          <a:pt x="686" y="360"/>
                          <a:pt x="688" y="380"/>
                          <a:pt x="686" y="392"/>
                        </a:cubicBezTo>
                        <a:cubicBezTo>
                          <a:pt x="684" y="404"/>
                          <a:pt x="680" y="417"/>
                          <a:pt x="672" y="417"/>
                        </a:cubicBezTo>
                        <a:cubicBezTo>
                          <a:pt x="664" y="417"/>
                          <a:pt x="646" y="392"/>
                          <a:pt x="638" y="392"/>
                        </a:cubicBezTo>
                        <a:cubicBezTo>
                          <a:pt x="630" y="392"/>
                          <a:pt x="629" y="409"/>
                          <a:pt x="621" y="417"/>
                        </a:cubicBezTo>
                        <a:cubicBezTo>
                          <a:pt x="613" y="425"/>
                          <a:pt x="586" y="432"/>
                          <a:pt x="590" y="440"/>
                        </a:cubicBezTo>
                        <a:cubicBezTo>
                          <a:pt x="594" y="448"/>
                          <a:pt x="640" y="454"/>
                          <a:pt x="648" y="465"/>
                        </a:cubicBezTo>
                        <a:cubicBezTo>
                          <a:pt x="656" y="476"/>
                          <a:pt x="646" y="487"/>
                          <a:pt x="636" y="504"/>
                        </a:cubicBezTo>
                        <a:cubicBezTo>
                          <a:pt x="626" y="521"/>
                          <a:pt x="600" y="558"/>
                          <a:pt x="585" y="570"/>
                        </a:cubicBezTo>
                        <a:cubicBezTo>
                          <a:pt x="570" y="582"/>
                          <a:pt x="562" y="571"/>
                          <a:pt x="546" y="576"/>
                        </a:cubicBezTo>
                        <a:cubicBezTo>
                          <a:pt x="530" y="581"/>
                          <a:pt x="506" y="583"/>
                          <a:pt x="489" y="600"/>
                        </a:cubicBezTo>
                        <a:cubicBezTo>
                          <a:pt x="472" y="617"/>
                          <a:pt x="461" y="659"/>
                          <a:pt x="446" y="680"/>
                        </a:cubicBezTo>
                        <a:cubicBezTo>
                          <a:pt x="431" y="701"/>
                          <a:pt x="408" y="714"/>
                          <a:pt x="398" y="728"/>
                        </a:cubicBezTo>
                        <a:cubicBezTo>
                          <a:pt x="388" y="742"/>
                          <a:pt x="395" y="754"/>
                          <a:pt x="387" y="762"/>
                        </a:cubicBezTo>
                        <a:cubicBezTo>
                          <a:pt x="379" y="770"/>
                          <a:pt x="364" y="774"/>
                          <a:pt x="350" y="776"/>
                        </a:cubicBezTo>
                        <a:cubicBezTo>
                          <a:pt x="336" y="778"/>
                          <a:pt x="318" y="784"/>
                          <a:pt x="302" y="776"/>
                        </a:cubicBezTo>
                        <a:cubicBezTo>
                          <a:pt x="286" y="768"/>
                          <a:pt x="262" y="744"/>
                          <a:pt x="254" y="728"/>
                        </a:cubicBezTo>
                        <a:cubicBezTo>
                          <a:pt x="246" y="712"/>
                          <a:pt x="254" y="696"/>
                          <a:pt x="254" y="680"/>
                        </a:cubicBezTo>
                        <a:cubicBezTo>
                          <a:pt x="254" y="664"/>
                          <a:pt x="254" y="648"/>
                          <a:pt x="254" y="632"/>
                        </a:cubicBezTo>
                        <a:cubicBezTo>
                          <a:pt x="254" y="616"/>
                          <a:pt x="254" y="608"/>
                          <a:pt x="254" y="584"/>
                        </a:cubicBezTo>
                        <a:cubicBezTo>
                          <a:pt x="254" y="560"/>
                          <a:pt x="254" y="512"/>
                          <a:pt x="254" y="488"/>
                        </a:cubicBezTo>
                        <a:cubicBezTo>
                          <a:pt x="254" y="464"/>
                          <a:pt x="262" y="456"/>
                          <a:pt x="254" y="440"/>
                        </a:cubicBezTo>
                        <a:cubicBezTo>
                          <a:pt x="246" y="424"/>
                          <a:pt x="214" y="408"/>
                          <a:pt x="206" y="392"/>
                        </a:cubicBezTo>
                        <a:cubicBezTo>
                          <a:pt x="198" y="376"/>
                          <a:pt x="214" y="360"/>
                          <a:pt x="206" y="344"/>
                        </a:cubicBezTo>
                        <a:cubicBezTo>
                          <a:pt x="198" y="328"/>
                          <a:pt x="177" y="301"/>
                          <a:pt x="158" y="296"/>
                        </a:cubicBezTo>
                        <a:cubicBezTo>
                          <a:pt x="139" y="291"/>
                          <a:pt x="105" y="308"/>
                          <a:pt x="93" y="315"/>
                        </a:cubicBezTo>
                        <a:cubicBezTo>
                          <a:pt x="81" y="322"/>
                          <a:pt x="92" y="334"/>
                          <a:pt x="87" y="339"/>
                        </a:cubicBezTo>
                        <a:cubicBezTo>
                          <a:pt x="82" y="344"/>
                          <a:pt x="70" y="346"/>
                          <a:pt x="62" y="344"/>
                        </a:cubicBezTo>
                        <a:cubicBezTo>
                          <a:pt x="54" y="342"/>
                          <a:pt x="42" y="339"/>
                          <a:pt x="36" y="330"/>
                        </a:cubicBezTo>
                        <a:cubicBezTo>
                          <a:pt x="30" y="321"/>
                          <a:pt x="32" y="301"/>
                          <a:pt x="27" y="291"/>
                        </a:cubicBezTo>
                        <a:cubicBezTo>
                          <a:pt x="22" y="281"/>
                          <a:pt x="0" y="277"/>
                          <a:pt x="6" y="27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7" name="Freeform 53"/>
                  <p:cNvSpPr>
                    <a:spLocks/>
                  </p:cNvSpPr>
                  <p:nvPr/>
                </p:nvSpPr>
                <p:spPr bwMode="auto">
                  <a:xfrm rot="953217">
                    <a:off x="2275" y="1241"/>
                    <a:ext cx="125" cy="100"/>
                  </a:xfrm>
                  <a:custGeom>
                    <a:avLst/>
                    <a:gdLst/>
                    <a:ahLst/>
                    <a:cxnLst>
                      <a:cxn ang="0">
                        <a:pos x="8" y="8"/>
                      </a:cxn>
                      <a:cxn ang="0">
                        <a:pos x="56" y="8"/>
                      </a:cxn>
                      <a:cxn ang="0">
                        <a:pos x="80" y="23"/>
                      </a:cxn>
                      <a:cxn ang="0">
                        <a:pos x="95" y="29"/>
                      </a:cxn>
                      <a:cxn ang="0">
                        <a:pos x="104" y="8"/>
                      </a:cxn>
                      <a:cxn ang="0">
                        <a:pos x="152" y="8"/>
                      </a:cxn>
                      <a:cxn ang="0">
                        <a:pos x="152" y="56"/>
                      </a:cxn>
                      <a:cxn ang="0">
                        <a:pos x="134" y="77"/>
                      </a:cxn>
                      <a:cxn ang="0">
                        <a:pos x="104" y="104"/>
                      </a:cxn>
                      <a:cxn ang="0">
                        <a:pos x="56" y="104"/>
                      </a:cxn>
                      <a:cxn ang="0">
                        <a:pos x="44" y="74"/>
                      </a:cxn>
                      <a:cxn ang="0">
                        <a:pos x="8" y="56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160" h="109">
                        <a:moveTo>
                          <a:pt x="8" y="8"/>
                        </a:moveTo>
                        <a:cubicBezTo>
                          <a:pt x="16" y="0"/>
                          <a:pt x="44" y="6"/>
                          <a:pt x="56" y="8"/>
                        </a:cubicBezTo>
                        <a:cubicBezTo>
                          <a:pt x="68" y="10"/>
                          <a:pt x="74" y="20"/>
                          <a:pt x="80" y="23"/>
                        </a:cubicBezTo>
                        <a:cubicBezTo>
                          <a:pt x="86" y="26"/>
                          <a:pt x="91" y="32"/>
                          <a:pt x="95" y="29"/>
                        </a:cubicBezTo>
                        <a:cubicBezTo>
                          <a:pt x="99" y="26"/>
                          <a:pt x="94" y="12"/>
                          <a:pt x="104" y="8"/>
                        </a:cubicBezTo>
                        <a:cubicBezTo>
                          <a:pt x="114" y="4"/>
                          <a:pt x="144" y="0"/>
                          <a:pt x="152" y="8"/>
                        </a:cubicBezTo>
                        <a:cubicBezTo>
                          <a:pt x="160" y="16"/>
                          <a:pt x="155" y="45"/>
                          <a:pt x="152" y="56"/>
                        </a:cubicBezTo>
                        <a:cubicBezTo>
                          <a:pt x="149" y="67"/>
                          <a:pt x="142" y="69"/>
                          <a:pt x="134" y="77"/>
                        </a:cubicBezTo>
                        <a:cubicBezTo>
                          <a:pt x="126" y="85"/>
                          <a:pt x="117" y="100"/>
                          <a:pt x="104" y="104"/>
                        </a:cubicBezTo>
                        <a:cubicBezTo>
                          <a:pt x="91" y="108"/>
                          <a:pt x="66" y="109"/>
                          <a:pt x="56" y="104"/>
                        </a:cubicBezTo>
                        <a:cubicBezTo>
                          <a:pt x="46" y="99"/>
                          <a:pt x="52" y="82"/>
                          <a:pt x="44" y="74"/>
                        </a:cubicBezTo>
                        <a:cubicBezTo>
                          <a:pt x="36" y="66"/>
                          <a:pt x="14" y="67"/>
                          <a:pt x="8" y="56"/>
                        </a:cubicBezTo>
                        <a:cubicBezTo>
                          <a:pt x="2" y="45"/>
                          <a:pt x="0" y="16"/>
                          <a:pt x="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8" name="Freeform 54"/>
                  <p:cNvSpPr>
                    <a:spLocks/>
                  </p:cNvSpPr>
                  <p:nvPr/>
                </p:nvSpPr>
                <p:spPr bwMode="auto">
                  <a:xfrm>
                    <a:off x="4197" y="2309"/>
                    <a:ext cx="36" cy="89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9" y="82"/>
                      </a:cxn>
                      <a:cxn ang="0">
                        <a:pos x="4" y="43"/>
                      </a:cxn>
                      <a:cxn ang="0">
                        <a:pos x="4" y="13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6" h="89">
                        <a:moveTo>
                          <a:pt x="30" y="0"/>
                        </a:moveTo>
                        <a:cubicBezTo>
                          <a:pt x="36" y="14"/>
                          <a:pt x="23" y="75"/>
                          <a:pt x="19" y="82"/>
                        </a:cubicBezTo>
                        <a:cubicBezTo>
                          <a:pt x="15" y="89"/>
                          <a:pt x="6" y="54"/>
                          <a:pt x="4" y="43"/>
                        </a:cubicBezTo>
                        <a:cubicBezTo>
                          <a:pt x="2" y="32"/>
                          <a:pt x="0" y="20"/>
                          <a:pt x="4" y="13"/>
                        </a:cubicBezTo>
                        <a:cubicBezTo>
                          <a:pt x="8" y="6"/>
                          <a:pt x="25" y="3"/>
                          <a:pt x="30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9" name="Freeform 55"/>
                  <p:cNvSpPr>
                    <a:spLocks/>
                  </p:cNvSpPr>
                  <p:nvPr/>
                </p:nvSpPr>
                <p:spPr bwMode="auto">
                  <a:xfrm>
                    <a:off x="4245" y="2405"/>
                    <a:ext cx="58" cy="52"/>
                  </a:xfrm>
                  <a:custGeom>
                    <a:avLst/>
                    <a:gdLst/>
                    <a:ahLst/>
                    <a:cxnLst>
                      <a:cxn ang="0">
                        <a:pos x="54" y="4"/>
                      </a:cxn>
                      <a:cxn ang="0">
                        <a:pos x="54" y="39"/>
                      </a:cxn>
                      <a:cxn ang="0">
                        <a:pos x="28" y="47"/>
                      </a:cxn>
                      <a:cxn ang="0">
                        <a:pos x="0" y="7"/>
                      </a:cxn>
                      <a:cxn ang="0">
                        <a:pos x="30" y="4"/>
                      </a:cxn>
                      <a:cxn ang="0">
                        <a:pos x="54" y="4"/>
                      </a:cxn>
                    </a:cxnLst>
                    <a:rect l="0" t="0" r="r" b="b"/>
                    <a:pathLst>
                      <a:path w="58" h="52">
                        <a:moveTo>
                          <a:pt x="54" y="4"/>
                        </a:moveTo>
                        <a:cubicBezTo>
                          <a:pt x="58" y="10"/>
                          <a:pt x="58" y="32"/>
                          <a:pt x="54" y="39"/>
                        </a:cubicBezTo>
                        <a:cubicBezTo>
                          <a:pt x="50" y="46"/>
                          <a:pt x="37" y="52"/>
                          <a:pt x="28" y="47"/>
                        </a:cubicBezTo>
                        <a:cubicBezTo>
                          <a:pt x="19" y="42"/>
                          <a:pt x="0" y="14"/>
                          <a:pt x="0" y="7"/>
                        </a:cubicBezTo>
                        <a:cubicBezTo>
                          <a:pt x="0" y="0"/>
                          <a:pt x="21" y="5"/>
                          <a:pt x="30" y="4"/>
                        </a:cubicBezTo>
                        <a:cubicBezTo>
                          <a:pt x="39" y="3"/>
                          <a:pt x="51" y="0"/>
                          <a:pt x="54" y="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00" name="Freeform 56"/>
                <p:cNvSpPr>
                  <a:spLocks/>
                </p:cNvSpPr>
                <p:nvPr/>
              </p:nvSpPr>
              <p:spPr bwMode="auto">
                <a:xfrm>
                  <a:off x="1625" y="3860"/>
                  <a:ext cx="2088" cy="437"/>
                </a:xfrm>
                <a:custGeom>
                  <a:avLst/>
                  <a:gdLst/>
                  <a:ahLst/>
                  <a:cxnLst>
                    <a:cxn ang="0">
                      <a:pos x="187" y="109"/>
                    </a:cxn>
                    <a:cxn ang="0">
                      <a:pos x="232" y="34"/>
                    </a:cxn>
                    <a:cxn ang="0">
                      <a:pos x="376" y="19"/>
                    </a:cxn>
                    <a:cxn ang="0">
                      <a:pos x="478" y="10"/>
                    </a:cxn>
                    <a:cxn ang="0">
                      <a:pos x="595" y="79"/>
                    </a:cxn>
                    <a:cxn ang="0">
                      <a:pos x="730" y="46"/>
                    </a:cxn>
                    <a:cxn ang="0">
                      <a:pos x="955" y="31"/>
                    </a:cxn>
                    <a:cxn ang="0">
                      <a:pos x="856" y="85"/>
                    </a:cxn>
                    <a:cxn ang="0">
                      <a:pos x="799" y="184"/>
                    </a:cxn>
                    <a:cxn ang="0">
                      <a:pos x="1003" y="229"/>
                    </a:cxn>
                    <a:cxn ang="0">
                      <a:pos x="1288" y="73"/>
                    </a:cxn>
                    <a:cxn ang="0">
                      <a:pos x="1384" y="121"/>
                    </a:cxn>
                    <a:cxn ang="0">
                      <a:pos x="1480" y="121"/>
                    </a:cxn>
                    <a:cxn ang="0">
                      <a:pos x="1576" y="121"/>
                    </a:cxn>
                    <a:cxn ang="0">
                      <a:pos x="1708" y="187"/>
                    </a:cxn>
                    <a:cxn ang="0">
                      <a:pos x="1735" y="112"/>
                    </a:cxn>
                    <a:cxn ang="0">
                      <a:pos x="1858" y="73"/>
                    </a:cxn>
                    <a:cxn ang="0">
                      <a:pos x="1984" y="130"/>
                    </a:cxn>
                    <a:cxn ang="0">
                      <a:pos x="2020" y="208"/>
                    </a:cxn>
                    <a:cxn ang="0">
                      <a:pos x="2065" y="274"/>
                    </a:cxn>
                    <a:cxn ang="0">
                      <a:pos x="1882" y="334"/>
                    </a:cxn>
                    <a:cxn ang="0">
                      <a:pos x="1765" y="367"/>
                    </a:cxn>
                    <a:cxn ang="0">
                      <a:pos x="1630" y="391"/>
                    </a:cxn>
                    <a:cxn ang="0">
                      <a:pos x="1531" y="409"/>
                    </a:cxn>
                    <a:cxn ang="0">
                      <a:pos x="1456" y="421"/>
                    </a:cxn>
                    <a:cxn ang="0">
                      <a:pos x="1345" y="427"/>
                    </a:cxn>
                    <a:cxn ang="0">
                      <a:pos x="1219" y="436"/>
                    </a:cxn>
                    <a:cxn ang="0">
                      <a:pos x="1069" y="436"/>
                    </a:cxn>
                    <a:cxn ang="0">
                      <a:pos x="916" y="433"/>
                    </a:cxn>
                    <a:cxn ang="0">
                      <a:pos x="718" y="412"/>
                    </a:cxn>
                    <a:cxn ang="0">
                      <a:pos x="568" y="391"/>
                    </a:cxn>
                    <a:cxn ang="0">
                      <a:pos x="517" y="382"/>
                    </a:cxn>
                    <a:cxn ang="0">
                      <a:pos x="430" y="367"/>
                    </a:cxn>
                    <a:cxn ang="0">
                      <a:pos x="358" y="346"/>
                    </a:cxn>
                    <a:cxn ang="0">
                      <a:pos x="28" y="235"/>
                    </a:cxn>
                    <a:cxn ang="0">
                      <a:pos x="187" y="109"/>
                    </a:cxn>
                  </a:cxnLst>
                  <a:rect l="0" t="0" r="r" b="b"/>
                  <a:pathLst>
                    <a:path w="2088" h="437">
                      <a:moveTo>
                        <a:pt x="187" y="109"/>
                      </a:moveTo>
                      <a:cubicBezTo>
                        <a:pt x="221" y="76"/>
                        <a:pt x="201" y="49"/>
                        <a:pt x="232" y="34"/>
                      </a:cubicBezTo>
                      <a:cubicBezTo>
                        <a:pt x="263" y="19"/>
                        <a:pt x="335" y="23"/>
                        <a:pt x="376" y="19"/>
                      </a:cubicBezTo>
                      <a:cubicBezTo>
                        <a:pt x="417" y="15"/>
                        <a:pt x="442" y="0"/>
                        <a:pt x="478" y="10"/>
                      </a:cubicBezTo>
                      <a:cubicBezTo>
                        <a:pt x="514" y="20"/>
                        <a:pt x="553" y="73"/>
                        <a:pt x="595" y="79"/>
                      </a:cubicBezTo>
                      <a:cubicBezTo>
                        <a:pt x="637" y="85"/>
                        <a:pt x="670" y="54"/>
                        <a:pt x="730" y="46"/>
                      </a:cubicBezTo>
                      <a:cubicBezTo>
                        <a:pt x="790" y="38"/>
                        <a:pt x="934" y="24"/>
                        <a:pt x="955" y="31"/>
                      </a:cubicBezTo>
                      <a:cubicBezTo>
                        <a:pt x="976" y="38"/>
                        <a:pt x="882" y="60"/>
                        <a:pt x="856" y="85"/>
                      </a:cubicBezTo>
                      <a:cubicBezTo>
                        <a:pt x="830" y="110"/>
                        <a:pt x="774" y="160"/>
                        <a:pt x="799" y="184"/>
                      </a:cubicBezTo>
                      <a:cubicBezTo>
                        <a:pt x="824" y="208"/>
                        <a:pt x="922" y="247"/>
                        <a:pt x="1003" y="229"/>
                      </a:cubicBezTo>
                      <a:cubicBezTo>
                        <a:pt x="1084" y="211"/>
                        <a:pt x="1225" y="91"/>
                        <a:pt x="1288" y="73"/>
                      </a:cubicBezTo>
                      <a:cubicBezTo>
                        <a:pt x="1351" y="55"/>
                        <a:pt x="1352" y="113"/>
                        <a:pt x="1384" y="121"/>
                      </a:cubicBezTo>
                      <a:cubicBezTo>
                        <a:pt x="1416" y="129"/>
                        <a:pt x="1448" y="121"/>
                        <a:pt x="1480" y="121"/>
                      </a:cubicBezTo>
                      <a:cubicBezTo>
                        <a:pt x="1512" y="121"/>
                        <a:pt x="1538" y="110"/>
                        <a:pt x="1576" y="121"/>
                      </a:cubicBezTo>
                      <a:cubicBezTo>
                        <a:pt x="1614" y="132"/>
                        <a:pt x="1682" y="188"/>
                        <a:pt x="1708" y="187"/>
                      </a:cubicBezTo>
                      <a:cubicBezTo>
                        <a:pt x="1734" y="186"/>
                        <a:pt x="1710" y="131"/>
                        <a:pt x="1735" y="112"/>
                      </a:cubicBezTo>
                      <a:cubicBezTo>
                        <a:pt x="1760" y="93"/>
                        <a:pt x="1817" y="70"/>
                        <a:pt x="1858" y="73"/>
                      </a:cubicBezTo>
                      <a:cubicBezTo>
                        <a:pt x="1899" y="76"/>
                        <a:pt x="1957" y="107"/>
                        <a:pt x="1984" y="130"/>
                      </a:cubicBezTo>
                      <a:cubicBezTo>
                        <a:pt x="2011" y="153"/>
                        <a:pt x="2007" y="184"/>
                        <a:pt x="2020" y="208"/>
                      </a:cubicBezTo>
                      <a:cubicBezTo>
                        <a:pt x="2033" y="232"/>
                        <a:pt x="2088" y="253"/>
                        <a:pt x="2065" y="274"/>
                      </a:cubicBezTo>
                      <a:cubicBezTo>
                        <a:pt x="2042" y="295"/>
                        <a:pt x="1932" y="318"/>
                        <a:pt x="1882" y="334"/>
                      </a:cubicBezTo>
                      <a:cubicBezTo>
                        <a:pt x="1832" y="350"/>
                        <a:pt x="1807" y="357"/>
                        <a:pt x="1765" y="367"/>
                      </a:cubicBezTo>
                      <a:cubicBezTo>
                        <a:pt x="1723" y="377"/>
                        <a:pt x="1669" y="384"/>
                        <a:pt x="1630" y="391"/>
                      </a:cubicBezTo>
                      <a:cubicBezTo>
                        <a:pt x="1591" y="398"/>
                        <a:pt x="1560" y="404"/>
                        <a:pt x="1531" y="409"/>
                      </a:cubicBezTo>
                      <a:cubicBezTo>
                        <a:pt x="1502" y="414"/>
                        <a:pt x="1487" y="418"/>
                        <a:pt x="1456" y="421"/>
                      </a:cubicBezTo>
                      <a:cubicBezTo>
                        <a:pt x="1425" y="424"/>
                        <a:pt x="1384" y="425"/>
                        <a:pt x="1345" y="427"/>
                      </a:cubicBezTo>
                      <a:cubicBezTo>
                        <a:pt x="1306" y="429"/>
                        <a:pt x="1265" y="435"/>
                        <a:pt x="1219" y="436"/>
                      </a:cubicBezTo>
                      <a:cubicBezTo>
                        <a:pt x="1173" y="437"/>
                        <a:pt x="1119" y="436"/>
                        <a:pt x="1069" y="436"/>
                      </a:cubicBezTo>
                      <a:cubicBezTo>
                        <a:pt x="1019" y="436"/>
                        <a:pt x="975" y="437"/>
                        <a:pt x="916" y="433"/>
                      </a:cubicBezTo>
                      <a:cubicBezTo>
                        <a:pt x="857" y="429"/>
                        <a:pt x="776" y="419"/>
                        <a:pt x="718" y="412"/>
                      </a:cubicBezTo>
                      <a:cubicBezTo>
                        <a:pt x="660" y="405"/>
                        <a:pt x="601" y="396"/>
                        <a:pt x="568" y="391"/>
                      </a:cubicBezTo>
                      <a:cubicBezTo>
                        <a:pt x="535" y="386"/>
                        <a:pt x="540" y="386"/>
                        <a:pt x="517" y="382"/>
                      </a:cubicBezTo>
                      <a:cubicBezTo>
                        <a:pt x="494" y="378"/>
                        <a:pt x="456" y="373"/>
                        <a:pt x="430" y="367"/>
                      </a:cubicBezTo>
                      <a:cubicBezTo>
                        <a:pt x="404" y="361"/>
                        <a:pt x="425" y="368"/>
                        <a:pt x="358" y="346"/>
                      </a:cubicBezTo>
                      <a:cubicBezTo>
                        <a:pt x="291" y="324"/>
                        <a:pt x="56" y="274"/>
                        <a:pt x="28" y="235"/>
                      </a:cubicBezTo>
                      <a:cubicBezTo>
                        <a:pt x="0" y="196"/>
                        <a:pt x="141" y="143"/>
                        <a:pt x="187" y="10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5353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801" name="Group 57"/>
            <p:cNvGrpSpPr>
              <a:grpSpLocks/>
            </p:cNvGrpSpPr>
            <p:nvPr/>
          </p:nvGrpSpPr>
          <p:grpSpPr bwMode="auto">
            <a:xfrm>
              <a:off x="2016" y="480"/>
              <a:ext cx="1270" cy="764"/>
              <a:chOff x="2637" y="1747"/>
              <a:chExt cx="1270" cy="764"/>
            </a:xfrm>
          </p:grpSpPr>
          <p:sp>
            <p:nvSpPr>
              <p:cNvPr id="31802" name="Freeform 58"/>
              <p:cNvSpPr>
                <a:spLocks/>
              </p:cNvSpPr>
              <p:nvPr/>
            </p:nvSpPr>
            <p:spPr bwMode="auto">
              <a:xfrm rot="9553234">
                <a:off x="3271" y="2273"/>
                <a:ext cx="159" cy="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1"/>
                  </a:cxn>
                  <a:cxn ang="0">
                    <a:pos x="50" y="69"/>
                  </a:cxn>
                  <a:cxn ang="0">
                    <a:pos x="88" y="58"/>
                  </a:cxn>
                  <a:cxn ang="0">
                    <a:pos x="36" y="0"/>
                  </a:cxn>
                </a:cxnLst>
                <a:rect l="0" t="0" r="r" b="b"/>
                <a:pathLst>
                  <a:path w="88" h="69">
                    <a:moveTo>
                      <a:pt x="36" y="0"/>
                    </a:moveTo>
                    <a:lnTo>
                      <a:pt x="0" y="11"/>
                    </a:lnTo>
                    <a:lnTo>
                      <a:pt x="50" y="69"/>
                    </a:lnTo>
                    <a:lnTo>
                      <a:pt x="88" y="58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Freeform 59"/>
              <p:cNvSpPr>
                <a:spLocks/>
              </p:cNvSpPr>
              <p:nvPr/>
            </p:nvSpPr>
            <p:spPr bwMode="auto">
              <a:xfrm rot="9553234">
                <a:off x="3274" y="2285"/>
                <a:ext cx="110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1" y="58"/>
                  </a:cxn>
                  <a:cxn ang="0">
                    <a:pos x="9" y="0"/>
                  </a:cxn>
                </a:cxnLst>
                <a:rect l="0" t="0" r="r" b="b"/>
                <a:pathLst>
                  <a:path w="61" h="61">
                    <a:moveTo>
                      <a:pt x="9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1" y="58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Freeform 60"/>
              <p:cNvSpPr>
                <a:spLocks/>
              </p:cNvSpPr>
              <p:nvPr/>
            </p:nvSpPr>
            <p:spPr bwMode="auto">
              <a:xfrm rot="9553234">
                <a:off x="3286" y="2282"/>
                <a:ext cx="10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0" y="58"/>
                  </a:cxn>
                  <a:cxn ang="0">
                    <a:pos x="58" y="58"/>
                  </a:cxn>
                  <a:cxn ang="0">
                    <a:pos x="5" y="0"/>
                  </a:cxn>
                </a:cxnLst>
                <a:rect l="0" t="0" r="r" b="b"/>
                <a:pathLst>
                  <a:path w="58" h="58">
                    <a:moveTo>
                      <a:pt x="5" y="0"/>
                    </a:moveTo>
                    <a:lnTo>
                      <a:pt x="0" y="2"/>
                    </a:lnTo>
                    <a:lnTo>
                      <a:pt x="50" y="58"/>
                    </a:lnTo>
                    <a:lnTo>
                      <a:pt x="58" y="58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61"/>
              <p:cNvSpPr>
                <a:spLocks/>
              </p:cNvSpPr>
              <p:nvPr/>
            </p:nvSpPr>
            <p:spPr bwMode="auto">
              <a:xfrm rot="9553234">
                <a:off x="3299" y="2274"/>
                <a:ext cx="107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53" y="59"/>
                  </a:cxn>
                  <a:cxn ang="0">
                    <a:pos x="59" y="56"/>
                  </a:cxn>
                  <a:cxn ang="0">
                    <a:pos x="9" y="0"/>
                  </a:cxn>
                </a:cxnLst>
                <a:rect l="0" t="0" r="r" b="b"/>
                <a:pathLst>
                  <a:path w="59" h="59">
                    <a:moveTo>
                      <a:pt x="9" y="0"/>
                    </a:moveTo>
                    <a:lnTo>
                      <a:pt x="0" y="0"/>
                    </a:lnTo>
                    <a:lnTo>
                      <a:pt x="53" y="59"/>
                    </a:lnTo>
                    <a:lnTo>
                      <a:pt x="59" y="56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Freeform 62"/>
              <p:cNvSpPr>
                <a:spLocks/>
              </p:cNvSpPr>
              <p:nvPr/>
            </p:nvSpPr>
            <p:spPr bwMode="auto">
              <a:xfrm rot="9553234">
                <a:off x="3310" y="2269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Freeform 63"/>
              <p:cNvSpPr>
                <a:spLocks/>
              </p:cNvSpPr>
              <p:nvPr/>
            </p:nvSpPr>
            <p:spPr bwMode="auto">
              <a:xfrm rot="9553234">
                <a:off x="3322" y="2264"/>
                <a:ext cx="105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0" y="61"/>
                  </a:cxn>
                  <a:cxn ang="0">
                    <a:pos x="58" y="58"/>
                  </a:cxn>
                  <a:cxn ang="0">
                    <a:pos x="5" y="0"/>
                  </a:cxn>
                </a:cxnLst>
                <a:rect l="0" t="0" r="r" b="b"/>
                <a:pathLst>
                  <a:path w="58" h="61">
                    <a:moveTo>
                      <a:pt x="5" y="0"/>
                    </a:moveTo>
                    <a:lnTo>
                      <a:pt x="0" y="3"/>
                    </a:lnTo>
                    <a:lnTo>
                      <a:pt x="50" y="61"/>
                    </a:lnTo>
                    <a:lnTo>
                      <a:pt x="58" y="58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64"/>
              <p:cNvSpPr>
                <a:spLocks/>
              </p:cNvSpPr>
              <p:nvPr/>
            </p:nvSpPr>
            <p:spPr bwMode="auto">
              <a:xfrm rot="9553234">
                <a:off x="3333" y="2242"/>
                <a:ext cx="155" cy="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4"/>
                  </a:cxn>
                  <a:cxn ang="0">
                    <a:pos x="52" y="69"/>
                  </a:cxn>
                  <a:cxn ang="0">
                    <a:pos x="86" y="58"/>
                  </a:cxn>
                  <a:cxn ang="0">
                    <a:pos x="36" y="0"/>
                  </a:cxn>
                </a:cxnLst>
                <a:rect l="0" t="0" r="r" b="b"/>
                <a:pathLst>
                  <a:path w="86" h="69">
                    <a:moveTo>
                      <a:pt x="36" y="0"/>
                    </a:moveTo>
                    <a:lnTo>
                      <a:pt x="0" y="14"/>
                    </a:lnTo>
                    <a:lnTo>
                      <a:pt x="52" y="69"/>
                    </a:lnTo>
                    <a:lnTo>
                      <a:pt x="86" y="58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Freeform 65"/>
              <p:cNvSpPr>
                <a:spLocks/>
              </p:cNvSpPr>
              <p:nvPr/>
            </p:nvSpPr>
            <p:spPr bwMode="auto">
              <a:xfrm rot="9553234">
                <a:off x="3336" y="2255"/>
                <a:ext cx="112" cy="4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2" y="58"/>
                  </a:cxn>
                  <a:cxn ang="0">
                    <a:pos x="12" y="0"/>
                  </a:cxn>
                </a:cxnLst>
                <a:rect l="0" t="0" r="r" b="b"/>
                <a:pathLst>
                  <a:path w="62" h="61">
                    <a:moveTo>
                      <a:pt x="12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2" y="58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Freeform 66"/>
              <p:cNvSpPr>
                <a:spLocks/>
              </p:cNvSpPr>
              <p:nvPr/>
            </p:nvSpPr>
            <p:spPr bwMode="auto">
              <a:xfrm rot="9553234">
                <a:off x="3350" y="2248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53" y="61"/>
                  </a:cxn>
                  <a:cxn ang="0">
                    <a:pos x="61" y="58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2"/>
                    </a:lnTo>
                    <a:lnTo>
                      <a:pt x="53" y="61"/>
                    </a:lnTo>
                    <a:lnTo>
                      <a:pt x="61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67"/>
              <p:cNvSpPr>
                <a:spLocks/>
              </p:cNvSpPr>
              <p:nvPr/>
            </p:nvSpPr>
            <p:spPr bwMode="auto">
              <a:xfrm rot="9553234">
                <a:off x="3362" y="2240"/>
                <a:ext cx="111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53" y="62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2">
                    <a:moveTo>
                      <a:pt x="8" y="0"/>
                    </a:moveTo>
                    <a:lnTo>
                      <a:pt x="0" y="6"/>
                    </a:lnTo>
                    <a:lnTo>
                      <a:pt x="53" y="62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Freeform 68"/>
              <p:cNvSpPr>
                <a:spLocks/>
              </p:cNvSpPr>
              <p:nvPr/>
            </p:nvSpPr>
            <p:spPr bwMode="auto">
              <a:xfrm rot="9553234">
                <a:off x="3376" y="2233"/>
                <a:ext cx="110" cy="3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2" y="58"/>
                  </a:cxn>
                  <a:cxn ang="0">
                    <a:pos x="61" y="56"/>
                  </a:cxn>
                  <a:cxn ang="0">
                    <a:pos x="8" y="0"/>
                  </a:cxn>
                </a:cxnLst>
                <a:rect l="0" t="0" r="r" b="b"/>
                <a:pathLst>
                  <a:path w="61" h="58">
                    <a:moveTo>
                      <a:pt x="8" y="0"/>
                    </a:moveTo>
                    <a:lnTo>
                      <a:pt x="0" y="3"/>
                    </a:lnTo>
                    <a:lnTo>
                      <a:pt x="52" y="58"/>
                    </a:lnTo>
                    <a:lnTo>
                      <a:pt x="61" y="56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Freeform 69"/>
              <p:cNvSpPr>
                <a:spLocks/>
              </p:cNvSpPr>
              <p:nvPr/>
            </p:nvSpPr>
            <p:spPr bwMode="auto">
              <a:xfrm rot="9553234">
                <a:off x="3386" y="2209"/>
                <a:ext cx="161" cy="4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4"/>
                  </a:cxn>
                  <a:cxn ang="0">
                    <a:pos x="56" y="72"/>
                  </a:cxn>
                  <a:cxn ang="0">
                    <a:pos x="89" y="55"/>
                  </a:cxn>
                  <a:cxn ang="0">
                    <a:pos x="37" y="0"/>
                  </a:cxn>
                </a:cxnLst>
                <a:rect l="0" t="0" r="r" b="b"/>
                <a:pathLst>
                  <a:path w="89" h="72">
                    <a:moveTo>
                      <a:pt x="37" y="0"/>
                    </a:moveTo>
                    <a:lnTo>
                      <a:pt x="0" y="14"/>
                    </a:lnTo>
                    <a:lnTo>
                      <a:pt x="56" y="72"/>
                    </a:lnTo>
                    <a:lnTo>
                      <a:pt x="89" y="55"/>
                    </a:lnTo>
                    <a:lnTo>
                      <a:pt x="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70"/>
              <p:cNvSpPr>
                <a:spLocks/>
              </p:cNvSpPr>
              <p:nvPr/>
            </p:nvSpPr>
            <p:spPr bwMode="auto">
              <a:xfrm rot="9553234">
                <a:off x="3390" y="2225"/>
                <a:ext cx="110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3" y="58"/>
                  </a:cxn>
                  <a:cxn ang="0">
                    <a:pos x="61" y="55"/>
                  </a:cxn>
                  <a:cxn ang="0">
                    <a:pos x="9" y="0"/>
                  </a:cxn>
                </a:cxnLst>
                <a:rect l="0" t="0" r="r" b="b"/>
                <a:pathLst>
                  <a:path w="61" h="58">
                    <a:moveTo>
                      <a:pt x="9" y="0"/>
                    </a:moveTo>
                    <a:lnTo>
                      <a:pt x="0" y="3"/>
                    </a:lnTo>
                    <a:lnTo>
                      <a:pt x="53" y="58"/>
                    </a:lnTo>
                    <a:lnTo>
                      <a:pt x="61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Freeform 71"/>
              <p:cNvSpPr>
                <a:spLocks/>
              </p:cNvSpPr>
              <p:nvPr/>
            </p:nvSpPr>
            <p:spPr bwMode="auto">
              <a:xfrm rot="9553234">
                <a:off x="3403" y="2219"/>
                <a:ext cx="104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2" y="58"/>
                  </a:cxn>
                  <a:cxn ang="0">
                    <a:pos x="58" y="55"/>
                  </a:cxn>
                  <a:cxn ang="0">
                    <a:pos x="5" y="0"/>
                  </a:cxn>
                </a:cxnLst>
                <a:rect l="0" t="0" r="r" b="b"/>
                <a:pathLst>
                  <a:path w="58" h="58">
                    <a:moveTo>
                      <a:pt x="5" y="0"/>
                    </a:moveTo>
                    <a:lnTo>
                      <a:pt x="0" y="2"/>
                    </a:lnTo>
                    <a:lnTo>
                      <a:pt x="52" y="58"/>
                    </a:lnTo>
                    <a:lnTo>
                      <a:pt x="58" y="55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72"/>
              <p:cNvSpPr>
                <a:spLocks/>
              </p:cNvSpPr>
              <p:nvPr/>
            </p:nvSpPr>
            <p:spPr bwMode="auto">
              <a:xfrm rot="9553234">
                <a:off x="3411" y="2214"/>
                <a:ext cx="111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6" y="59"/>
                  </a:cxn>
                  <a:cxn ang="0">
                    <a:pos x="61" y="56"/>
                  </a:cxn>
                  <a:cxn ang="0">
                    <a:pos x="9" y="0"/>
                  </a:cxn>
                </a:cxnLst>
                <a:rect l="0" t="0" r="r" b="b"/>
                <a:pathLst>
                  <a:path w="61" h="59">
                    <a:moveTo>
                      <a:pt x="9" y="0"/>
                    </a:moveTo>
                    <a:lnTo>
                      <a:pt x="0" y="3"/>
                    </a:lnTo>
                    <a:lnTo>
                      <a:pt x="56" y="59"/>
                    </a:lnTo>
                    <a:lnTo>
                      <a:pt x="61" y="56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73"/>
              <p:cNvSpPr>
                <a:spLocks/>
              </p:cNvSpPr>
              <p:nvPr/>
            </p:nvSpPr>
            <p:spPr bwMode="auto">
              <a:xfrm rot="9553234">
                <a:off x="3419" y="2207"/>
                <a:ext cx="111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2" y="61"/>
                  </a:cxn>
                  <a:cxn ang="0">
                    <a:pos x="61" y="56"/>
                  </a:cxn>
                  <a:cxn ang="0">
                    <a:pos x="5" y="0"/>
                  </a:cxn>
                </a:cxnLst>
                <a:rect l="0" t="0" r="r" b="b"/>
                <a:pathLst>
                  <a:path w="61" h="61">
                    <a:moveTo>
                      <a:pt x="5" y="0"/>
                    </a:moveTo>
                    <a:lnTo>
                      <a:pt x="0" y="3"/>
                    </a:lnTo>
                    <a:lnTo>
                      <a:pt x="52" y="61"/>
                    </a:lnTo>
                    <a:lnTo>
                      <a:pt x="61" y="56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74"/>
              <p:cNvSpPr>
                <a:spLocks/>
              </p:cNvSpPr>
              <p:nvPr/>
            </p:nvSpPr>
            <p:spPr bwMode="auto">
              <a:xfrm rot="9553234">
                <a:off x="3435" y="2199"/>
                <a:ext cx="110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6" y="61"/>
                  </a:cxn>
                  <a:cxn ang="0">
                    <a:pos x="61" y="58"/>
                  </a:cxn>
                  <a:cxn ang="0">
                    <a:pos x="9" y="0"/>
                  </a:cxn>
                </a:cxnLst>
                <a:rect l="0" t="0" r="r" b="b"/>
                <a:pathLst>
                  <a:path w="61" h="61">
                    <a:moveTo>
                      <a:pt x="9" y="0"/>
                    </a:moveTo>
                    <a:lnTo>
                      <a:pt x="0" y="3"/>
                    </a:lnTo>
                    <a:lnTo>
                      <a:pt x="56" y="61"/>
                    </a:lnTo>
                    <a:lnTo>
                      <a:pt x="61" y="58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Freeform 75"/>
              <p:cNvSpPr>
                <a:spLocks/>
              </p:cNvSpPr>
              <p:nvPr/>
            </p:nvSpPr>
            <p:spPr bwMode="auto">
              <a:xfrm rot="9553234">
                <a:off x="3438" y="2177"/>
                <a:ext cx="161" cy="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9"/>
                  </a:cxn>
                  <a:cxn ang="0">
                    <a:pos x="56" y="75"/>
                  </a:cxn>
                  <a:cxn ang="0">
                    <a:pos x="89" y="58"/>
                  </a:cxn>
                  <a:cxn ang="0">
                    <a:pos x="33" y="0"/>
                  </a:cxn>
                </a:cxnLst>
                <a:rect l="0" t="0" r="r" b="b"/>
                <a:pathLst>
                  <a:path w="89" h="75">
                    <a:moveTo>
                      <a:pt x="33" y="0"/>
                    </a:moveTo>
                    <a:lnTo>
                      <a:pt x="0" y="19"/>
                    </a:lnTo>
                    <a:lnTo>
                      <a:pt x="56" y="75"/>
                    </a:lnTo>
                    <a:lnTo>
                      <a:pt x="89" y="58"/>
                    </a:ln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Freeform 76"/>
              <p:cNvSpPr>
                <a:spLocks/>
              </p:cNvSpPr>
              <p:nvPr/>
            </p:nvSpPr>
            <p:spPr bwMode="auto">
              <a:xfrm rot="9553234">
                <a:off x="3441" y="2193"/>
                <a:ext cx="115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56" y="61"/>
                  </a:cxn>
                  <a:cxn ang="0">
                    <a:pos x="64" y="58"/>
                  </a:cxn>
                  <a:cxn ang="0">
                    <a:pos x="8" y="0"/>
                  </a:cxn>
                </a:cxnLst>
                <a:rect l="0" t="0" r="r" b="b"/>
                <a:pathLst>
                  <a:path w="64" h="61">
                    <a:moveTo>
                      <a:pt x="8" y="0"/>
                    </a:moveTo>
                    <a:lnTo>
                      <a:pt x="0" y="5"/>
                    </a:lnTo>
                    <a:lnTo>
                      <a:pt x="56" y="61"/>
                    </a:lnTo>
                    <a:lnTo>
                      <a:pt x="64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Freeform 77"/>
              <p:cNvSpPr>
                <a:spLocks/>
              </p:cNvSpPr>
              <p:nvPr/>
            </p:nvSpPr>
            <p:spPr bwMode="auto">
              <a:xfrm rot="9553234">
                <a:off x="3454" y="2186"/>
                <a:ext cx="116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55" y="61"/>
                  </a:cxn>
                  <a:cxn ang="0">
                    <a:pos x="64" y="56"/>
                  </a:cxn>
                  <a:cxn ang="0">
                    <a:pos x="8" y="0"/>
                  </a:cxn>
                </a:cxnLst>
                <a:rect l="0" t="0" r="r" b="b"/>
                <a:pathLst>
                  <a:path w="64" h="61">
                    <a:moveTo>
                      <a:pt x="8" y="0"/>
                    </a:moveTo>
                    <a:lnTo>
                      <a:pt x="0" y="6"/>
                    </a:lnTo>
                    <a:lnTo>
                      <a:pt x="55" y="61"/>
                    </a:lnTo>
                    <a:lnTo>
                      <a:pt x="64" y="56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Freeform 78"/>
              <p:cNvSpPr>
                <a:spLocks/>
              </p:cNvSpPr>
              <p:nvPr/>
            </p:nvSpPr>
            <p:spPr bwMode="auto">
              <a:xfrm rot="9553234">
                <a:off x="3468" y="2179"/>
                <a:ext cx="113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5" y="58"/>
                  </a:cxn>
                  <a:cxn ang="0">
                    <a:pos x="63" y="55"/>
                  </a:cxn>
                  <a:cxn ang="0">
                    <a:pos x="8" y="0"/>
                  </a:cxn>
                </a:cxnLst>
                <a:rect l="0" t="0" r="r" b="b"/>
                <a:pathLst>
                  <a:path w="63" h="58">
                    <a:moveTo>
                      <a:pt x="8" y="0"/>
                    </a:moveTo>
                    <a:lnTo>
                      <a:pt x="0" y="3"/>
                    </a:lnTo>
                    <a:lnTo>
                      <a:pt x="55" y="58"/>
                    </a:lnTo>
                    <a:lnTo>
                      <a:pt x="63" y="55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Freeform 79"/>
              <p:cNvSpPr>
                <a:spLocks/>
              </p:cNvSpPr>
              <p:nvPr/>
            </p:nvSpPr>
            <p:spPr bwMode="auto">
              <a:xfrm rot="9553234">
                <a:off x="3481" y="2169"/>
                <a:ext cx="116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56" y="61"/>
                  </a:cxn>
                  <a:cxn ang="0">
                    <a:pos x="64" y="55"/>
                  </a:cxn>
                  <a:cxn ang="0">
                    <a:pos x="9" y="0"/>
                  </a:cxn>
                </a:cxnLst>
                <a:rect l="0" t="0" r="r" b="b"/>
                <a:pathLst>
                  <a:path w="64" h="61">
                    <a:moveTo>
                      <a:pt x="9" y="0"/>
                    </a:moveTo>
                    <a:lnTo>
                      <a:pt x="0" y="5"/>
                    </a:lnTo>
                    <a:lnTo>
                      <a:pt x="56" y="61"/>
                    </a:lnTo>
                    <a:lnTo>
                      <a:pt x="64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Freeform 80"/>
              <p:cNvSpPr>
                <a:spLocks/>
              </p:cNvSpPr>
              <p:nvPr/>
            </p:nvSpPr>
            <p:spPr bwMode="auto">
              <a:xfrm rot="9553234">
                <a:off x="3490" y="2145"/>
                <a:ext cx="156" cy="5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55" y="75"/>
                  </a:cxn>
                  <a:cxn ang="0">
                    <a:pos x="86" y="56"/>
                  </a:cxn>
                  <a:cxn ang="0">
                    <a:pos x="30" y="0"/>
                  </a:cxn>
                </a:cxnLst>
                <a:rect l="0" t="0" r="r" b="b"/>
                <a:pathLst>
                  <a:path w="86" h="75">
                    <a:moveTo>
                      <a:pt x="30" y="0"/>
                    </a:moveTo>
                    <a:lnTo>
                      <a:pt x="0" y="20"/>
                    </a:lnTo>
                    <a:lnTo>
                      <a:pt x="55" y="75"/>
                    </a:lnTo>
                    <a:lnTo>
                      <a:pt x="86" y="56"/>
                    </a:lnTo>
                    <a:lnTo>
                      <a:pt x="3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Freeform 81"/>
              <p:cNvSpPr>
                <a:spLocks/>
              </p:cNvSpPr>
              <p:nvPr/>
            </p:nvSpPr>
            <p:spPr bwMode="auto">
              <a:xfrm rot="9553234">
                <a:off x="3492" y="2163"/>
                <a:ext cx="111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5" y="59"/>
                  </a:cxn>
                  <a:cxn ang="0">
                    <a:pos x="61" y="56"/>
                  </a:cxn>
                  <a:cxn ang="0">
                    <a:pos x="5" y="0"/>
                  </a:cxn>
                </a:cxnLst>
                <a:rect l="0" t="0" r="r" b="b"/>
                <a:pathLst>
                  <a:path w="61" h="59">
                    <a:moveTo>
                      <a:pt x="5" y="0"/>
                    </a:moveTo>
                    <a:lnTo>
                      <a:pt x="0" y="3"/>
                    </a:lnTo>
                    <a:lnTo>
                      <a:pt x="55" y="59"/>
                    </a:lnTo>
                    <a:lnTo>
                      <a:pt x="61" y="56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82"/>
              <p:cNvSpPr>
                <a:spLocks/>
              </p:cNvSpPr>
              <p:nvPr/>
            </p:nvSpPr>
            <p:spPr bwMode="auto">
              <a:xfrm rot="9553234">
                <a:off x="3502" y="2157"/>
                <a:ext cx="111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6" y="58"/>
                  </a:cxn>
                  <a:cxn ang="0">
                    <a:pos x="61" y="56"/>
                  </a:cxn>
                  <a:cxn ang="0">
                    <a:pos x="6" y="0"/>
                  </a:cxn>
                </a:cxnLst>
                <a:rect l="0" t="0" r="r" b="b"/>
                <a:pathLst>
                  <a:path w="61" h="58">
                    <a:moveTo>
                      <a:pt x="6" y="0"/>
                    </a:moveTo>
                    <a:lnTo>
                      <a:pt x="0" y="5"/>
                    </a:lnTo>
                    <a:lnTo>
                      <a:pt x="56" y="58"/>
                    </a:lnTo>
                    <a:lnTo>
                      <a:pt x="61" y="5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Freeform 83"/>
              <p:cNvSpPr>
                <a:spLocks/>
              </p:cNvSpPr>
              <p:nvPr/>
            </p:nvSpPr>
            <p:spPr bwMode="auto">
              <a:xfrm rot="9553234">
                <a:off x="3510" y="2150"/>
                <a:ext cx="116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8" y="59"/>
                  </a:cxn>
                  <a:cxn ang="0">
                    <a:pos x="64" y="53"/>
                  </a:cxn>
                  <a:cxn ang="0">
                    <a:pos x="8" y="0"/>
                  </a:cxn>
                </a:cxnLst>
                <a:rect l="0" t="0" r="r" b="b"/>
                <a:pathLst>
                  <a:path w="64" h="59">
                    <a:moveTo>
                      <a:pt x="8" y="0"/>
                    </a:moveTo>
                    <a:lnTo>
                      <a:pt x="0" y="3"/>
                    </a:lnTo>
                    <a:lnTo>
                      <a:pt x="58" y="59"/>
                    </a:lnTo>
                    <a:lnTo>
                      <a:pt x="64" y="53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8" name="Freeform 84"/>
              <p:cNvSpPr>
                <a:spLocks/>
              </p:cNvSpPr>
              <p:nvPr/>
            </p:nvSpPr>
            <p:spPr bwMode="auto">
              <a:xfrm rot="9553234">
                <a:off x="3520" y="2144"/>
                <a:ext cx="116" cy="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56" y="59"/>
                  </a:cxn>
                  <a:cxn ang="0">
                    <a:pos x="64" y="56"/>
                  </a:cxn>
                  <a:cxn ang="0">
                    <a:pos x="6" y="0"/>
                  </a:cxn>
                </a:cxnLst>
                <a:rect l="0" t="0" r="r" b="b"/>
                <a:pathLst>
                  <a:path w="64" h="59">
                    <a:moveTo>
                      <a:pt x="6" y="0"/>
                    </a:moveTo>
                    <a:lnTo>
                      <a:pt x="0" y="6"/>
                    </a:lnTo>
                    <a:lnTo>
                      <a:pt x="56" y="59"/>
                    </a:lnTo>
                    <a:lnTo>
                      <a:pt x="64" y="5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85"/>
              <p:cNvSpPr>
                <a:spLocks/>
              </p:cNvSpPr>
              <p:nvPr/>
            </p:nvSpPr>
            <p:spPr bwMode="auto">
              <a:xfrm rot="9553234">
                <a:off x="3532" y="2136"/>
                <a:ext cx="110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5" y="58"/>
                  </a:cxn>
                  <a:cxn ang="0">
                    <a:pos x="61" y="53"/>
                  </a:cxn>
                  <a:cxn ang="0">
                    <a:pos x="5" y="0"/>
                  </a:cxn>
                </a:cxnLst>
                <a:rect l="0" t="0" r="r" b="b"/>
                <a:pathLst>
                  <a:path w="61" h="58">
                    <a:moveTo>
                      <a:pt x="5" y="0"/>
                    </a:moveTo>
                    <a:lnTo>
                      <a:pt x="0" y="3"/>
                    </a:lnTo>
                    <a:lnTo>
                      <a:pt x="55" y="58"/>
                    </a:lnTo>
                    <a:lnTo>
                      <a:pt x="61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86"/>
              <p:cNvSpPr>
                <a:spLocks/>
              </p:cNvSpPr>
              <p:nvPr/>
            </p:nvSpPr>
            <p:spPr bwMode="auto">
              <a:xfrm rot="9553234">
                <a:off x="3538" y="2113"/>
                <a:ext cx="156" cy="5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2"/>
                  </a:cxn>
                  <a:cxn ang="0">
                    <a:pos x="58" y="75"/>
                  </a:cxn>
                  <a:cxn ang="0">
                    <a:pos x="86" y="55"/>
                  </a:cxn>
                  <a:cxn ang="0">
                    <a:pos x="31" y="0"/>
                  </a:cxn>
                </a:cxnLst>
                <a:rect l="0" t="0" r="r" b="b"/>
                <a:pathLst>
                  <a:path w="86" h="75">
                    <a:moveTo>
                      <a:pt x="31" y="0"/>
                    </a:moveTo>
                    <a:lnTo>
                      <a:pt x="0" y="22"/>
                    </a:lnTo>
                    <a:lnTo>
                      <a:pt x="58" y="75"/>
                    </a:lnTo>
                    <a:lnTo>
                      <a:pt x="86" y="55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87"/>
              <p:cNvSpPr>
                <a:spLocks/>
              </p:cNvSpPr>
              <p:nvPr/>
            </p:nvSpPr>
            <p:spPr bwMode="auto">
              <a:xfrm rot="9553234">
                <a:off x="3541" y="2130"/>
                <a:ext cx="116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59" y="58"/>
                  </a:cxn>
                  <a:cxn ang="0">
                    <a:pos x="64" y="55"/>
                  </a:cxn>
                  <a:cxn ang="0">
                    <a:pos x="9" y="0"/>
                  </a:cxn>
                </a:cxnLst>
                <a:rect l="0" t="0" r="r" b="b"/>
                <a:pathLst>
                  <a:path w="64" h="58">
                    <a:moveTo>
                      <a:pt x="9" y="0"/>
                    </a:moveTo>
                    <a:lnTo>
                      <a:pt x="0" y="5"/>
                    </a:lnTo>
                    <a:lnTo>
                      <a:pt x="59" y="58"/>
                    </a:lnTo>
                    <a:lnTo>
                      <a:pt x="64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Freeform 88"/>
              <p:cNvSpPr>
                <a:spLocks/>
              </p:cNvSpPr>
              <p:nvPr/>
            </p:nvSpPr>
            <p:spPr bwMode="auto">
              <a:xfrm rot="9553234">
                <a:off x="3548" y="2123"/>
                <a:ext cx="11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5" y="59"/>
                  </a:cxn>
                  <a:cxn ang="0">
                    <a:pos x="64" y="53"/>
                  </a:cxn>
                  <a:cxn ang="0">
                    <a:pos x="5" y="0"/>
                  </a:cxn>
                </a:cxnLst>
                <a:rect l="0" t="0" r="r" b="b"/>
                <a:pathLst>
                  <a:path w="64" h="59">
                    <a:moveTo>
                      <a:pt x="5" y="0"/>
                    </a:moveTo>
                    <a:lnTo>
                      <a:pt x="0" y="6"/>
                    </a:lnTo>
                    <a:lnTo>
                      <a:pt x="55" y="59"/>
                    </a:lnTo>
                    <a:lnTo>
                      <a:pt x="64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Freeform 89"/>
              <p:cNvSpPr>
                <a:spLocks/>
              </p:cNvSpPr>
              <p:nvPr/>
            </p:nvSpPr>
            <p:spPr bwMode="auto">
              <a:xfrm rot="9553234">
                <a:off x="3563" y="2115"/>
                <a:ext cx="114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3" y="53"/>
                  </a:cxn>
                  <a:cxn ang="0">
                    <a:pos x="8" y="0"/>
                  </a:cxn>
                </a:cxnLst>
                <a:rect l="0" t="0" r="r" b="b"/>
                <a:pathLst>
                  <a:path w="63" h="58">
                    <a:moveTo>
                      <a:pt x="8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Freeform 90"/>
              <p:cNvSpPr>
                <a:spLocks/>
              </p:cNvSpPr>
              <p:nvPr/>
            </p:nvSpPr>
            <p:spPr bwMode="auto">
              <a:xfrm rot="9553234">
                <a:off x="3569" y="2106"/>
                <a:ext cx="121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58" y="59"/>
                  </a:cxn>
                  <a:cxn ang="0">
                    <a:pos x="67" y="53"/>
                  </a:cxn>
                  <a:cxn ang="0">
                    <a:pos x="9" y="0"/>
                  </a:cxn>
                </a:cxnLst>
                <a:rect l="0" t="0" r="r" b="b"/>
                <a:pathLst>
                  <a:path w="67" h="59">
                    <a:moveTo>
                      <a:pt x="9" y="0"/>
                    </a:moveTo>
                    <a:lnTo>
                      <a:pt x="0" y="6"/>
                    </a:lnTo>
                    <a:lnTo>
                      <a:pt x="58" y="59"/>
                    </a:lnTo>
                    <a:lnTo>
                      <a:pt x="67" y="53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91"/>
              <p:cNvSpPr>
                <a:spLocks/>
              </p:cNvSpPr>
              <p:nvPr/>
            </p:nvSpPr>
            <p:spPr bwMode="auto">
              <a:xfrm rot="9553234">
                <a:off x="3580" y="2081"/>
                <a:ext cx="156" cy="5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2"/>
                  </a:cxn>
                  <a:cxn ang="0">
                    <a:pos x="59" y="75"/>
                  </a:cxn>
                  <a:cxn ang="0">
                    <a:pos x="86" y="53"/>
                  </a:cxn>
                  <a:cxn ang="0">
                    <a:pos x="28" y="0"/>
                  </a:cxn>
                </a:cxnLst>
                <a:rect l="0" t="0" r="r" b="b"/>
                <a:pathLst>
                  <a:path w="86" h="75">
                    <a:moveTo>
                      <a:pt x="28" y="0"/>
                    </a:moveTo>
                    <a:lnTo>
                      <a:pt x="0" y="22"/>
                    </a:lnTo>
                    <a:lnTo>
                      <a:pt x="59" y="75"/>
                    </a:lnTo>
                    <a:lnTo>
                      <a:pt x="86" y="53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Freeform 92"/>
              <p:cNvSpPr>
                <a:spLocks/>
              </p:cNvSpPr>
              <p:nvPr/>
            </p:nvSpPr>
            <p:spPr bwMode="auto">
              <a:xfrm rot="9553234">
                <a:off x="3583" y="2098"/>
                <a:ext cx="114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3" y="53"/>
                  </a:cxn>
                  <a:cxn ang="0">
                    <a:pos x="5" y="0"/>
                  </a:cxn>
                </a:cxnLst>
                <a:rect l="0" t="0" r="r" b="b"/>
                <a:pathLst>
                  <a:path w="63" h="58">
                    <a:moveTo>
                      <a:pt x="5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93"/>
              <p:cNvSpPr>
                <a:spLocks/>
              </p:cNvSpPr>
              <p:nvPr/>
            </p:nvSpPr>
            <p:spPr bwMode="auto">
              <a:xfrm rot="9553234">
                <a:off x="3591" y="2093"/>
                <a:ext cx="116" cy="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6">
                    <a:moveTo>
                      <a:pt x="6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94"/>
              <p:cNvSpPr>
                <a:spLocks/>
              </p:cNvSpPr>
              <p:nvPr/>
            </p:nvSpPr>
            <p:spPr bwMode="auto">
              <a:xfrm rot="9553234">
                <a:off x="3600" y="2086"/>
                <a:ext cx="114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8" y="59"/>
                  </a:cxn>
                  <a:cxn ang="0">
                    <a:pos x="63" y="53"/>
                  </a:cxn>
                  <a:cxn ang="0">
                    <a:pos x="5" y="0"/>
                  </a:cxn>
                </a:cxnLst>
                <a:rect l="0" t="0" r="r" b="b"/>
                <a:pathLst>
                  <a:path w="63" h="59">
                    <a:moveTo>
                      <a:pt x="5" y="0"/>
                    </a:moveTo>
                    <a:lnTo>
                      <a:pt x="0" y="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95"/>
              <p:cNvSpPr>
                <a:spLocks/>
              </p:cNvSpPr>
              <p:nvPr/>
            </p:nvSpPr>
            <p:spPr bwMode="auto">
              <a:xfrm rot="9553234">
                <a:off x="3607" y="2079"/>
                <a:ext cx="116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8">
                    <a:moveTo>
                      <a:pt x="6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96"/>
              <p:cNvSpPr>
                <a:spLocks/>
              </p:cNvSpPr>
              <p:nvPr/>
            </p:nvSpPr>
            <p:spPr bwMode="auto">
              <a:xfrm rot="9553234">
                <a:off x="3616" y="2073"/>
                <a:ext cx="116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59" y="56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6">
                    <a:moveTo>
                      <a:pt x="6" y="0"/>
                    </a:moveTo>
                    <a:lnTo>
                      <a:pt x="0" y="3"/>
                    </a:lnTo>
                    <a:lnTo>
                      <a:pt x="59" y="56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97"/>
              <p:cNvSpPr>
                <a:spLocks/>
              </p:cNvSpPr>
              <p:nvPr/>
            </p:nvSpPr>
            <p:spPr bwMode="auto">
              <a:xfrm rot="9553234">
                <a:off x="3621" y="2048"/>
                <a:ext cx="150" cy="5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61" y="78"/>
                  </a:cxn>
                  <a:cxn ang="0">
                    <a:pos x="83" y="53"/>
                  </a:cxn>
                  <a:cxn ang="0">
                    <a:pos x="24" y="0"/>
                  </a:cxn>
                </a:cxnLst>
                <a:rect l="0" t="0" r="r" b="b"/>
                <a:pathLst>
                  <a:path w="83" h="78">
                    <a:moveTo>
                      <a:pt x="24" y="0"/>
                    </a:moveTo>
                    <a:lnTo>
                      <a:pt x="0" y="25"/>
                    </a:lnTo>
                    <a:lnTo>
                      <a:pt x="61" y="78"/>
                    </a:lnTo>
                    <a:lnTo>
                      <a:pt x="83" y="53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98"/>
              <p:cNvSpPr>
                <a:spLocks/>
              </p:cNvSpPr>
              <p:nvPr/>
            </p:nvSpPr>
            <p:spPr bwMode="auto">
              <a:xfrm rot="9553234">
                <a:off x="3624" y="2069"/>
                <a:ext cx="110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1" y="53"/>
                  </a:cxn>
                  <a:cxn ang="0">
                    <a:pos x="2" y="0"/>
                  </a:cxn>
                </a:cxnLst>
                <a:rect l="0" t="0" r="r" b="b"/>
                <a:pathLst>
                  <a:path w="61" h="56">
                    <a:moveTo>
                      <a:pt x="2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1" y="53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99"/>
              <p:cNvSpPr>
                <a:spLocks/>
              </p:cNvSpPr>
              <p:nvPr/>
            </p:nvSpPr>
            <p:spPr bwMode="auto">
              <a:xfrm rot="9553234">
                <a:off x="3628" y="2067"/>
                <a:ext cx="111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1" y="53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1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Freeform 100"/>
              <p:cNvSpPr>
                <a:spLocks/>
              </p:cNvSpPr>
              <p:nvPr/>
            </p:nvSpPr>
            <p:spPr bwMode="auto">
              <a:xfrm rot="9553234">
                <a:off x="3633" y="2062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101"/>
              <p:cNvSpPr>
                <a:spLocks/>
              </p:cNvSpPr>
              <p:nvPr/>
            </p:nvSpPr>
            <p:spPr bwMode="auto">
              <a:xfrm rot="9553234">
                <a:off x="3637" y="2059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6" name="Freeform 102"/>
              <p:cNvSpPr>
                <a:spLocks/>
              </p:cNvSpPr>
              <p:nvPr/>
            </p:nvSpPr>
            <p:spPr bwMode="auto">
              <a:xfrm rot="9553234">
                <a:off x="3640" y="2053"/>
                <a:ext cx="110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6">
                    <a:moveTo>
                      <a:pt x="2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103"/>
              <p:cNvSpPr>
                <a:spLocks/>
              </p:cNvSpPr>
              <p:nvPr/>
            </p:nvSpPr>
            <p:spPr bwMode="auto">
              <a:xfrm rot="9553234">
                <a:off x="3644" y="2049"/>
                <a:ext cx="116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1" y="55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5">
                    <a:moveTo>
                      <a:pt x="6" y="0"/>
                    </a:moveTo>
                    <a:lnTo>
                      <a:pt x="0" y="3"/>
                    </a:lnTo>
                    <a:lnTo>
                      <a:pt x="61" y="55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Freeform 104"/>
              <p:cNvSpPr>
                <a:spLocks/>
              </p:cNvSpPr>
              <p:nvPr/>
            </p:nvSpPr>
            <p:spPr bwMode="auto">
              <a:xfrm rot="9553234">
                <a:off x="3648" y="2045"/>
                <a:ext cx="115" cy="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5"/>
                  </a:cxn>
                  <a:cxn ang="0">
                    <a:pos x="64" y="52"/>
                  </a:cxn>
                  <a:cxn ang="0">
                    <a:pos x="3" y="0"/>
                  </a:cxn>
                </a:cxnLst>
                <a:rect l="0" t="0" r="r" b="b"/>
                <a:pathLst>
                  <a:path w="64" h="55">
                    <a:moveTo>
                      <a:pt x="3" y="0"/>
                    </a:moveTo>
                    <a:lnTo>
                      <a:pt x="0" y="2"/>
                    </a:lnTo>
                    <a:lnTo>
                      <a:pt x="61" y="55"/>
                    </a:lnTo>
                    <a:lnTo>
                      <a:pt x="64" y="52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105"/>
              <p:cNvSpPr>
                <a:spLocks/>
              </p:cNvSpPr>
              <p:nvPr/>
            </p:nvSpPr>
            <p:spPr bwMode="auto">
              <a:xfrm rot="9553234">
                <a:off x="3653" y="2042"/>
                <a:ext cx="114" cy="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1" y="56"/>
                  </a:cxn>
                  <a:cxn ang="0">
                    <a:pos x="63" y="53"/>
                  </a:cxn>
                  <a:cxn ang="0">
                    <a:pos x="2" y="0"/>
                  </a:cxn>
                </a:cxnLst>
                <a:rect l="0" t="0" r="r" b="b"/>
                <a:pathLst>
                  <a:path w="63" h="56">
                    <a:moveTo>
                      <a:pt x="2" y="0"/>
                    </a:moveTo>
                    <a:lnTo>
                      <a:pt x="0" y="3"/>
                    </a:lnTo>
                    <a:lnTo>
                      <a:pt x="61" y="56"/>
                    </a:lnTo>
                    <a:lnTo>
                      <a:pt x="63" y="53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Freeform 106"/>
              <p:cNvSpPr>
                <a:spLocks/>
              </p:cNvSpPr>
              <p:nvPr/>
            </p:nvSpPr>
            <p:spPr bwMode="auto">
              <a:xfrm rot="9553234">
                <a:off x="3652" y="2019"/>
                <a:ext cx="152" cy="5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8"/>
                  </a:cxn>
                  <a:cxn ang="0">
                    <a:pos x="59" y="78"/>
                  </a:cxn>
                  <a:cxn ang="0">
                    <a:pos x="84" y="53"/>
                  </a:cxn>
                  <a:cxn ang="0">
                    <a:pos x="23" y="0"/>
                  </a:cxn>
                </a:cxnLst>
                <a:rect l="0" t="0" r="r" b="b"/>
                <a:pathLst>
                  <a:path w="84" h="78">
                    <a:moveTo>
                      <a:pt x="23" y="0"/>
                    </a:moveTo>
                    <a:lnTo>
                      <a:pt x="0" y="28"/>
                    </a:lnTo>
                    <a:lnTo>
                      <a:pt x="59" y="78"/>
                    </a:lnTo>
                    <a:lnTo>
                      <a:pt x="84" y="53"/>
                    </a:lnTo>
                    <a:lnTo>
                      <a:pt x="2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107"/>
              <p:cNvSpPr>
                <a:spLocks/>
              </p:cNvSpPr>
              <p:nvPr/>
            </p:nvSpPr>
            <p:spPr bwMode="auto">
              <a:xfrm rot="9553234">
                <a:off x="3655" y="2039"/>
                <a:ext cx="115" cy="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6"/>
                  </a:cxn>
                  <a:cxn ang="0">
                    <a:pos x="64" y="53"/>
                  </a:cxn>
                  <a:cxn ang="0">
                    <a:pos x="3" y="0"/>
                  </a:cxn>
                </a:cxnLst>
                <a:rect l="0" t="0" r="r" b="b"/>
                <a:pathLst>
                  <a:path w="64" h="56">
                    <a:moveTo>
                      <a:pt x="3" y="0"/>
                    </a:moveTo>
                    <a:lnTo>
                      <a:pt x="0" y="3"/>
                    </a:lnTo>
                    <a:lnTo>
                      <a:pt x="61" y="56"/>
                    </a:lnTo>
                    <a:lnTo>
                      <a:pt x="64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Freeform 108"/>
              <p:cNvSpPr>
                <a:spLocks/>
              </p:cNvSpPr>
              <p:nvPr/>
            </p:nvSpPr>
            <p:spPr bwMode="auto">
              <a:xfrm rot="9553234">
                <a:off x="3660" y="2035"/>
                <a:ext cx="116" cy="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4" y="53"/>
                  </a:cxn>
                  <a:cxn ang="0">
                    <a:pos x="3" y="0"/>
                  </a:cxn>
                </a:cxnLst>
                <a:rect l="0" t="0" r="r" b="b"/>
                <a:pathLst>
                  <a:path w="64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4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109"/>
              <p:cNvSpPr>
                <a:spLocks/>
              </p:cNvSpPr>
              <p:nvPr/>
            </p:nvSpPr>
            <p:spPr bwMode="auto">
              <a:xfrm rot="9553234">
                <a:off x="3669" y="2030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4" name="Freeform 110"/>
              <p:cNvSpPr>
                <a:spLocks/>
              </p:cNvSpPr>
              <p:nvPr/>
            </p:nvSpPr>
            <p:spPr bwMode="auto">
              <a:xfrm rot="9553234">
                <a:off x="3672" y="2027"/>
                <a:ext cx="111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111"/>
              <p:cNvSpPr>
                <a:spLocks/>
              </p:cNvSpPr>
              <p:nvPr/>
            </p:nvSpPr>
            <p:spPr bwMode="auto">
              <a:xfrm rot="9553234">
                <a:off x="3676" y="2024"/>
                <a:ext cx="110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3">
                    <a:moveTo>
                      <a:pt x="2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6" name="Freeform 112"/>
              <p:cNvSpPr>
                <a:spLocks/>
              </p:cNvSpPr>
              <p:nvPr/>
            </p:nvSpPr>
            <p:spPr bwMode="auto">
              <a:xfrm rot="9553234">
                <a:off x="3679" y="2020"/>
                <a:ext cx="111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5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3"/>
                    </a:lnTo>
                    <a:lnTo>
                      <a:pt x="58" y="55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113"/>
              <p:cNvSpPr>
                <a:spLocks/>
              </p:cNvSpPr>
              <p:nvPr/>
            </p:nvSpPr>
            <p:spPr bwMode="auto">
              <a:xfrm rot="9553234">
                <a:off x="3685" y="2016"/>
                <a:ext cx="110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1" y="52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1" y="52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Freeform 114"/>
              <p:cNvSpPr>
                <a:spLocks/>
              </p:cNvSpPr>
              <p:nvPr/>
            </p:nvSpPr>
            <p:spPr bwMode="auto">
              <a:xfrm rot="9553234">
                <a:off x="3688" y="2011"/>
                <a:ext cx="111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9" name="Freeform 115"/>
              <p:cNvSpPr>
                <a:spLocks/>
              </p:cNvSpPr>
              <p:nvPr/>
            </p:nvSpPr>
            <p:spPr bwMode="auto">
              <a:xfrm rot="9553234">
                <a:off x="3688" y="1988"/>
                <a:ext cx="146" cy="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8"/>
                  </a:cxn>
                  <a:cxn ang="0">
                    <a:pos x="61" y="75"/>
                  </a:cxn>
                  <a:cxn ang="0">
                    <a:pos x="81" y="50"/>
                  </a:cxn>
                  <a:cxn ang="0">
                    <a:pos x="22" y="0"/>
                  </a:cxn>
                </a:cxnLst>
                <a:rect l="0" t="0" r="r" b="b"/>
                <a:pathLst>
                  <a:path w="81" h="75">
                    <a:moveTo>
                      <a:pt x="22" y="0"/>
                    </a:moveTo>
                    <a:lnTo>
                      <a:pt x="0" y="28"/>
                    </a:lnTo>
                    <a:lnTo>
                      <a:pt x="61" y="75"/>
                    </a:lnTo>
                    <a:lnTo>
                      <a:pt x="81" y="50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0" name="Freeform 116"/>
              <p:cNvSpPr>
                <a:spLocks/>
              </p:cNvSpPr>
              <p:nvPr/>
            </p:nvSpPr>
            <p:spPr bwMode="auto">
              <a:xfrm rot="9553234">
                <a:off x="3692" y="2008"/>
                <a:ext cx="110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3">
                    <a:moveTo>
                      <a:pt x="2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1" name="Freeform 117"/>
              <p:cNvSpPr>
                <a:spLocks/>
              </p:cNvSpPr>
              <p:nvPr/>
            </p:nvSpPr>
            <p:spPr bwMode="auto">
              <a:xfrm rot="9553234">
                <a:off x="3691" y="2005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2" name="Freeform 118"/>
              <p:cNvSpPr>
                <a:spLocks/>
              </p:cNvSpPr>
              <p:nvPr/>
            </p:nvSpPr>
            <p:spPr bwMode="auto">
              <a:xfrm rot="9553234">
                <a:off x="3695" y="2002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3" name="Freeform 119"/>
              <p:cNvSpPr>
                <a:spLocks/>
              </p:cNvSpPr>
              <p:nvPr/>
            </p:nvSpPr>
            <p:spPr bwMode="auto">
              <a:xfrm rot="9553234">
                <a:off x="3699" y="1997"/>
                <a:ext cx="115" cy="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6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6">
                    <a:moveTo>
                      <a:pt x="3" y="0"/>
                    </a:moveTo>
                    <a:lnTo>
                      <a:pt x="0" y="6"/>
                    </a:lnTo>
                    <a:lnTo>
                      <a:pt x="61" y="56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Freeform 120"/>
              <p:cNvSpPr>
                <a:spLocks/>
              </p:cNvSpPr>
              <p:nvPr/>
            </p:nvSpPr>
            <p:spPr bwMode="auto">
              <a:xfrm rot="9553234">
                <a:off x="3703" y="1993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5" name="Freeform 121"/>
              <p:cNvSpPr>
                <a:spLocks/>
              </p:cNvSpPr>
              <p:nvPr/>
            </p:nvSpPr>
            <p:spPr bwMode="auto">
              <a:xfrm rot="9553234">
                <a:off x="3707" y="1990"/>
                <a:ext cx="113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2">
                    <a:moveTo>
                      <a:pt x="2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Freeform 122"/>
              <p:cNvSpPr>
                <a:spLocks/>
              </p:cNvSpPr>
              <p:nvPr/>
            </p:nvSpPr>
            <p:spPr bwMode="auto">
              <a:xfrm rot="9553234">
                <a:off x="3710" y="1986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7" name="Freeform 123"/>
              <p:cNvSpPr>
                <a:spLocks/>
              </p:cNvSpPr>
              <p:nvPr/>
            </p:nvSpPr>
            <p:spPr bwMode="auto">
              <a:xfrm rot="9553234">
                <a:off x="3714" y="1982"/>
                <a:ext cx="115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8" name="Freeform 124"/>
              <p:cNvSpPr>
                <a:spLocks/>
              </p:cNvSpPr>
              <p:nvPr/>
            </p:nvSpPr>
            <p:spPr bwMode="auto">
              <a:xfrm rot="9553234">
                <a:off x="3714" y="1958"/>
                <a:ext cx="14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27"/>
                  </a:cxn>
                  <a:cxn ang="0">
                    <a:pos x="64" y="75"/>
                  </a:cxn>
                  <a:cxn ang="0">
                    <a:pos x="80" y="47"/>
                  </a:cxn>
                  <a:cxn ang="0">
                    <a:pos x="19" y="0"/>
                  </a:cxn>
                </a:cxnLst>
                <a:rect l="0" t="0" r="r" b="b"/>
                <a:pathLst>
                  <a:path w="80" h="75">
                    <a:moveTo>
                      <a:pt x="19" y="0"/>
                    </a:moveTo>
                    <a:lnTo>
                      <a:pt x="0" y="27"/>
                    </a:lnTo>
                    <a:lnTo>
                      <a:pt x="64" y="75"/>
                    </a:lnTo>
                    <a:lnTo>
                      <a:pt x="80" y="4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9" name="Freeform 125"/>
              <p:cNvSpPr>
                <a:spLocks/>
              </p:cNvSpPr>
              <p:nvPr/>
            </p:nvSpPr>
            <p:spPr bwMode="auto">
              <a:xfrm rot="9553234">
                <a:off x="3719" y="1978"/>
                <a:ext cx="116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Freeform 126"/>
              <p:cNvSpPr>
                <a:spLocks/>
              </p:cNvSpPr>
              <p:nvPr/>
            </p:nvSpPr>
            <p:spPr bwMode="auto">
              <a:xfrm rot="9553234">
                <a:off x="3723" y="1974"/>
                <a:ext cx="114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3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3">
                    <a:moveTo>
                      <a:pt x="2" y="0"/>
                    </a:moveTo>
                    <a:lnTo>
                      <a:pt x="0" y="3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Freeform 127"/>
              <p:cNvSpPr>
                <a:spLocks/>
              </p:cNvSpPr>
              <p:nvPr/>
            </p:nvSpPr>
            <p:spPr bwMode="auto">
              <a:xfrm rot="9553234">
                <a:off x="3722" y="1972"/>
                <a:ext cx="11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3" y="50"/>
                  </a:cxn>
                  <a:cxn ang="0">
                    <a:pos x="0" y="0"/>
                  </a:cxn>
                </a:cxnLst>
                <a:rect l="0" t="0" r="r" b="b"/>
                <a:pathLst>
                  <a:path w="63" h="53">
                    <a:moveTo>
                      <a:pt x="0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3" y="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2" name="Freeform 128"/>
              <p:cNvSpPr>
                <a:spLocks/>
              </p:cNvSpPr>
              <p:nvPr/>
            </p:nvSpPr>
            <p:spPr bwMode="auto">
              <a:xfrm rot="9553234">
                <a:off x="3725" y="1969"/>
                <a:ext cx="116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1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Freeform 129"/>
              <p:cNvSpPr>
                <a:spLocks/>
              </p:cNvSpPr>
              <p:nvPr/>
            </p:nvSpPr>
            <p:spPr bwMode="auto">
              <a:xfrm rot="9553234">
                <a:off x="3728" y="1963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Freeform 130"/>
              <p:cNvSpPr>
                <a:spLocks/>
              </p:cNvSpPr>
              <p:nvPr/>
            </p:nvSpPr>
            <p:spPr bwMode="auto">
              <a:xfrm rot="9553234">
                <a:off x="3734" y="1960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Freeform 131"/>
              <p:cNvSpPr>
                <a:spLocks/>
              </p:cNvSpPr>
              <p:nvPr/>
            </p:nvSpPr>
            <p:spPr bwMode="auto">
              <a:xfrm rot="9553234">
                <a:off x="3738" y="1957"/>
                <a:ext cx="114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3" y="53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3">
                    <a:moveTo>
                      <a:pt x="2" y="0"/>
                    </a:moveTo>
                    <a:lnTo>
                      <a:pt x="0" y="6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Freeform 132"/>
              <p:cNvSpPr>
                <a:spLocks/>
              </p:cNvSpPr>
              <p:nvPr/>
            </p:nvSpPr>
            <p:spPr bwMode="auto">
              <a:xfrm rot="9553234">
                <a:off x="3736" y="1954"/>
                <a:ext cx="120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Freeform 133"/>
              <p:cNvSpPr>
                <a:spLocks/>
              </p:cNvSpPr>
              <p:nvPr/>
            </p:nvSpPr>
            <p:spPr bwMode="auto">
              <a:xfrm rot="9553234">
                <a:off x="3735" y="1930"/>
                <a:ext cx="141" cy="5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1"/>
                  </a:cxn>
                  <a:cxn ang="0">
                    <a:pos x="61" y="78"/>
                  </a:cxn>
                  <a:cxn ang="0">
                    <a:pos x="78" y="48"/>
                  </a:cxn>
                  <a:cxn ang="0">
                    <a:pos x="14" y="0"/>
                  </a:cxn>
                </a:cxnLst>
                <a:rect l="0" t="0" r="r" b="b"/>
                <a:pathLst>
                  <a:path w="78" h="78">
                    <a:moveTo>
                      <a:pt x="14" y="0"/>
                    </a:moveTo>
                    <a:lnTo>
                      <a:pt x="0" y="31"/>
                    </a:lnTo>
                    <a:lnTo>
                      <a:pt x="61" y="78"/>
                    </a:lnTo>
                    <a:lnTo>
                      <a:pt x="78" y="48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Freeform 134"/>
              <p:cNvSpPr>
                <a:spLocks/>
              </p:cNvSpPr>
              <p:nvPr/>
            </p:nvSpPr>
            <p:spPr bwMode="auto">
              <a:xfrm rot="9553234">
                <a:off x="3739" y="1949"/>
                <a:ext cx="11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9" name="Freeform 135"/>
              <p:cNvSpPr>
                <a:spLocks/>
              </p:cNvSpPr>
              <p:nvPr/>
            </p:nvSpPr>
            <p:spPr bwMode="auto">
              <a:xfrm rot="9553234">
                <a:off x="3743" y="1946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Freeform 136"/>
              <p:cNvSpPr>
                <a:spLocks/>
              </p:cNvSpPr>
              <p:nvPr/>
            </p:nvSpPr>
            <p:spPr bwMode="auto">
              <a:xfrm rot="9553234">
                <a:off x="3747" y="1942"/>
                <a:ext cx="115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1" name="Freeform 137"/>
              <p:cNvSpPr>
                <a:spLocks/>
              </p:cNvSpPr>
              <p:nvPr/>
            </p:nvSpPr>
            <p:spPr bwMode="auto">
              <a:xfrm rot="9553234">
                <a:off x="3746" y="1940"/>
                <a:ext cx="11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2">
                    <a:moveTo>
                      <a:pt x="0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Freeform 138"/>
              <p:cNvSpPr>
                <a:spLocks/>
              </p:cNvSpPr>
              <p:nvPr/>
            </p:nvSpPr>
            <p:spPr bwMode="auto">
              <a:xfrm rot="9553234">
                <a:off x="3751" y="1935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Freeform 139"/>
              <p:cNvSpPr>
                <a:spLocks/>
              </p:cNvSpPr>
              <p:nvPr/>
            </p:nvSpPr>
            <p:spPr bwMode="auto">
              <a:xfrm rot="9553234">
                <a:off x="3756" y="1932"/>
                <a:ext cx="114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3" y="47"/>
                  </a:cxn>
                  <a:cxn ang="0">
                    <a:pos x="2" y="0"/>
                  </a:cxn>
                </a:cxnLst>
                <a:rect l="0" t="0" r="r" b="b"/>
                <a:pathLst>
                  <a:path w="63" h="50">
                    <a:moveTo>
                      <a:pt x="2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3" y="47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Freeform 140"/>
              <p:cNvSpPr>
                <a:spLocks/>
              </p:cNvSpPr>
              <p:nvPr/>
            </p:nvSpPr>
            <p:spPr bwMode="auto">
              <a:xfrm rot="9553234">
                <a:off x="3754" y="1929"/>
                <a:ext cx="119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5" name="Freeform 141"/>
              <p:cNvSpPr>
                <a:spLocks/>
              </p:cNvSpPr>
              <p:nvPr/>
            </p:nvSpPr>
            <p:spPr bwMode="auto">
              <a:xfrm rot="9553234">
                <a:off x="3757" y="1925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6" name="Freeform 142"/>
              <p:cNvSpPr>
                <a:spLocks/>
              </p:cNvSpPr>
              <p:nvPr/>
            </p:nvSpPr>
            <p:spPr bwMode="auto">
              <a:xfrm rot="9553234">
                <a:off x="3757" y="1903"/>
                <a:ext cx="135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1"/>
                  </a:cxn>
                  <a:cxn ang="0">
                    <a:pos x="64" y="75"/>
                  </a:cxn>
                  <a:cxn ang="0">
                    <a:pos x="75" y="47"/>
                  </a:cxn>
                  <a:cxn ang="0">
                    <a:pos x="14" y="0"/>
                  </a:cxn>
                </a:cxnLst>
                <a:rect l="0" t="0" r="r" b="b"/>
                <a:pathLst>
                  <a:path w="75" h="75">
                    <a:moveTo>
                      <a:pt x="14" y="0"/>
                    </a:moveTo>
                    <a:lnTo>
                      <a:pt x="0" y="31"/>
                    </a:lnTo>
                    <a:lnTo>
                      <a:pt x="64" y="75"/>
                    </a:lnTo>
                    <a:lnTo>
                      <a:pt x="75" y="47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7" name="Freeform 143"/>
              <p:cNvSpPr>
                <a:spLocks/>
              </p:cNvSpPr>
              <p:nvPr/>
            </p:nvSpPr>
            <p:spPr bwMode="auto">
              <a:xfrm rot="9553234">
                <a:off x="3761" y="1922"/>
                <a:ext cx="115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8" name="Freeform 144"/>
              <p:cNvSpPr>
                <a:spLocks/>
              </p:cNvSpPr>
              <p:nvPr/>
            </p:nvSpPr>
            <p:spPr bwMode="auto">
              <a:xfrm rot="9553234">
                <a:off x="3760" y="1919"/>
                <a:ext cx="121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9" name="Freeform 145"/>
              <p:cNvSpPr>
                <a:spLocks/>
              </p:cNvSpPr>
              <p:nvPr/>
            </p:nvSpPr>
            <p:spPr bwMode="auto">
              <a:xfrm rot="9553234">
                <a:off x="3764" y="1914"/>
                <a:ext cx="11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4" y="52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2">
                    <a:moveTo>
                      <a:pt x="0" y="0"/>
                    </a:moveTo>
                    <a:lnTo>
                      <a:pt x="0" y="5"/>
                    </a:lnTo>
                    <a:lnTo>
                      <a:pt x="64" y="52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0" name="Freeform 146"/>
              <p:cNvSpPr>
                <a:spLocks/>
              </p:cNvSpPr>
              <p:nvPr/>
            </p:nvSpPr>
            <p:spPr bwMode="auto">
              <a:xfrm rot="9553234">
                <a:off x="3762" y="1912"/>
                <a:ext cx="119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1" name="Freeform 147"/>
              <p:cNvSpPr>
                <a:spLocks/>
              </p:cNvSpPr>
              <p:nvPr/>
            </p:nvSpPr>
            <p:spPr bwMode="auto">
              <a:xfrm rot="9553234">
                <a:off x="3767" y="1909"/>
                <a:ext cx="113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1" y="50"/>
                  </a:cxn>
                  <a:cxn ang="0">
                    <a:pos x="63" y="47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5"/>
                    </a:lnTo>
                    <a:lnTo>
                      <a:pt x="61" y="50"/>
                    </a:lnTo>
                    <a:lnTo>
                      <a:pt x="63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2" name="Freeform 148"/>
              <p:cNvSpPr>
                <a:spLocks/>
              </p:cNvSpPr>
              <p:nvPr/>
            </p:nvSpPr>
            <p:spPr bwMode="auto">
              <a:xfrm rot="9553234">
                <a:off x="3770" y="1904"/>
                <a:ext cx="116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1"/>
                  </a:cxn>
                  <a:cxn ang="0">
                    <a:pos x="64" y="45"/>
                  </a:cxn>
                  <a:cxn ang="0">
                    <a:pos x="3" y="0"/>
                  </a:cxn>
                </a:cxnLst>
                <a:rect l="0" t="0" r="r" b="b"/>
                <a:pathLst>
                  <a:path w="64" h="51">
                    <a:moveTo>
                      <a:pt x="3" y="0"/>
                    </a:moveTo>
                    <a:lnTo>
                      <a:pt x="0" y="3"/>
                    </a:lnTo>
                    <a:lnTo>
                      <a:pt x="64" y="51"/>
                    </a:lnTo>
                    <a:lnTo>
                      <a:pt x="64" y="45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3" name="Freeform 149"/>
              <p:cNvSpPr>
                <a:spLocks/>
              </p:cNvSpPr>
              <p:nvPr/>
            </p:nvSpPr>
            <p:spPr bwMode="auto">
              <a:xfrm rot="9553234">
                <a:off x="3768" y="1902"/>
                <a:ext cx="121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8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8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Freeform 150"/>
              <p:cNvSpPr>
                <a:spLocks/>
              </p:cNvSpPr>
              <p:nvPr/>
            </p:nvSpPr>
            <p:spPr bwMode="auto">
              <a:xfrm rot="9553234">
                <a:off x="3773" y="1899"/>
                <a:ext cx="11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151"/>
              <p:cNvSpPr>
                <a:spLocks/>
              </p:cNvSpPr>
              <p:nvPr/>
            </p:nvSpPr>
            <p:spPr bwMode="auto">
              <a:xfrm rot="9553234">
                <a:off x="3768" y="1876"/>
                <a:ext cx="135" cy="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0"/>
                  </a:cxn>
                  <a:cxn ang="0">
                    <a:pos x="64" y="75"/>
                  </a:cxn>
                  <a:cxn ang="0">
                    <a:pos x="75" y="44"/>
                  </a:cxn>
                  <a:cxn ang="0">
                    <a:pos x="11" y="0"/>
                  </a:cxn>
                </a:cxnLst>
                <a:rect l="0" t="0" r="r" b="b"/>
                <a:pathLst>
                  <a:path w="75" h="75">
                    <a:moveTo>
                      <a:pt x="11" y="0"/>
                    </a:moveTo>
                    <a:lnTo>
                      <a:pt x="0" y="30"/>
                    </a:lnTo>
                    <a:lnTo>
                      <a:pt x="64" y="75"/>
                    </a:lnTo>
                    <a:lnTo>
                      <a:pt x="75" y="44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Freeform 152"/>
              <p:cNvSpPr>
                <a:spLocks/>
              </p:cNvSpPr>
              <p:nvPr/>
            </p:nvSpPr>
            <p:spPr bwMode="auto">
              <a:xfrm rot="9553234">
                <a:off x="3772" y="1894"/>
                <a:ext cx="121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Freeform 153"/>
              <p:cNvSpPr>
                <a:spLocks/>
              </p:cNvSpPr>
              <p:nvPr/>
            </p:nvSpPr>
            <p:spPr bwMode="auto">
              <a:xfrm rot="9553234">
                <a:off x="3777" y="1890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6"/>
                    </a:lnTo>
                    <a:lnTo>
                      <a:pt x="64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8" name="Freeform 154"/>
              <p:cNvSpPr>
                <a:spLocks/>
              </p:cNvSpPr>
              <p:nvPr/>
            </p:nvSpPr>
            <p:spPr bwMode="auto">
              <a:xfrm rot="9553234">
                <a:off x="3774" y="1888"/>
                <a:ext cx="121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9" name="Freeform 155"/>
              <p:cNvSpPr>
                <a:spLocks/>
              </p:cNvSpPr>
              <p:nvPr/>
            </p:nvSpPr>
            <p:spPr bwMode="auto">
              <a:xfrm rot="9553234">
                <a:off x="3779" y="1883"/>
                <a:ext cx="11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4" y="51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1">
                    <a:moveTo>
                      <a:pt x="0" y="0"/>
                    </a:moveTo>
                    <a:lnTo>
                      <a:pt x="0" y="3"/>
                    </a:lnTo>
                    <a:lnTo>
                      <a:pt x="64" y="51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0" name="Freeform 156"/>
              <p:cNvSpPr>
                <a:spLocks/>
              </p:cNvSpPr>
              <p:nvPr/>
            </p:nvSpPr>
            <p:spPr bwMode="auto">
              <a:xfrm rot="9553234">
                <a:off x="3778" y="1880"/>
                <a:ext cx="120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6" y="48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6" y="48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Freeform 157"/>
              <p:cNvSpPr>
                <a:spLocks/>
              </p:cNvSpPr>
              <p:nvPr/>
            </p:nvSpPr>
            <p:spPr bwMode="auto">
              <a:xfrm rot="9553234">
                <a:off x="3782" y="1875"/>
                <a:ext cx="11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2" name="Freeform 158"/>
              <p:cNvSpPr>
                <a:spLocks/>
              </p:cNvSpPr>
              <p:nvPr/>
            </p:nvSpPr>
            <p:spPr bwMode="auto">
              <a:xfrm rot="9553234">
                <a:off x="3781" y="1873"/>
                <a:ext cx="119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Freeform 159"/>
              <p:cNvSpPr>
                <a:spLocks/>
              </p:cNvSpPr>
              <p:nvPr/>
            </p:nvSpPr>
            <p:spPr bwMode="auto">
              <a:xfrm rot="9553234">
                <a:off x="3779" y="1852"/>
                <a:ext cx="127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1"/>
                  </a:cxn>
                  <a:cxn ang="0">
                    <a:pos x="64" y="75"/>
                  </a:cxn>
                  <a:cxn ang="0">
                    <a:pos x="70" y="45"/>
                  </a:cxn>
                  <a:cxn ang="0">
                    <a:pos x="6" y="0"/>
                  </a:cxn>
                </a:cxnLst>
                <a:rect l="0" t="0" r="r" b="b"/>
                <a:pathLst>
                  <a:path w="70" h="75">
                    <a:moveTo>
                      <a:pt x="6" y="0"/>
                    </a:moveTo>
                    <a:lnTo>
                      <a:pt x="0" y="31"/>
                    </a:lnTo>
                    <a:lnTo>
                      <a:pt x="64" y="75"/>
                    </a:lnTo>
                    <a:lnTo>
                      <a:pt x="70" y="45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4" name="Freeform 160"/>
              <p:cNvSpPr>
                <a:spLocks/>
              </p:cNvSpPr>
              <p:nvPr/>
            </p:nvSpPr>
            <p:spPr bwMode="auto">
              <a:xfrm rot="9553234">
                <a:off x="3783" y="1869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5" name="Freeform 161"/>
              <p:cNvSpPr>
                <a:spLocks/>
              </p:cNvSpPr>
              <p:nvPr/>
            </p:nvSpPr>
            <p:spPr bwMode="auto">
              <a:xfrm rot="9553234">
                <a:off x="3782" y="1865"/>
                <a:ext cx="122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6" name="Freeform 162"/>
              <p:cNvSpPr>
                <a:spLocks/>
              </p:cNvSpPr>
              <p:nvPr/>
            </p:nvSpPr>
            <p:spPr bwMode="auto">
              <a:xfrm rot="9553234">
                <a:off x="3787" y="1862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7" name="Freeform 163"/>
              <p:cNvSpPr>
                <a:spLocks/>
              </p:cNvSpPr>
              <p:nvPr/>
            </p:nvSpPr>
            <p:spPr bwMode="auto">
              <a:xfrm rot="9553234">
                <a:off x="3786" y="1859"/>
                <a:ext cx="11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8" name="Freeform 164"/>
              <p:cNvSpPr>
                <a:spLocks/>
              </p:cNvSpPr>
              <p:nvPr/>
            </p:nvSpPr>
            <p:spPr bwMode="auto">
              <a:xfrm rot="9553234">
                <a:off x="3784" y="1856"/>
                <a:ext cx="121" cy="3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47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47">
                    <a:moveTo>
                      <a:pt x="3" y="0"/>
                    </a:moveTo>
                    <a:lnTo>
                      <a:pt x="0" y="2"/>
                    </a:lnTo>
                    <a:lnTo>
                      <a:pt x="64" y="47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Freeform 165"/>
              <p:cNvSpPr>
                <a:spLocks/>
              </p:cNvSpPr>
              <p:nvPr/>
            </p:nvSpPr>
            <p:spPr bwMode="auto">
              <a:xfrm rot="9553234">
                <a:off x="3788" y="1851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Freeform 166"/>
              <p:cNvSpPr>
                <a:spLocks/>
              </p:cNvSpPr>
              <p:nvPr/>
            </p:nvSpPr>
            <p:spPr bwMode="auto">
              <a:xfrm rot="9553234">
                <a:off x="3787" y="1850"/>
                <a:ext cx="11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4" y="47"/>
                  </a:cxn>
                  <a:cxn ang="0">
                    <a:pos x="64" y="44"/>
                  </a:cxn>
                  <a:cxn ang="0">
                    <a:pos x="0" y="0"/>
                  </a:cxn>
                </a:cxnLst>
                <a:rect l="0" t="0" r="r" b="b"/>
                <a:pathLst>
                  <a:path w="64" h="47">
                    <a:moveTo>
                      <a:pt x="0" y="0"/>
                    </a:moveTo>
                    <a:lnTo>
                      <a:pt x="0" y="3"/>
                    </a:lnTo>
                    <a:lnTo>
                      <a:pt x="64" y="47"/>
                    </a:lnTo>
                    <a:lnTo>
                      <a:pt x="64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1" name="Freeform 167"/>
              <p:cNvSpPr>
                <a:spLocks/>
              </p:cNvSpPr>
              <p:nvPr/>
            </p:nvSpPr>
            <p:spPr bwMode="auto">
              <a:xfrm rot="9553234">
                <a:off x="3782" y="1827"/>
                <a:ext cx="125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3"/>
                  </a:cxn>
                  <a:cxn ang="0">
                    <a:pos x="66" y="78"/>
                  </a:cxn>
                  <a:cxn ang="0">
                    <a:pos x="69" y="44"/>
                  </a:cxn>
                  <a:cxn ang="0">
                    <a:pos x="5" y="0"/>
                  </a:cxn>
                </a:cxnLst>
                <a:rect l="0" t="0" r="r" b="b"/>
                <a:pathLst>
                  <a:path w="69" h="78">
                    <a:moveTo>
                      <a:pt x="5" y="0"/>
                    </a:moveTo>
                    <a:lnTo>
                      <a:pt x="0" y="33"/>
                    </a:lnTo>
                    <a:lnTo>
                      <a:pt x="66" y="78"/>
                    </a:lnTo>
                    <a:lnTo>
                      <a:pt x="69" y="44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2" name="Freeform 168"/>
              <p:cNvSpPr>
                <a:spLocks/>
              </p:cNvSpPr>
              <p:nvPr/>
            </p:nvSpPr>
            <p:spPr bwMode="auto">
              <a:xfrm rot="9553234">
                <a:off x="3786" y="1845"/>
                <a:ext cx="120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66" y="50"/>
                  </a:cxn>
                  <a:cxn ang="0">
                    <a:pos x="66" y="44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3" name="Freeform 169"/>
              <p:cNvSpPr>
                <a:spLocks/>
              </p:cNvSpPr>
              <p:nvPr/>
            </p:nvSpPr>
            <p:spPr bwMode="auto">
              <a:xfrm rot="9553234">
                <a:off x="3785" y="1842"/>
                <a:ext cx="120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4" name="Freeform 170"/>
              <p:cNvSpPr>
                <a:spLocks/>
              </p:cNvSpPr>
              <p:nvPr/>
            </p:nvSpPr>
            <p:spPr bwMode="auto">
              <a:xfrm rot="9553234">
                <a:off x="3790" y="1839"/>
                <a:ext cx="114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3" y="47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47">
                    <a:moveTo>
                      <a:pt x="0" y="0"/>
                    </a:moveTo>
                    <a:lnTo>
                      <a:pt x="0" y="5"/>
                    </a:lnTo>
                    <a:lnTo>
                      <a:pt x="63" y="47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5" name="Freeform 171"/>
              <p:cNvSpPr>
                <a:spLocks/>
              </p:cNvSpPr>
              <p:nvPr/>
            </p:nvSpPr>
            <p:spPr bwMode="auto">
              <a:xfrm rot="9553234">
                <a:off x="3789" y="1837"/>
                <a:ext cx="1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3" y="48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3" h="48">
                    <a:moveTo>
                      <a:pt x="0" y="0"/>
                    </a:moveTo>
                    <a:lnTo>
                      <a:pt x="0" y="3"/>
                    </a:lnTo>
                    <a:lnTo>
                      <a:pt x="63" y="48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6" name="Freeform 172"/>
              <p:cNvSpPr>
                <a:spLocks/>
              </p:cNvSpPr>
              <p:nvPr/>
            </p:nvSpPr>
            <p:spPr bwMode="auto">
              <a:xfrm rot="9553234">
                <a:off x="3788" y="1833"/>
                <a:ext cx="114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3" y="45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3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7" name="Freeform 173"/>
              <p:cNvSpPr>
                <a:spLocks/>
              </p:cNvSpPr>
              <p:nvPr/>
            </p:nvSpPr>
            <p:spPr bwMode="auto">
              <a:xfrm rot="9553234">
                <a:off x="3785" y="1830"/>
                <a:ext cx="119" cy="3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4"/>
                  </a:cxn>
                  <a:cxn ang="0">
                    <a:pos x="3" y="0"/>
                  </a:cxn>
                </a:cxnLst>
                <a:rect l="0" t="0" r="r" b="b"/>
                <a:pathLst>
                  <a:path w="66" h="47">
                    <a:moveTo>
                      <a:pt x="3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8" name="Freeform 174"/>
              <p:cNvSpPr>
                <a:spLocks/>
              </p:cNvSpPr>
              <p:nvPr/>
            </p:nvSpPr>
            <p:spPr bwMode="auto">
              <a:xfrm rot="9553234">
                <a:off x="3784" y="1827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3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9" name="Freeform 175"/>
              <p:cNvSpPr>
                <a:spLocks/>
              </p:cNvSpPr>
              <p:nvPr/>
            </p:nvSpPr>
            <p:spPr bwMode="auto">
              <a:xfrm rot="9553234">
                <a:off x="3780" y="1807"/>
                <a:ext cx="11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66" y="75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75">
                    <a:moveTo>
                      <a:pt x="0" y="0"/>
                    </a:moveTo>
                    <a:lnTo>
                      <a:pt x="0" y="33"/>
                    </a:lnTo>
                    <a:lnTo>
                      <a:pt x="66" y="75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0" name="Freeform 176"/>
              <p:cNvSpPr>
                <a:spLocks/>
              </p:cNvSpPr>
              <p:nvPr/>
            </p:nvSpPr>
            <p:spPr bwMode="auto">
              <a:xfrm rot="9553234">
                <a:off x="3783" y="1823"/>
                <a:ext cx="11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6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1" name="Freeform 177"/>
              <p:cNvSpPr>
                <a:spLocks/>
              </p:cNvSpPr>
              <p:nvPr/>
            </p:nvSpPr>
            <p:spPr bwMode="auto">
              <a:xfrm rot="9553234">
                <a:off x="3782" y="1819"/>
                <a:ext cx="11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50"/>
                  </a:cxn>
                  <a:cxn ang="0">
                    <a:pos x="66" y="44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2" name="Freeform 178"/>
              <p:cNvSpPr>
                <a:spLocks/>
              </p:cNvSpPr>
              <p:nvPr/>
            </p:nvSpPr>
            <p:spPr bwMode="auto">
              <a:xfrm rot="9553234">
                <a:off x="3781" y="1818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7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6"/>
                    </a:lnTo>
                    <a:lnTo>
                      <a:pt x="66" y="47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3" name="Freeform 179"/>
              <p:cNvSpPr>
                <a:spLocks/>
              </p:cNvSpPr>
              <p:nvPr/>
            </p:nvSpPr>
            <p:spPr bwMode="auto">
              <a:xfrm rot="9553234">
                <a:off x="3779" y="1814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1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4" name="Freeform 180"/>
              <p:cNvSpPr>
                <a:spLocks/>
              </p:cNvSpPr>
              <p:nvPr/>
            </p:nvSpPr>
            <p:spPr bwMode="auto">
              <a:xfrm rot="9553234">
                <a:off x="3778" y="1812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5" name="Freeform 181"/>
              <p:cNvSpPr>
                <a:spLocks/>
              </p:cNvSpPr>
              <p:nvPr/>
            </p:nvSpPr>
            <p:spPr bwMode="auto">
              <a:xfrm rot="9553234">
                <a:off x="3777" y="1808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6" name="Freeform 182"/>
              <p:cNvSpPr>
                <a:spLocks/>
              </p:cNvSpPr>
              <p:nvPr/>
            </p:nvSpPr>
            <p:spPr bwMode="auto">
              <a:xfrm rot="9553234">
                <a:off x="3767" y="1790"/>
                <a:ext cx="12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1"/>
                  </a:cxn>
                  <a:cxn ang="0">
                    <a:pos x="69" y="73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9" h="73">
                    <a:moveTo>
                      <a:pt x="0" y="0"/>
                    </a:moveTo>
                    <a:lnTo>
                      <a:pt x="3" y="31"/>
                    </a:lnTo>
                    <a:lnTo>
                      <a:pt x="69" y="73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7" name="Freeform 183"/>
              <p:cNvSpPr>
                <a:spLocks/>
              </p:cNvSpPr>
              <p:nvPr/>
            </p:nvSpPr>
            <p:spPr bwMode="auto">
              <a:xfrm rot="9553234">
                <a:off x="3775" y="1804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8" name="Freeform 184"/>
              <p:cNvSpPr>
                <a:spLocks/>
              </p:cNvSpPr>
              <p:nvPr/>
            </p:nvSpPr>
            <p:spPr bwMode="auto">
              <a:xfrm rot="9553234">
                <a:off x="3774" y="1800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6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9" name="Freeform 185"/>
              <p:cNvSpPr>
                <a:spLocks/>
              </p:cNvSpPr>
              <p:nvPr/>
            </p:nvSpPr>
            <p:spPr bwMode="auto">
              <a:xfrm rot="9553234">
                <a:off x="3773" y="1797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66" y="47"/>
                  </a:cxn>
                  <a:cxn ang="0">
                    <a:pos x="66" y="41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3" y="2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0" name="Freeform 186"/>
              <p:cNvSpPr>
                <a:spLocks/>
              </p:cNvSpPr>
              <p:nvPr/>
            </p:nvSpPr>
            <p:spPr bwMode="auto">
              <a:xfrm rot="9553234">
                <a:off x="3773" y="1796"/>
                <a:ext cx="1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48"/>
                  </a:cxn>
                  <a:cxn ang="0">
                    <a:pos x="63" y="45"/>
                  </a:cxn>
                  <a:cxn ang="0">
                    <a:pos x="0" y="0"/>
                  </a:cxn>
                </a:cxnLst>
                <a:rect l="0" t="0" r="r" b="b"/>
                <a:pathLst>
                  <a:path w="63" h="48">
                    <a:moveTo>
                      <a:pt x="0" y="0"/>
                    </a:moveTo>
                    <a:lnTo>
                      <a:pt x="0" y="6"/>
                    </a:lnTo>
                    <a:lnTo>
                      <a:pt x="63" y="48"/>
                    </a:lnTo>
                    <a:lnTo>
                      <a:pt x="63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1" name="Freeform 187"/>
              <p:cNvSpPr>
                <a:spLocks/>
              </p:cNvSpPr>
              <p:nvPr/>
            </p:nvSpPr>
            <p:spPr bwMode="auto">
              <a:xfrm rot="9553234">
                <a:off x="3766" y="1794"/>
                <a:ext cx="120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2" name="Freeform 188"/>
              <p:cNvSpPr>
                <a:spLocks/>
              </p:cNvSpPr>
              <p:nvPr/>
            </p:nvSpPr>
            <p:spPr bwMode="auto">
              <a:xfrm rot="9553234">
                <a:off x="3765" y="1791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3" name="Freeform 189"/>
              <p:cNvSpPr>
                <a:spLocks/>
              </p:cNvSpPr>
              <p:nvPr/>
            </p:nvSpPr>
            <p:spPr bwMode="auto">
              <a:xfrm rot="9553234">
                <a:off x="3750" y="1776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1"/>
                  </a:cxn>
                  <a:cxn ang="0">
                    <a:pos x="72" y="69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72" h="69">
                    <a:moveTo>
                      <a:pt x="0" y="0"/>
                    </a:moveTo>
                    <a:lnTo>
                      <a:pt x="8" y="31"/>
                    </a:lnTo>
                    <a:lnTo>
                      <a:pt x="72" y="69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4" name="Freeform 190"/>
              <p:cNvSpPr>
                <a:spLocks/>
              </p:cNvSpPr>
              <p:nvPr/>
            </p:nvSpPr>
            <p:spPr bwMode="auto">
              <a:xfrm rot="9553234">
                <a:off x="3764" y="1787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2" y="6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5" name="Freeform 191"/>
              <p:cNvSpPr>
                <a:spLocks/>
              </p:cNvSpPr>
              <p:nvPr/>
            </p:nvSpPr>
            <p:spPr bwMode="auto">
              <a:xfrm rot="9553234">
                <a:off x="3757" y="1785"/>
                <a:ext cx="12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7" y="47"/>
                  </a:cxn>
                  <a:cxn ang="0">
                    <a:pos x="64" y="41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0" y="5"/>
                    </a:lnTo>
                    <a:lnTo>
                      <a:pt x="67" y="47"/>
                    </a:lnTo>
                    <a:lnTo>
                      <a:pt x="64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6" name="Freeform 192"/>
              <p:cNvSpPr>
                <a:spLocks/>
              </p:cNvSpPr>
              <p:nvPr/>
            </p:nvSpPr>
            <p:spPr bwMode="auto">
              <a:xfrm rot="9553234">
                <a:off x="3755" y="1782"/>
                <a:ext cx="12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67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3" y="6"/>
                    </a:lnTo>
                    <a:lnTo>
                      <a:pt x="67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7" name="Freeform 193"/>
              <p:cNvSpPr>
                <a:spLocks/>
              </p:cNvSpPr>
              <p:nvPr/>
            </p:nvSpPr>
            <p:spPr bwMode="auto">
              <a:xfrm rot="9553234">
                <a:off x="3749" y="1780"/>
                <a:ext cx="12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7" y="47"/>
                  </a:cxn>
                  <a:cxn ang="0">
                    <a:pos x="64" y="41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0" y="5"/>
                    </a:lnTo>
                    <a:lnTo>
                      <a:pt x="67" y="47"/>
                    </a:lnTo>
                    <a:lnTo>
                      <a:pt x="64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8" name="Freeform 194"/>
              <p:cNvSpPr>
                <a:spLocks/>
              </p:cNvSpPr>
              <p:nvPr/>
            </p:nvSpPr>
            <p:spPr bwMode="auto">
              <a:xfrm rot="9553234">
                <a:off x="3748" y="1777"/>
                <a:ext cx="12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9"/>
                  </a:cxn>
                  <a:cxn ang="0">
                    <a:pos x="67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3" y="9"/>
                    </a:lnTo>
                    <a:lnTo>
                      <a:pt x="67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9" name="Freeform 195"/>
              <p:cNvSpPr>
                <a:spLocks/>
              </p:cNvSpPr>
              <p:nvPr/>
            </p:nvSpPr>
            <p:spPr bwMode="auto">
              <a:xfrm rot="9553234">
                <a:off x="3725" y="1764"/>
                <a:ext cx="13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7"/>
                  </a:cxn>
                  <a:cxn ang="0">
                    <a:pos x="75" y="66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75" h="66">
                    <a:moveTo>
                      <a:pt x="0" y="0"/>
                    </a:moveTo>
                    <a:lnTo>
                      <a:pt x="8" y="27"/>
                    </a:lnTo>
                    <a:lnTo>
                      <a:pt x="75" y="66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0" name="Freeform 196"/>
              <p:cNvSpPr>
                <a:spLocks/>
              </p:cNvSpPr>
              <p:nvPr/>
            </p:nvSpPr>
            <p:spPr bwMode="auto">
              <a:xfrm rot="9553234">
                <a:off x="3742" y="1773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66" y="47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3" y="5"/>
                    </a:lnTo>
                    <a:lnTo>
                      <a:pt x="66" y="47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1" name="Freeform 197"/>
              <p:cNvSpPr>
                <a:spLocks/>
              </p:cNvSpPr>
              <p:nvPr/>
            </p:nvSpPr>
            <p:spPr bwMode="auto">
              <a:xfrm rot="9553234">
                <a:off x="3736" y="1772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66" y="47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2" y="8"/>
                    </a:lnTo>
                    <a:lnTo>
                      <a:pt x="66" y="47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2" name="Freeform 198"/>
              <p:cNvSpPr>
                <a:spLocks/>
              </p:cNvSpPr>
              <p:nvPr/>
            </p:nvSpPr>
            <p:spPr bwMode="auto">
              <a:xfrm rot="9553234">
                <a:off x="3729" y="1768"/>
                <a:ext cx="12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7" y="48"/>
                  </a:cxn>
                  <a:cxn ang="0">
                    <a:pos x="64" y="39"/>
                  </a:cxn>
                  <a:cxn ang="0">
                    <a:pos x="0" y="0"/>
                  </a:cxn>
                </a:cxnLst>
                <a:rect l="0" t="0" r="r" b="b"/>
                <a:pathLst>
                  <a:path w="67" h="48">
                    <a:moveTo>
                      <a:pt x="0" y="0"/>
                    </a:moveTo>
                    <a:lnTo>
                      <a:pt x="0" y="6"/>
                    </a:lnTo>
                    <a:lnTo>
                      <a:pt x="67" y="48"/>
                    </a:lnTo>
                    <a:lnTo>
                      <a:pt x="64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3" name="Freeform 199"/>
              <p:cNvSpPr>
                <a:spLocks/>
              </p:cNvSpPr>
              <p:nvPr/>
            </p:nvSpPr>
            <p:spPr bwMode="auto">
              <a:xfrm rot="9553234">
                <a:off x="3723" y="1765"/>
                <a:ext cx="12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70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70" h="47">
                    <a:moveTo>
                      <a:pt x="0" y="0"/>
                    </a:moveTo>
                    <a:lnTo>
                      <a:pt x="3" y="8"/>
                    </a:lnTo>
                    <a:lnTo>
                      <a:pt x="70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4" name="Freeform 200"/>
              <p:cNvSpPr>
                <a:spLocks/>
              </p:cNvSpPr>
              <p:nvPr/>
            </p:nvSpPr>
            <p:spPr bwMode="auto">
              <a:xfrm rot="9553234">
                <a:off x="3694" y="1754"/>
                <a:ext cx="147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25"/>
                  </a:cxn>
                  <a:cxn ang="0">
                    <a:pos x="81" y="64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81" h="64">
                    <a:moveTo>
                      <a:pt x="0" y="0"/>
                    </a:moveTo>
                    <a:lnTo>
                      <a:pt x="14" y="25"/>
                    </a:lnTo>
                    <a:lnTo>
                      <a:pt x="81" y="64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5" name="Freeform 201"/>
              <p:cNvSpPr>
                <a:spLocks/>
              </p:cNvSpPr>
              <p:nvPr/>
            </p:nvSpPr>
            <p:spPr bwMode="auto">
              <a:xfrm rot="9553234">
                <a:off x="3713" y="1763"/>
                <a:ext cx="13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72" y="48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2" h="48">
                    <a:moveTo>
                      <a:pt x="0" y="0"/>
                    </a:moveTo>
                    <a:lnTo>
                      <a:pt x="6" y="9"/>
                    </a:lnTo>
                    <a:lnTo>
                      <a:pt x="72" y="48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6" name="Freeform 202"/>
              <p:cNvSpPr>
                <a:spLocks/>
              </p:cNvSpPr>
              <p:nvPr/>
            </p:nvSpPr>
            <p:spPr bwMode="auto">
              <a:xfrm rot="9553234">
                <a:off x="3705" y="1760"/>
                <a:ext cx="12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69" y="47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5" y="8"/>
                    </a:lnTo>
                    <a:lnTo>
                      <a:pt x="69" y="47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7" name="Freeform 203"/>
              <p:cNvSpPr>
                <a:spLocks/>
              </p:cNvSpPr>
              <p:nvPr/>
            </p:nvSpPr>
            <p:spPr bwMode="auto">
              <a:xfrm rot="9553234">
                <a:off x="3692" y="1759"/>
                <a:ext cx="12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70" y="47"/>
                  </a:cxn>
                  <a:cxn ang="0">
                    <a:pos x="64" y="39"/>
                  </a:cxn>
                  <a:cxn ang="0">
                    <a:pos x="0" y="0"/>
                  </a:cxn>
                </a:cxnLst>
                <a:rect l="0" t="0" r="r" b="b"/>
                <a:pathLst>
                  <a:path w="70" h="47">
                    <a:moveTo>
                      <a:pt x="0" y="0"/>
                    </a:moveTo>
                    <a:lnTo>
                      <a:pt x="3" y="8"/>
                    </a:lnTo>
                    <a:lnTo>
                      <a:pt x="70" y="47"/>
                    </a:lnTo>
                    <a:lnTo>
                      <a:pt x="64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8" name="Freeform 204"/>
              <p:cNvSpPr>
                <a:spLocks/>
              </p:cNvSpPr>
              <p:nvPr/>
            </p:nvSpPr>
            <p:spPr bwMode="auto">
              <a:xfrm rot="9553234">
                <a:off x="3662" y="1750"/>
                <a:ext cx="150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5"/>
                  </a:cxn>
                  <a:cxn ang="0">
                    <a:pos x="83" y="64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83" h="64">
                    <a:moveTo>
                      <a:pt x="0" y="0"/>
                    </a:moveTo>
                    <a:lnTo>
                      <a:pt x="17" y="25"/>
                    </a:lnTo>
                    <a:lnTo>
                      <a:pt x="83" y="64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9" name="Freeform 205"/>
              <p:cNvSpPr>
                <a:spLocks/>
              </p:cNvSpPr>
              <p:nvPr/>
            </p:nvSpPr>
            <p:spPr bwMode="auto">
              <a:xfrm rot="9553234">
                <a:off x="3676" y="1753"/>
                <a:ext cx="135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4"/>
                  </a:cxn>
                  <a:cxn ang="0">
                    <a:pos x="75" y="53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lnTo>
                      <a:pt x="8" y="14"/>
                    </a:lnTo>
                    <a:lnTo>
                      <a:pt x="75" y="53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0" name="Freeform 206"/>
              <p:cNvSpPr>
                <a:spLocks/>
              </p:cNvSpPr>
              <p:nvPr/>
            </p:nvSpPr>
            <p:spPr bwMode="auto">
              <a:xfrm rot="9553234">
                <a:off x="3660" y="1752"/>
                <a:ext cx="13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75" y="50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9" y="11"/>
                    </a:lnTo>
                    <a:lnTo>
                      <a:pt x="75" y="50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" name="Freeform 207"/>
              <p:cNvSpPr>
                <a:spLocks/>
              </p:cNvSpPr>
              <p:nvPr/>
            </p:nvSpPr>
            <p:spPr bwMode="auto">
              <a:xfrm rot="9553234">
                <a:off x="3622" y="1747"/>
                <a:ext cx="156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5"/>
                  </a:cxn>
                  <a:cxn ang="0">
                    <a:pos x="86" y="62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86" h="62">
                    <a:moveTo>
                      <a:pt x="0" y="0"/>
                    </a:moveTo>
                    <a:lnTo>
                      <a:pt x="19" y="25"/>
                    </a:lnTo>
                    <a:lnTo>
                      <a:pt x="86" y="62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" name="Freeform 208"/>
              <p:cNvSpPr>
                <a:spLocks/>
              </p:cNvSpPr>
              <p:nvPr/>
            </p:nvSpPr>
            <p:spPr bwMode="auto">
              <a:xfrm rot="9553234">
                <a:off x="3643" y="1751"/>
                <a:ext cx="13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2"/>
                  </a:cxn>
                  <a:cxn ang="0">
                    <a:pos x="75" y="50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11" y="12"/>
                    </a:lnTo>
                    <a:lnTo>
                      <a:pt x="75" y="50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3" name="Freeform 209"/>
              <p:cNvSpPr>
                <a:spLocks/>
              </p:cNvSpPr>
              <p:nvPr/>
            </p:nvSpPr>
            <p:spPr bwMode="auto">
              <a:xfrm rot="9553234">
                <a:off x="3621" y="1751"/>
                <a:ext cx="13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3"/>
                  </a:cxn>
                  <a:cxn ang="0">
                    <a:pos x="75" y="50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8" y="13"/>
                    </a:lnTo>
                    <a:lnTo>
                      <a:pt x="75" y="50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4" name="Freeform 210"/>
              <p:cNvSpPr>
                <a:spLocks/>
              </p:cNvSpPr>
              <p:nvPr/>
            </p:nvSpPr>
            <p:spPr bwMode="auto">
              <a:xfrm rot="9553234">
                <a:off x="3578" y="1748"/>
                <a:ext cx="161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0"/>
                  </a:cxn>
                  <a:cxn ang="0">
                    <a:pos x="89" y="56"/>
                  </a:cxn>
                  <a:cxn ang="0">
                    <a:pos x="67" y="37"/>
                  </a:cxn>
                  <a:cxn ang="0">
                    <a:pos x="0" y="0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22" y="20"/>
                    </a:lnTo>
                    <a:lnTo>
                      <a:pt x="89" y="56"/>
                    </a:lnTo>
                    <a:lnTo>
                      <a:pt x="67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" name="Freeform 211"/>
              <p:cNvSpPr>
                <a:spLocks/>
              </p:cNvSpPr>
              <p:nvPr/>
            </p:nvSpPr>
            <p:spPr bwMode="auto">
              <a:xfrm rot="9553234">
                <a:off x="2637" y="2455"/>
                <a:ext cx="110" cy="56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0" y="0"/>
                  </a:cxn>
                  <a:cxn ang="0">
                    <a:pos x="41" y="62"/>
                  </a:cxn>
                  <a:cxn ang="0">
                    <a:pos x="61" y="84"/>
                  </a:cxn>
                  <a:cxn ang="0">
                    <a:pos x="19" y="25"/>
                  </a:cxn>
                </a:cxnLst>
                <a:rect l="0" t="0" r="r" b="b"/>
                <a:pathLst>
                  <a:path w="61" h="84">
                    <a:moveTo>
                      <a:pt x="19" y="25"/>
                    </a:moveTo>
                    <a:lnTo>
                      <a:pt x="0" y="0"/>
                    </a:lnTo>
                    <a:lnTo>
                      <a:pt x="41" y="62"/>
                    </a:lnTo>
                    <a:lnTo>
                      <a:pt x="61" y="84"/>
                    </a:lnTo>
                    <a:lnTo>
                      <a:pt x="19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" name="Freeform 212"/>
              <p:cNvSpPr>
                <a:spLocks/>
              </p:cNvSpPr>
              <p:nvPr/>
            </p:nvSpPr>
            <p:spPr bwMode="auto">
              <a:xfrm rot="9553234">
                <a:off x="2676" y="2455"/>
                <a:ext cx="116" cy="56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64" y="84"/>
                  </a:cxn>
                  <a:cxn ang="0">
                    <a:pos x="23" y="22"/>
                  </a:cxn>
                </a:cxnLst>
                <a:rect l="0" t="0" r="r" b="b"/>
                <a:pathLst>
                  <a:path w="64" h="84">
                    <a:moveTo>
                      <a:pt x="23" y="22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64" y="84"/>
                    </a:lnTo>
                    <a:lnTo>
                      <a:pt x="23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" name="Freeform 213"/>
              <p:cNvSpPr>
                <a:spLocks/>
              </p:cNvSpPr>
              <p:nvPr/>
            </p:nvSpPr>
            <p:spPr bwMode="auto">
              <a:xfrm rot="9553234">
                <a:off x="2717" y="2454"/>
                <a:ext cx="121" cy="54"/>
              </a:xfrm>
              <a:custGeom>
                <a:avLst/>
                <a:gdLst/>
                <a:ahLst/>
                <a:cxnLst>
                  <a:cxn ang="0">
                    <a:pos x="25" y="19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67" y="80"/>
                  </a:cxn>
                  <a:cxn ang="0">
                    <a:pos x="25" y="19"/>
                  </a:cxn>
                </a:cxnLst>
                <a:rect l="0" t="0" r="r" b="b"/>
                <a:pathLst>
                  <a:path w="67" h="80">
                    <a:moveTo>
                      <a:pt x="25" y="19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67" y="80"/>
                    </a:lnTo>
                    <a:lnTo>
                      <a:pt x="25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8" name="Freeform 214"/>
              <p:cNvSpPr>
                <a:spLocks/>
              </p:cNvSpPr>
              <p:nvPr/>
            </p:nvSpPr>
            <p:spPr bwMode="auto">
              <a:xfrm rot="9553234">
                <a:off x="2717" y="2458"/>
                <a:ext cx="99" cy="46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0" y="0"/>
                  </a:cxn>
                  <a:cxn ang="0">
                    <a:pos x="41" y="61"/>
                  </a:cxn>
                  <a:cxn ang="0">
                    <a:pos x="55" y="69"/>
                  </a:cxn>
                  <a:cxn ang="0">
                    <a:pos x="13" y="8"/>
                  </a:cxn>
                </a:cxnLst>
                <a:rect l="0" t="0" r="r" b="b"/>
                <a:pathLst>
                  <a:path w="55" h="69">
                    <a:moveTo>
                      <a:pt x="13" y="8"/>
                    </a:moveTo>
                    <a:lnTo>
                      <a:pt x="0" y="0"/>
                    </a:lnTo>
                    <a:lnTo>
                      <a:pt x="41" y="61"/>
                    </a:lnTo>
                    <a:lnTo>
                      <a:pt x="55" y="69"/>
                    </a:lnTo>
                    <a:lnTo>
                      <a:pt x="1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9" name="Freeform 215"/>
              <p:cNvSpPr>
                <a:spLocks/>
              </p:cNvSpPr>
              <p:nvPr/>
            </p:nvSpPr>
            <p:spPr bwMode="auto">
              <a:xfrm rot="9553234">
                <a:off x="2743" y="2455"/>
                <a:ext cx="96" cy="48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3" y="72"/>
                  </a:cxn>
                  <a:cxn ang="0">
                    <a:pos x="12" y="11"/>
                  </a:cxn>
                </a:cxnLst>
                <a:rect l="0" t="0" r="r" b="b"/>
                <a:pathLst>
                  <a:path w="53" h="72">
                    <a:moveTo>
                      <a:pt x="12" y="11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3" y="72"/>
                    </a:lnTo>
                    <a:lnTo>
                      <a:pt x="12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0" name="Freeform 216"/>
              <p:cNvSpPr>
                <a:spLocks/>
              </p:cNvSpPr>
              <p:nvPr/>
            </p:nvSpPr>
            <p:spPr bwMode="auto">
              <a:xfrm rot="9553234">
                <a:off x="2764" y="2449"/>
                <a:ext cx="130" cy="52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72" y="78"/>
                  </a:cxn>
                  <a:cxn ang="0">
                    <a:pos x="30" y="17"/>
                  </a:cxn>
                </a:cxnLst>
                <a:rect l="0" t="0" r="r" b="b"/>
                <a:pathLst>
                  <a:path w="72" h="78">
                    <a:moveTo>
                      <a:pt x="30" y="17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72" y="78"/>
                    </a:lnTo>
                    <a:lnTo>
                      <a:pt x="30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1" name="Freeform 217"/>
              <p:cNvSpPr>
                <a:spLocks/>
              </p:cNvSpPr>
              <p:nvPr/>
            </p:nvSpPr>
            <p:spPr bwMode="auto">
              <a:xfrm rot="9553234">
                <a:off x="2764" y="2454"/>
                <a:ext cx="96" cy="45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3" y="67"/>
                  </a:cxn>
                  <a:cxn ang="0">
                    <a:pos x="11" y="6"/>
                  </a:cxn>
                </a:cxnLst>
                <a:rect l="0" t="0" r="r" b="b"/>
                <a:pathLst>
                  <a:path w="53" h="67">
                    <a:moveTo>
                      <a:pt x="11" y="6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3" y="67"/>
                    </a:lnTo>
                    <a:lnTo>
                      <a:pt x="11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2" name="Freeform 218"/>
              <p:cNvSpPr>
                <a:spLocks/>
              </p:cNvSpPr>
              <p:nvPr/>
            </p:nvSpPr>
            <p:spPr bwMode="auto">
              <a:xfrm rot="9553234">
                <a:off x="2784" y="2453"/>
                <a:ext cx="90" cy="4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0" y="66"/>
                  </a:cxn>
                  <a:cxn ang="0">
                    <a:pos x="8" y="5"/>
                  </a:cxn>
                </a:cxnLst>
                <a:rect l="0" t="0" r="r" b="b"/>
                <a:pathLst>
                  <a:path w="50" h="66">
                    <a:moveTo>
                      <a:pt x="8" y="5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0" y="66"/>
                    </a:lnTo>
                    <a:lnTo>
                      <a:pt x="8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3" name="Freeform 219"/>
              <p:cNvSpPr>
                <a:spLocks/>
              </p:cNvSpPr>
              <p:nvPr/>
            </p:nvSpPr>
            <p:spPr bwMode="auto">
              <a:xfrm rot="9553234">
                <a:off x="2798" y="2449"/>
                <a:ext cx="96" cy="45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3" y="67"/>
                  </a:cxn>
                  <a:cxn ang="0">
                    <a:pos x="11" y="6"/>
                  </a:cxn>
                </a:cxnLst>
                <a:rect l="0" t="0" r="r" b="b"/>
                <a:pathLst>
                  <a:path w="53" h="67">
                    <a:moveTo>
                      <a:pt x="11" y="6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3" y="67"/>
                    </a:lnTo>
                    <a:lnTo>
                      <a:pt x="11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4" name="Freeform 220"/>
              <p:cNvSpPr>
                <a:spLocks/>
              </p:cNvSpPr>
              <p:nvPr/>
            </p:nvSpPr>
            <p:spPr bwMode="auto">
              <a:xfrm rot="9553234">
                <a:off x="2815" y="2441"/>
                <a:ext cx="130" cy="48"/>
              </a:xfrm>
              <a:custGeom>
                <a:avLst/>
                <a:gdLst/>
                <a:ahLst/>
                <a:cxnLst>
                  <a:cxn ang="0">
                    <a:pos x="28" y="11"/>
                  </a:cxn>
                  <a:cxn ang="0">
                    <a:pos x="0" y="0"/>
                  </a:cxn>
                  <a:cxn ang="0">
                    <a:pos x="42" y="58"/>
                  </a:cxn>
                  <a:cxn ang="0">
                    <a:pos x="72" y="72"/>
                  </a:cxn>
                  <a:cxn ang="0">
                    <a:pos x="28" y="11"/>
                  </a:cxn>
                </a:cxnLst>
                <a:rect l="0" t="0" r="r" b="b"/>
                <a:pathLst>
                  <a:path w="72" h="72">
                    <a:moveTo>
                      <a:pt x="28" y="11"/>
                    </a:moveTo>
                    <a:lnTo>
                      <a:pt x="0" y="0"/>
                    </a:lnTo>
                    <a:lnTo>
                      <a:pt x="42" y="58"/>
                    </a:lnTo>
                    <a:lnTo>
                      <a:pt x="72" y="72"/>
                    </a:lnTo>
                    <a:lnTo>
                      <a:pt x="28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5" name="Freeform 221"/>
              <p:cNvSpPr>
                <a:spLocks/>
              </p:cNvSpPr>
              <p:nvPr/>
            </p:nvSpPr>
            <p:spPr bwMode="auto">
              <a:xfrm rot="9553234">
                <a:off x="2815" y="2447"/>
                <a:ext cx="90" cy="4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0" y="64"/>
                  </a:cxn>
                  <a:cxn ang="0">
                    <a:pos x="6" y="3"/>
                  </a:cxn>
                </a:cxnLst>
                <a:rect l="0" t="0" r="r" b="b"/>
                <a:pathLst>
                  <a:path w="50" h="64">
                    <a:moveTo>
                      <a:pt x="6" y="3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0" y="64"/>
                    </a:lnTo>
                    <a:lnTo>
                      <a:pt x="6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6" name="Freeform 222"/>
              <p:cNvSpPr>
                <a:spLocks/>
              </p:cNvSpPr>
              <p:nvPr/>
            </p:nvSpPr>
            <p:spPr bwMode="auto">
              <a:xfrm rot="9553234">
                <a:off x="2828" y="2444"/>
                <a:ext cx="91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2"/>
                  </a:cxn>
                  <a:cxn ang="0">
                    <a:pos x="50" y="64"/>
                  </a:cxn>
                  <a:cxn ang="0">
                    <a:pos x="8" y="3"/>
                  </a:cxn>
                </a:cxnLst>
                <a:rect l="0" t="0" r="r" b="b"/>
                <a:pathLst>
                  <a:path w="50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2"/>
                    </a:lnTo>
                    <a:lnTo>
                      <a:pt x="50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7" name="Freeform 223"/>
              <p:cNvSpPr>
                <a:spLocks/>
              </p:cNvSpPr>
              <p:nvPr/>
            </p:nvSpPr>
            <p:spPr bwMode="auto">
              <a:xfrm rot="9553234">
                <a:off x="2840" y="2443"/>
                <a:ext cx="94" cy="4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2"/>
                  </a:cxn>
                </a:cxnLst>
                <a:rect l="0" t="0" r="r" b="b"/>
                <a:pathLst>
                  <a:path w="52" h="64">
                    <a:moveTo>
                      <a:pt x="8" y="2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8" name="Freeform 224"/>
              <p:cNvSpPr>
                <a:spLocks/>
              </p:cNvSpPr>
              <p:nvPr/>
            </p:nvSpPr>
            <p:spPr bwMode="auto">
              <a:xfrm rot="9553234">
                <a:off x="2853" y="2440"/>
                <a:ext cx="91" cy="4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42" y="58"/>
                  </a:cxn>
                  <a:cxn ang="0">
                    <a:pos x="50" y="64"/>
                  </a:cxn>
                  <a:cxn ang="0">
                    <a:pos x="6" y="3"/>
                  </a:cxn>
                </a:cxnLst>
                <a:rect l="0" t="0" r="r" b="b"/>
                <a:pathLst>
                  <a:path w="50" h="64">
                    <a:moveTo>
                      <a:pt x="6" y="3"/>
                    </a:moveTo>
                    <a:lnTo>
                      <a:pt x="0" y="0"/>
                    </a:lnTo>
                    <a:lnTo>
                      <a:pt x="42" y="58"/>
                    </a:lnTo>
                    <a:lnTo>
                      <a:pt x="50" y="64"/>
                    </a:lnTo>
                    <a:lnTo>
                      <a:pt x="6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9" name="Freeform 225"/>
              <p:cNvSpPr>
                <a:spLocks/>
              </p:cNvSpPr>
              <p:nvPr/>
            </p:nvSpPr>
            <p:spPr bwMode="auto">
              <a:xfrm rot="9553234">
                <a:off x="2869" y="2430"/>
                <a:ext cx="136" cy="46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75" y="69"/>
                  </a:cxn>
                  <a:cxn ang="0">
                    <a:pos x="33" y="11"/>
                  </a:cxn>
                </a:cxnLst>
                <a:rect l="0" t="0" r="r" b="b"/>
                <a:pathLst>
                  <a:path w="75" h="69">
                    <a:moveTo>
                      <a:pt x="33" y="11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75" y="69"/>
                    </a:lnTo>
                    <a:lnTo>
                      <a:pt x="3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0" name="Freeform 226"/>
              <p:cNvSpPr>
                <a:spLocks/>
              </p:cNvSpPr>
              <p:nvPr/>
            </p:nvSpPr>
            <p:spPr bwMode="auto">
              <a:xfrm rot="9553234">
                <a:off x="2869" y="2439"/>
                <a:ext cx="90" cy="40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0" y="61"/>
                  </a:cxn>
                  <a:cxn ang="0">
                    <a:pos x="8" y="3"/>
                  </a:cxn>
                </a:cxnLst>
                <a:rect l="0" t="0" r="r" b="b"/>
                <a:pathLst>
                  <a:path w="50" h="61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0" y="61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1" name="Freeform 227"/>
              <p:cNvSpPr>
                <a:spLocks/>
              </p:cNvSpPr>
              <p:nvPr/>
            </p:nvSpPr>
            <p:spPr bwMode="auto">
              <a:xfrm rot="9553234">
                <a:off x="2880" y="2434"/>
                <a:ext cx="94" cy="42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3"/>
                  </a:cxn>
                </a:cxnLst>
                <a:rect l="0" t="0" r="r" b="b"/>
                <a:pathLst>
                  <a:path w="52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2" name="Freeform 228"/>
              <p:cNvSpPr>
                <a:spLocks/>
              </p:cNvSpPr>
              <p:nvPr/>
            </p:nvSpPr>
            <p:spPr bwMode="auto">
              <a:xfrm rot="9553234">
                <a:off x="2893" y="2430"/>
                <a:ext cx="96" cy="4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3"/>
                  </a:cxn>
                  <a:cxn ang="0">
                    <a:pos x="9" y="2"/>
                  </a:cxn>
                </a:cxnLst>
                <a:rect l="0" t="0" r="r" b="b"/>
                <a:pathLst>
                  <a:path w="53" h="63">
                    <a:moveTo>
                      <a:pt x="9" y="2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3"/>
                    </a:lnTo>
                    <a:lnTo>
                      <a:pt x="9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3" name="Freeform 229"/>
              <p:cNvSpPr>
                <a:spLocks/>
              </p:cNvSpPr>
              <p:nvPr/>
            </p:nvSpPr>
            <p:spPr bwMode="auto">
              <a:xfrm rot="9553234">
                <a:off x="2908" y="2425"/>
                <a:ext cx="96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3" y="64"/>
                  </a:cxn>
                  <a:cxn ang="0">
                    <a:pos x="8" y="3"/>
                  </a:cxn>
                </a:cxnLst>
                <a:rect l="0" t="0" r="r" b="b"/>
                <a:pathLst>
                  <a:path w="53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3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4" name="Freeform 230"/>
              <p:cNvSpPr>
                <a:spLocks/>
              </p:cNvSpPr>
              <p:nvPr/>
            </p:nvSpPr>
            <p:spPr bwMode="auto">
              <a:xfrm rot="9553234">
                <a:off x="2922" y="2414"/>
                <a:ext cx="139" cy="47"/>
              </a:xfrm>
              <a:custGeom>
                <a:avLst/>
                <a:gdLst/>
                <a:ahLst/>
                <a:cxnLst>
                  <a:cxn ang="0">
                    <a:pos x="33" y="9"/>
                  </a:cxn>
                  <a:cxn ang="0">
                    <a:pos x="0" y="0"/>
                  </a:cxn>
                  <a:cxn ang="0">
                    <a:pos x="47" y="62"/>
                  </a:cxn>
                  <a:cxn ang="0">
                    <a:pos x="77" y="70"/>
                  </a:cxn>
                  <a:cxn ang="0">
                    <a:pos x="33" y="9"/>
                  </a:cxn>
                </a:cxnLst>
                <a:rect l="0" t="0" r="r" b="b"/>
                <a:pathLst>
                  <a:path w="77" h="70">
                    <a:moveTo>
                      <a:pt x="33" y="9"/>
                    </a:moveTo>
                    <a:lnTo>
                      <a:pt x="0" y="0"/>
                    </a:lnTo>
                    <a:lnTo>
                      <a:pt x="47" y="62"/>
                    </a:lnTo>
                    <a:lnTo>
                      <a:pt x="77" y="70"/>
                    </a:lnTo>
                    <a:lnTo>
                      <a:pt x="33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5" name="Freeform 231"/>
              <p:cNvSpPr>
                <a:spLocks/>
              </p:cNvSpPr>
              <p:nvPr/>
            </p:nvSpPr>
            <p:spPr bwMode="auto">
              <a:xfrm rot="9553234">
                <a:off x="2923" y="2422"/>
                <a:ext cx="94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3"/>
                  </a:cxn>
                </a:cxnLst>
                <a:rect l="0" t="0" r="r" b="b"/>
                <a:pathLst>
                  <a:path w="52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6" name="Freeform 232"/>
              <p:cNvSpPr>
                <a:spLocks/>
              </p:cNvSpPr>
              <p:nvPr/>
            </p:nvSpPr>
            <p:spPr bwMode="auto">
              <a:xfrm rot="9553234">
                <a:off x="2937" y="2418"/>
                <a:ext cx="96" cy="4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4"/>
                  </a:cxn>
                  <a:cxn ang="0">
                    <a:pos x="9" y="3"/>
                  </a:cxn>
                </a:cxnLst>
                <a:rect l="0" t="0" r="r" b="b"/>
                <a:pathLst>
                  <a:path w="53" h="64">
                    <a:moveTo>
                      <a:pt x="9" y="3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4"/>
                    </a:lnTo>
                    <a:lnTo>
                      <a:pt x="9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" name="Freeform 233"/>
              <p:cNvSpPr>
                <a:spLocks/>
              </p:cNvSpPr>
              <p:nvPr/>
            </p:nvSpPr>
            <p:spPr bwMode="auto">
              <a:xfrm rot="9553234">
                <a:off x="2952" y="2415"/>
                <a:ext cx="96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3" y="61"/>
                  </a:cxn>
                  <a:cxn ang="0">
                    <a:pos x="8" y="0"/>
                  </a:cxn>
                </a:cxnLst>
                <a:rect l="0" t="0" r="r" b="b"/>
                <a:pathLst>
                  <a:path w="53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3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" name="Freeform 234"/>
              <p:cNvSpPr>
                <a:spLocks/>
              </p:cNvSpPr>
              <p:nvPr/>
            </p:nvSpPr>
            <p:spPr bwMode="auto">
              <a:xfrm rot="9553234">
                <a:off x="2961" y="2410"/>
                <a:ext cx="99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7" y="62"/>
                  </a:cxn>
                  <a:cxn ang="0">
                    <a:pos x="55" y="64"/>
                  </a:cxn>
                  <a:cxn ang="0">
                    <a:pos x="8" y="3"/>
                  </a:cxn>
                </a:cxnLst>
                <a:rect l="0" t="0" r="r" b="b"/>
                <a:pathLst>
                  <a:path w="55" h="64">
                    <a:moveTo>
                      <a:pt x="8" y="3"/>
                    </a:moveTo>
                    <a:lnTo>
                      <a:pt x="0" y="0"/>
                    </a:lnTo>
                    <a:lnTo>
                      <a:pt x="47" y="62"/>
                    </a:lnTo>
                    <a:lnTo>
                      <a:pt x="55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" name="Freeform 235"/>
              <p:cNvSpPr>
                <a:spLocks/>
              </p:cNvSpPr>
              <p:nvPr/>
            </p:nvSpPr>
            <p:spPr bwMode="auto">
              <a:xfrm rot="9553234">
                <a:off x="2973" y="2398"/>
                <a:ext cx="147" cy="4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81" y="67"/>
                  </a:cxn>
                  <a:cxn ang="0">
                    <a:pos x="34" y="5"/>
                  </a:cxn>
                </a:cxnLst>
                <a:rect l="0" t="0" r="r" b="b"/>
                <a:pathLst>
                  <a:path w="81" h="67">
                    <a:moveTo>
                      <a:pt x="34" y="5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81" y="67"/>
                    </a:lnTo>
                    <a:lnTo>
                      <a:pt x="34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" name="Freeform 236"/>
              <p:cNvSpPr>
                <a:spLocks/>
              </p:cNvSpPr>
              <p:nvPr/>
            </p:nvSpPr>
            <p:spPr bwMode="auto">
              <a:xfrm rot="9553234">
                <a:off x="2974" y="2407"/>
                <a:ext cx="101" cy="4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7" y="59"/>
                  </a:cxn>
                  <a:cxn ang="0">
                    <a:pos x="56" y="62"/>
                  </a:cxn>
                  <a:cxn ang="0">
                    <a:pos x="9" y="0"/>
                  </a:cxn>
                </a:cxnLst>
                <a:rect l="0" t="0" r="r" b="b"/>
                <a:pathLst>
                  <a:path w="56" h="62">
                    <a:moveTo>
                      <a:pt x="9" y="0"/>
                    </a:moveTo>
                    <a:lnTo>
                      <a:pt x="0" y="0"/>
                    </a:lnTo>
                    <a:lnTo>
                      <a:pt x="47" y="59"/>
                    </a:lnTo>
                    <a:lnTo>
                      <a:pt x="56" y="62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" name="Freeform 237"/>
              <p:cNvSpPr>
                <a:spLocks/>
              </p:cNvSpPr>
              <p:nvPr/>
            </p:nvSpPr>
            <p:spPr bwMode="auto">
              <a:xfrm rot="9553234">
                <a:off x="2991" y="2402"/>
                <a:ext cx="100" cy="4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2"/>
                  </a:cxn>
                </a:cxnLst>
                <a:rect l="0" t="0" r="r" b="b"/>
                <a:pathLst>
                  <a:path w="55" h="61">
                    <a:moveTo>
                      <a:pt x="8" y="2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" name="Freeform 238"/>
              <p:cNvSpPr>
                <a:spLocks/>
              </p:cNvSpPr>
              <p:nvPr/>
            </p:nvSpPr>
            <p:spPr bwMode="auto">
              <a:xfrm rot="9553234">
                <a:off x="3004" y="2397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3" name="Freeform 239"/>
              <p:cNvSpPr>
                <a:spLocks/>
              </p:cNvSpPr>
              <p:nvPr/>
            </p:nvSpPr>
            <p:spPr bwMode="auto">
              <a:xfrm rot="9553234">
                <a:off x="3024" y="2391"/>
                <a:ext cx="96" cy="4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4"/>
                  </a:cxn>
                  <a:cxn ang="0">
                    <a:pos x="9" y="3"/>
                  </a:cxn>
                </a:cxnLst>
                <a:rect l="0" t="0" r="r" b="b"/>
                <a:pathLst>
                  <a:path w="53" h="64">
                    <a:moveTo>
                      <a:pt x="9" y="3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4"/>
                    </a:lnTo>
                    <a:lnTo>
                      <a:pt x="9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4" name="Freeform 240"/>
              <p:cNvSpPr>
                <a:spLocks/>
              </p:cNvSpPr>
              <p:nvPr/>
            </p:nvSpPr>
            <p:spPr bwMode="auto">
              <a:xfrm rot="9553234">
                <a:off x="3035" y="2379"/>
                <a:ext cx="147" cy="4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0"/>
                  </a:cxn>
                  <a:cxn ang="0">
                    <a:pos x="47" y="58"/>
                  </a:cxn>
                  <a:cxn ang="0">
                    <a:pos x="81" y="61"/>
                  </a:cxn>
                  <a:cxn ang="0">
                    <a:pos x="36" y="0"/>
                  </a:cxn>
                </a:cxnLst>
                <a:rect l="0" t="0" r="r" b="b"/>
                <a:pathLst>
                  <a:path w="81" h="61">
                    <a:moveTo>
                      <a:pt x="36" y="0"/>
                    </a:moveTo>
                    <a:lnTo>
                      <a:pt x="0" y="0"/>
                    </a:lnTo>
                    <a:lnTo>
                      <a:pt x="47" y="58"/>
                    </a:lnTo>
                    <a:lnTo>
                      <a:pt x="81" y="61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5" name="Freeform 241"/>
              <p:cNvSpPr>
                <a:spLocks/>
              </p:cNvSpPr>
              <p:nvPr/>
            </p:nvSpPr>
            <p:spPr bwMode="auto">
              <a:xfrm rot="9553234">
                <a:off x="3037" y="2386"/>
                <a:ext cx="102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6" y="61"/>
                  </a:cxn>
                  <a:cxn ang="0">
                    <a:pos x="11" y="0"/>
                  </a:cxn>
                </a:cxnLst>
                <a:rect l="0" t="0" r="r" b="b"/>
                <a:pathLst>
                  <a:path w="56" h="61">
                    <a:moveTo>
                      <a:pt x="11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6" y="61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6" name="Freeform 242"/>
              <p:cNvSpPr>
                <a:spLocks/>
              </p:cNvSpPr>
              <p:nvPr/>
            </p:nvSpPr>
            <p:spPr bwMode="auto">
              <a:xfrm rot="9553234">
                <a:off x="3052" y="2381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7" name="Freeform 243"/>
              <p:cNvSpPr>
                <a:spLocks/>
              </p:cNvSpPr>
              <p:nvPr/>
            </p:nvSpPr>
            <p:spPr bwMode="auto">
              <a:xfrm rot="9553234">
                <a:off x="3065" y="2376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8" name="Freeform 244"/>
              <p:cNvSpPr>
                <a:spLocks/>
              </p:cNvSpPr>
              <p:nvPr/>
            </p:nvSpPr>
            <p:spPr bwMode="auto">
              <a:xfrm rot="9553234">
                <a:off x="3079" y="2371"/>
                <a:ext cx="102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7" y="58"/>
                  </a:cxn>
                  <a:cxn ang="0">
                    <a:pos x="56" y="61"/>
                  </a:cxn>
                  <a:cxn ang="0">
                    <a:pos x="9" y="0"/>
                  </a:cxn>
                </a:cxnLst>
                <a:rect l="0" t="0" r="r" b="b"/>
                <a:pathLst>
                  <a:path w="56" h="61">
                    <a:moveTo>
                      <a:pt x="9" y="0"/>
                    </a:moveTo>
                    <a:lnTo>
                      <a:pt x="0" y="0"/>
                    </a:lnTo>
                    <a:lnTo>
                      <a:pt x="47" y="58"/>
                    </a:lnTo>
                    <a:lnTo>
                      <a:pt x="56" y="61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9" name="Freeform 245"/>
              <p:cNvSpPr>
                <a:spLocks/>
              </p:cNvSpPr>
              <p:nvPr/>
            </p:nvSpPr>
            <p:spPr bwMode="auto">
              <a:xfrm rot="9553234">
                <a:off x="3093" y="2356"/>
                <a:ext cx="153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49" y="61"/>
                  </a:cxn>
                  <a:cxn ang="0">
                    <a:pos x="85" y="58"/>
                  </a:cxn>
                  <a:cxn ang="0">
                    <a:pos x="38" y="0"/>
                  </a:cxn>
                </a:cxnLst>
                <a:rect l="0" t="0" r="r" b="b"/>
                <a:pathLst>
                  <a:path w="85" h="61">
                    <a:moveTo>
                      <a:pt x="38" y="0"/>
                    </a:moveTo>
                    <a:lnTo>
                      <a:pt x="0" y="0"/>
                    </a:lnTo>
                    <a:lnTo>
                      <a:pt x="49" y="61"/>
                    </a:lnTo>
                    <a:lnTo>
                      <a:pt x="85" y="58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0" name="Freeform 246"/>
              <p:cNvSpPr>
                <a:spLocks/>
              </p:cNvSpPr>
              <p:nvPr/>
            </p:nvSpPr>
            <p:spPr bwMode="auto">
              <a:xfrm rot="9553234">
                <a:off x="3094" y="2364"/>
                <a:ext cx="105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0" y="61"/>
                  </a:cxn>
                  <a:cxn ang="0">
                    <a:pos x="58" y="58"/>
                  </a:cxn>
                  <a:cxn ang="0">
                    <a:pos x="11" y="0"/>
                  </a:cxn>
                </a:cxnLst>
                <a:rect l="0" t="0" r="r" b="b"/>
                <a:pathLst>
                  <a:path w="58" h="61">
                    <a:moveTo>
                      <a:pt x="11" y="0"/>
                    </a:moveTo>
                    <a:lnTo>
                      <a:pt x="0" y="0"/>
                    </a:lnTo>
                    <a:lnTo>
                      <a:pt x="50" y="61"/>
                    </a:lnTo>
                    <a:lnTo>
                      <a:pt x="58" y="58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1" name="Freeform 247"/>
              <p:cNvSpPr>
                <a:spLocks/>
              </p:cNvSpPr>
              <p:nvPr/>
            </p:nvSpPr>
            <p:spPr bwMode="auto">
              <a:xfrm rot="9553234">
                <a:off x="3107" y="2359"/>
                <a:ext cx="105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8" y="61"/>
                  </a:cxn>
                  <a:cxn ang="0">
                    <a:pos x="8" y="0"/>
                  </a:cxn>
                </a:cxnLst>
                <a:rect l="0" t="0" r="r" b="b"/>
                <a:pathLst>
                  <a:path w="58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8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2" name="Freeform 248"/>
              <p:cNvSpPr>
                <a:spLocks/>
              </p:cNvSpPr>
              <p:nvPr/>
            </p:nvSpPr>
            <p:spPr bwMode="auto">
              <a:xfrm rot="9553234">
                <a:off x="3127" y="2353"/>
                <a:ext cx="100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3" name="Freeform 249"/>
              <p:cNvSpPr>
                <a:spLocks/>
              </p:cNvSpPr>
              <p:nvPr/>
            </p:nvSpPr>
            <p:spPr bwMode="auto">
              <a:xfrm rot="9553234">
                <a:off x="3141" y="2347"/>
                <a:ext cx="104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49" y="61"/>
                  </a:cxn>
                  <a:cxn ang="0">
                    <a:pos x="58" y="61"/>
                  </a:cxn>
                  <a:cxn ang="0">
                    <a:pos x="11" y="0"/>
                  </a:cxn>
                </a:cxnLst>
                <a:rect l="0" t="0" r="r" b="b"/>
                <a:pathLst>
                  <a:path w="58" h="61">
                    <a:moveTo>
                      <a:pt x="11" y="0"/>
                    </a:moveTo>
                    <a:lnTo>
                      <a:pt x="0" y="0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4" name="Freeform 250"/>
              <p:cNvSpPr>
                <a:spLocks/>
              </p:cNvSpPr>
              <p:nvPr/>
            </p:nvSpPr>
            <p:spPr bwMode="auto">
              <a:xfrm rot="9553234">
                <a:off x="3153" y="2330"/>
                <a:ext cx="155" cy="4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5"/>
                  </a:cxn>
                  <a:cxn ang="0">
                    <a:pos x="50" y="64"/>
                  </a:cxn>
                  <a:cxn ang="0">
                    <a:pos x="86" y="61"/>
                  </a:cxn>
                  <a:cxn ang="0">
                    <a:pos x="37" y="0"/>
                  </a:cxn>
                </a:cxnLst>
                <a:rect l="0" t="0" r="r" b="b"/>
                <a:pathLst>
                  <a:path w="86" h="64">
                    <a:moveTo>
                      <a:pt x="37" y="0"/>
                    </a:moveTo>
                    <a:lnTo>
                      <a:pt x="0" y="5"/>
                    </a:lnTo>
                    <a:lnTo>
                      <a:pt x="50" y="64"/>
                    </a:lnTo>
                    <a:lnTo>
                      <a:pt x="86" y="61"/>
                    </a:lnTo>
                    <a:lnTo>
                      <a:pt x="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5" name="Freeform 251"/>
              <p:cNvSpPr>
                <a:spLocks/>
              </p:cNvSpPr>
              <p:nvPr/>
            </p:nvSpPr>
            <p:spPr bwMode="auto">
              <a:xfrm rot="9553234">
                <a:off x="3155" y="2342"/>
                <a:ext cx="99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6" y="0"/>
                  </a:cxn>
                </a:cxnLst>
                <a:rect l="0" t="0" r="r" b="b"/>
                <a:pathLst>
                  <a:path w="55" h="61">
                    <a:moveTo>
                      <a:pt x="6" y="0"/>
                    </a:moveTo>
                    <a:lnTo>
                      <a:pt x="0" y="3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6" name="Freeform 252"/>
              <p:cNvSpPr>
                <a:spLocks/>
              </p:cNvSpPr>
              <p:nvPr/>
            </p:nvSpPr>
            <p:spPr bwMode="auto">
              <a:xfrm rot="9553234">
                <a:off x="3168" y="2335"/>
                <a:ext cx="100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50" y="61"/>
                  </a:cxn>
                  <a:cxn ang="0">
                    <a:pos x="55" y="58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50" y="61"/>
                    </a:lnTo>
                    <a:lnTo>
                      <a:pt x="55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7" name="Freeform 253"/>
              <p:cNvSpPr>
                <a:spLocks/>
              </p:cNvSpPr>
              <p:nvPr/>
            </p:nvSpPr>
            <p:spPr bwMode="auto">
              <a:xfrm rot="9553234">
                <a:off x="3176" y="2331"/>
                <a:ext cx="107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"/>
                  </a:cxn>
                  <a:cxn ang="0">
                    <a:pos x="50" y="61"/>
                  </a:cxn>
                  <a:cxn ang="0">
                    <a:pos x="59" y="61"/>
                  </a:cxn>
                  <a:cxn ang="0">
                    <a:pos x="9" y="0"/>
                  </a:cxn>
                </a:cxnLst>
                <a:rect l="0" t="0" r="r" b="b"/>
                <a:pathLst>
                  <a:path w="59" h="61">
                    <a:moveTo>
                      <a:pt x="9" y="0"/>
                    </a:moveTo>
                    <a:lnTo>
                      <a:pt x="0" y="2"/>
                    </a:lnTo>
                    <a:lnTo>
                      <a:pt x="50" y="61"/>
                    </a:lnTo>
                    <a:lnTo>
                      <a:pt x="59" y="61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8" name="Freeform 254"/>
              <p:cNvSpPr>
                <a:spLocks/>
              </p:cNvSpPr>
              <p:nvPr/>
            </p:nvSpPr>
            <p:spPr bwMode="auto">
              <a:xfrm rot="9553234">
                <a:off x="3192" y="2327"/>
                <a:ext cx="99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0" y="59"/>
                  </a:cxn>
                  <a:cxn ang="0">
                    <a:pos x="55" y="59"/>
                  </a:cxn>
                  <a:cxn ang="0">
                    <a:pos x="5" y="0"/>
                  </a:cxn>
                </a:cxnLst>
                <a:rect l="0" t="0" r="r" b="b"/>
                <a:pathLst>
                  <a:path w="55" h="59">
                    <a:moveTo>
                      <a:pt x="5" y="0"/>
                    </a:moveTo>
                    <a:lnTo>
                      <a:pt x="0" y="0"/>
                    </a:lnTo>
                    <a:lnTo>
                      <a:pt x="50" y="59"/>
                    </a:lnTo>
                    <a:lnTo>
                      <a:pt x="55" y="59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9" name="Freeform 255"/>
              <p:cNvSpPr>
                <a:spLocks/>
              </p:cNvSpPr>
              <p:nvPr/>
            </p:nvSpPr>
            <p:spPr bwMode="auto">
              <a:xfrm rot="9553234">
                <a:off x="3201" y="2322"/>
                <a:ext cx="106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50" y="59"/>
                  </a:cxn>
                  <a:cxn ang="0">
                    <a:pos x="59" y="59"/>
                  </a:cxn>
                  <a:cxn ang="0">
                    <a:pos x="9" y="0"/>
                  </a:cxn>
                </a:cxnLst>
                <a:rect l="0" t="0" r="r" b="b"/>
                <a:pathLst>
                  <a:path w="59" h="59">
                    <a:moveTo>
                      <a:pt x="9" y="0"/>
                    </a:moveTo>
                    <a:lnTo>
                      <a:pt x="0" y="0"/>
                    </a:lnTo>
                    <a:lnTo>
                      <a:pt x="50" y="59"/>
                    </a:lnTo>
                    <a:lnTo>
                      <a:pt x="59" y="59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0" name="Freeform 256"/>
              <p:cNvSpPr>
                <a:spLocks/>
              </p:cNvSpPr>
              <p:nvPr/>
            </p:nvSpPr>
            <p:spPr bwMode="auto">
              <a:xfrm rot="9553234">
                <a:off x="3212" y="2302"/>
                <a:ext cx="159" cy="4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9"/>
                  </a:cxn>
                  <a:cxn ang="0">
                    <a:pos x="52" y="67"/>
                  </a:cxn>
                  <a:cxn ang="0">
                    <a:pos x="88" y="59"/>
                  </a:cxn>
                  <a:cxn ang="0">
                    <a:pos x="38" y="0"/>
                  </a:cxn>
                </a:cxnLst>
                <a:rect l="0" t="0" r="r" b="b"/>
                <a:pathLst>
                  <a:path w="88" h="67">
                    <a:moveTo>
                      <a:pt x="38" y="0"/>
                    </a:moveTo>
                    <a:lnTo>
                      <a:pt x="0" y="9"/>
                    </a:lnTo>
                    <a:lnTo>
                      <a:pt x="52" y="67"/>
                    </a:lnTo>
                    <a:lnTo>
                      <a:pt x="88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1" name="Freeform 257"/>
              <p:cNvSpPr>
                <a:spLocks/>
              </p:cNvSpPr>
              <p:nvPr/>
            </p:nvSpPr>
            <p:spPr bwMode="auto">
              <a:xfrm rot="9553234">
                <a:off x="3242" y="2307"/>
                <a:ext cx="109" cy="4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53" y="62"/>
                  </a:cxn>
                  <a:cxn ang="0">
                    <a:pos x="61" y="59"/>
                  </a:cxn>
                  <a:cxn ang="0">
                    <a:pos x="11" y="0"/>
                  </a:cxn>
                </a:cxnLst>
                <a:rect l="0" t="0" r="r" b="b"/>
                <a:pathLst>
                  <a:path w="61" h="62">
                    <a:moveTo>
                      <a:pt x="11" y="0"/>
                    </a:moveTo>
                    <a:lnTo>
                      <a:pt x="0" y="3"/>
                    </a:lnTo>
                    <a:lnTo>
                      <a:pt x="53" y="62"/>
                    </a:lnTo>
                    <a:lnTo>
                      <a:pt x="61" y="59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2" name="Freeform 258"/>
              <p:cNvSpPr>
                <a:spLocks/>
              </p:cNvSpPr>
              <p:nvPr/>
            </p:nvSpPr>
            <p:spPr bwMode="auto">
              <a:xfrm rot="9553234">
                <a:off x="3255" y="2302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0" y="61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3"/>
                    </a:lnTo>
                    <a:lnTo>
                      <a:pt x="50" y="61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3" name="Freeform 259"/>
              <p:cNvSpPr>
                <a:spLocks/>
              </p:cNvSpPr>
              <p:nvPr/>
            </p:nvSpPr>
            <p:spPr bwMode="auto">
              <a:xfrm rot="9553234">
                <a:off x="3272" y="2296"/>
                <a:ext cx="105" cy="3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50" y="58"/>
                  </a:cxn>
                  <a:cxn ang="0">
                    <a:pos x="58" y="58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0" y="0"/>
                    </a:lnTo>
                    <a:lnTo>
                      <a:pt x="50" y="58"/>
                    </a:lnTo>
                    <a:lnTo>
                      <a:pt x="58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4" name="Freeform 260"/>
              <p:cNvSpPr>
                <a:spLocks/>
              </p:cNvSpPr>
              <p:nvPr/>
            </p:nvSpPr>
            <p:spPr bwMode="auto">
              <a:xfrm rot="9553234">
                <a:off x="3287" y="2292"/>
                <a:ext cx="110" cy="4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52" y="61"/>
                  </a:cxn>
                  <a:cxn ang="0">
                    <a:pos x="61" y="58"/>
                  </a:cxn>
                  <a:cxn ang="0">
                    <a:pos x="11" y="0"/>
                  </a:cxn>
                </a:cxnLst>
                <a:rect l="0" t="0" r="r" b="b"/>
                <a:pathLst>
                  <a:path w="61" h="61">
                    <a:moveTo>
                      <a:pt x="11" y="0"/>
                    </a:moveTo>
                    <a:lnTo>
                      <a:pt x="0" y="3"/>
                    </a:lnTo>
                    <a:lnTo>
                      <a:pt x="52" y="61"/>
                    </a:lnTo>
                    <a:lnTo>
                      <a:pt x="61" y="58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24935" y="1886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 More diversified</a:t>
            </a:r>
          </a:p>
          <a:p>
            <a:r>
              <a:rPr lang="en-US" dirty="0">
                <a:latin typeface="Comic Sans MS" pitchFamily="66" charset="0"/>
              </a:rPr>
              <a:t>&amp; synergies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74644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Many customers</a:t>
            </a:r>
          </a:p>
          <a:p>
            <a:r>
              <a:rPr lang="en-US" dirty="0">
                <a:latin typeface="Comic Sans MS" pitchFamily="66" charset="0"/>
              </a:rPr>
              <a:t>&amp; well known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32861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Greater access</a:t>
            </a:r>
          </a:p>
          <a:p>
            <a:r>
              <a:rPr lang="en-US" dirty="0">
                <a:latin typeface="Comic Sans MS" pitchFamily="66" charset="0"/>
              </a:rPr>
              <a:t> to finance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545194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Qualified staff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021" y="56667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Information</a:t>
            </a:r>
          </a:p>
          <a:p>
            <a:r>
              <a:rPr lang="en-US" dirty="0">
                <a:latin typeface="Comic Sans MS" pitchFamily="66" charset="0"/>
              </a:rPr>
              <a:t> systems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3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8600" y="0"/>
            <a:ext cx="10820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Private enterprises:</a:t>
            </a:r>
            <a:r>
              <a:rPr lang="en-US" sz="4400" dirty="0">
                <a:solidFill>
                  <a:srgbClr val="CC3300"/>
                </a:solidFill>
                <a:latin typeface="Comic Sans MS" pitchFamily="66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CC3300"/>
                </a:solidFill>
                <a:latin typeface="Comic Sans MS" pitchFamily="66" charset="0"/>
              </a:rPr>
              <a:t>          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P&amp;S in M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ultinationals</a:t>
            </a:r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3657600" y="3124200"/>
            <a:ext cx="1905000" cy="1676400"/>
            <a:chOff x="1920" y="240"/>
            <a:chExt cx="1366" cy="1296"/>
          </a:xfrm>
        </p:grpSpPr>
        <p:grpSp>
          <p:nvGrpSpPr>
            <p:cNvPr id="59410" name="Group 18"/>
            <p:cNvGrpSpPr>
              <a:grpSpLocks/>
            </p:cNvGrpSpPr>
            <p:nvPr/>
          </p:nvGrpSpPr>
          <p:grpSpPr bwMode="auto">
            <a:xfrm>
              <a:off x="1920" y="240"/>
              <a:ext cx="1296" cy="1296"/>
              <a:chOff x="2928" y="2064"/>
              <a:chExt cx="1296" cy="1296"/>
            </a:xfrm>
          </p:grpSpPr>
          <p:sp>
            <p:nvSpPr>
              <p:cNvPr id="59411" name="AutoShape 19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1296" cy="1296"/>
              </a:xfrm>
              <a:prstGeom prst="star24">
                <a:avLst>
                  <a:gd name="adj" fmla="val 375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auto">
              <a:xfrm>
                <a:off x="3120" y="2256"/>
                <a:ext cx="864" cy="86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13" name="Group 21"/>
              <p:cNvGrpSpPr>
                <a:grpSpLocks/>
              </p:cNvGrpSpPr>
              <p:nvPr/>
            </p:nvGrpSpPr>
            <p:grpSpPr bwMode="auto">
              <a:xfrm>
                <a:off x="3072" y="2208"/>
                <a:ext cx="1008" cy="999"/>
                <a:chOff x="192" y="96"/>
                <a:chExt cx="5040" cy="4201"/>
              </a:xfrm>
            </p:grpSpPr>
            <p:grpSp>
              <p:nvGrpSpPr>
                <p:cNvPr id="59414" name="Group 22"/>
                <p:cNvGrpSpPr>
                  <a:grpSpLocks/>
                </p:cNvGrpSpPr>
                <p:nvPr/>
              </p:nvGrpSpPr>
              <p:grpSpPr bwMode="auto">
                <a:xfrm>
                  <a:off x="192" y="96"/>
                  <a:ext cx="5040" cy="4200"/>
                  <a:chOff x="324" y="24"/>
                  <a:chExt cx="5040" cy="4200"/>
                </a:xfrm>
              </p:grpSpPr>
              <p:sp>
                <p:nvSpPr>
                  <p:cNvPr id="5941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24"/>
                    <a:ext cx="5040" cy="42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9A0FF"/>
                      </a:gs>
                      <a:gs pos="50000">
                        <a:srgbClr val="03EDBB"/>
                      </a:gs>
                      <a:gs pos="100000">
                        <a:srgbClr val="49A0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16" name="Freeform 24"/>
                  <p:cNvSpPr>
                    <a:spLocks/>
                  </p:cNvSpPr>
                  <p:nvPr/>
                </p:nvSpPr>
                <p:spPr bwMode="auto">
                  <a:xfrm>
                    <a:off x="2223" y="1926"/>
                    <a:ext cx="908" cy="1324"/>
                  </a:xfrm>
                  <a:custGeom>
                    <a:avLst/>
                    <a:gdLst/>
                    <a:ahLst/>
                    <a:cxnLst>
                      <a:cxn ang="0">
                        <a:pos x="279" y="18"/>
                      </a:cxn>
                      <a:cxn ang="0">
                        <a:pos x="183" y="66"/>
                      </a:cxn>
                      <a:cxn ang="0">
                        <a:pos x="99" y="170"/>
                      </a:cxn>
                      <a:cxn ang="0">
                        <a:pos x="43" y="218"/>
                      </a:cxn>
                      <a:cxn ang="0">
                        <a:pos x="23" y="306"/>
                      </a:cxn>
                      <a:cxn ang="0">
                        <a:pos x="3" y="398"/>
                      </a:cxn>
                      <a:cxn ang="0">
                        <a:pos x="39" y="546"/>
                      </a:cxn>
                      <a:cxn ang="0">
                        <a:pos x="135" y="594"/>
                      </a:cxn>
                      <a:cxn ang="0">
                        <a:pos x="279" y="594"/>
                      </a:cxn>
                      <a:cxn ang="0">
                        <a:pos x="375" y="642"/>
                      </a:cxn>
                      <a:cxn ang="0">
                        <a:pos x="375" y="738"/>
                      </a:cxn>
                      <a:cxn ang="0">
                        <a:pos x="423" y="786"/>
                      </a:cxn>
                      <a:cxn ang="0">
                        <a:pos x="415" y="882"/>
                      </a:cxn>
                      <a:cxn ang="0">
                        <a:pos x="395" y="966"/>
                      </a:cxn>
                      <a:cxn ang="0">
                        <a:pos x="423" y="1078"/>
                      </a:cxn>
                      <a:cxn ang="0">
                        <a:pos x="471" y="1170"/>
                      </a:cxn>
                      <a:cxn ang="0">
                        <a:pos x="495" y="1254"/>
                      </a:cxn>
                      <a:cxn ang="0">
                        <a:pos x="567" y="1314"/>
                      </a:cxn>
                      <a:cxn ang="0">
                        <a:pos x="619" y="1266"/>
                      </a:cxn>
                      <a:cxn ang="0">
                        <a:pos x="695" y="1202"/>
                      </a:cxn>
                      <a:cxn ang="0">
                        <a:pos x="711" y="1122"/>
                      </a:cxn>
                      <a:cxn ang="0">
                        <a:pos x="747" y="1018"/>
                      </a:cxn>
                      <a:cxn ang="0">
                        <a:pos x="807" y="930"/>
                      </a:cxn>
                      <a:cxn ang="0">
                        <a:pos x="787" y="854"/>
                      </a:cxn>
                      <a:cxn ang="0">
                        <a:pos x="759" y="786"/>
                      </a:cxn>
                      <a:cxn ang="0">
                        <a:pos x="791" y="742"/>
                      </a:cxn>
                      <a:cxn ang="0">
                        <a:pos x="855" y="642"/>
                      </a:cxn>
                      <a:cxn ang="0">
                        <a:pos x="887" y="550"/>
                      </a:cxn>
                      <a:cxn ang="0">
                        <a:pos x="855" y="506"/>
                      </a:cxn>
                      <a:cxn ang="0">
                        <a:pos x="763" y="402"/>
                      </a:cxn>
                      <a:cxn ang="0">
                        <a:pos x="739" y="294"/>
                      </a:cxn>
                      <a:cxn ang="0">
                        <a:pos x="711" y="162"/>
                      </a:cxn>
                      <a:cxn ang="0">
                        <a:pos x="627" y="130"/>
                      </a:cxn>
                      <a:cxn ang="0">
                        <a:pos x="523" y="118"/>
                      </a:cxn>
                      <a:cxn ang="0">
                        <a:pos x="435" y="94"/>
                      </a:cxn>
                      <a:cxn ang="0">
                        <a:pos x="345" y="52"/>
                      </a:cxn>
                    </a:cxnLst>
                    <a:rect l="0" t="0" r="r" b="b"/>
                    <a:pathLst>
                      <a:path w="908" h="1324">
                        <a:moveTo>
                          <a:pt x="343" y="6"/>
                        </a:moveTo>
                        <a:cubicBezTo>
                          <a:pt x="332" y="0"/>
                          <a:pt x="300" y="14"/>
                          <a:pt x="279" y="18"/>
                        </a:cubicBezTo>
                        <a:cubicBezTo>
                          <a:pt x="258" y="22"/>
                          <a:pt x="235" y="22"/>
                          <a:pt x="219" y="30"/>
                        </a:cubicBezTo>
                        <a:cubicBezTo>
                          <a:pt x="203" y="38"/>
                          <a:pt x="197" y="53"/>
                          <a:pt x="183" y="66"/>
                        </a:cubicBezTo>
                        <a:cubicBezTo>
                          <a:pt x="169" y="79"/>
                          <a:pt x="149" y="93"/>
                          <a:pt x="135" y="110"/>
                        </a:cubicBezTo>
                        <a:cubicBezTo>
                          <a:pt x="121" y="127"/>
                          <a:pt x="107" y="153"/>
                          <a:pt x="99" y="170"/>
                        </a:cubicBezTo>
                        <a:cubicBezTo>
                          <a:pt x="91" y="187"/>
                          <a:pt x="96" y="202"/>
                          <a:pt x="87" y="210"/>
                        </a:cubicBezTo>
                        <a:cubicBezTo>
                          <a:pt x="78" y="218"/>
                          <a:pt x="52" y="209"/>
                          <a:pt x="43" y="218"/>
                        </a:cubicBezTo>
                        <a:cubicBezTo>
                          <a:pt x="34" y="227"/>
                          <a:pt x="34" y="247"/>
                          <a:pt x="31" y="262"/>
                        </a:cubicBezTo>
                        <a:cubicBezTo>
                          <a:pt x="28" y="277"/>
                          <a:pt x="28" y="291"/>
                          <a:pt x="23" y="306"/>
                        </a:cubicBezTo>
                        <a:cubicBezTo>
                          <a:pt x="18" y="321"/>
                          <a:pt x="6" y="339"/>
                          <a:pt x="3" y="354"/>
                        </a:cubicBezTo>
                        <a:cubicBezTo>
                          <a:pt x="0" y="369"/>
                          <a:pt x="0" y="381"/>
                          <a:pt x="3" y="398"/>
                        </a:cubicBezTo>
                        <a:cubicBezTo>
                          <a:pt x="6" y="415"/>
                          <a:pt x="13" y="433"/>
                          <a:pt x="19" y="458"/>
                        </a:cubicBezTo>
                        <a:cubicBezTo>
                          <a:pt x="25" y="483"/>
                          <a:pt x="28" y="523"/>
                          <a:pt x="39" y="546"/>
                        </a:cubicBezTo>
                        <a:cubicBezTo>
                          <a:pt x="50" y="569"/>
                          <a:pt x="71" y="586"/>
                          <a:pt x="87" y="594"/>
                        </a:cubicBezTo>
                        <a:cubicBezTo>
                          <a:pt x="103" y="602"/>
                          <a:pt x="111" y="594"/>
                          <a:pt x="135" y="594"/>
                        </a:cubicBezTo>
                        <a:cubicBezTo>
                          <a:pt x="159" y="594"/>
                          <a:pt x="207" y="594"/>
                          <a:pt x="231" y="594"/>
                        </a:cubicBezTo>
                        <a:cubicBezTo>
                          <a:pt x="255" y="594"/>
                          <a:pt x="260" y="593"/>
                          <a:pt x="279" y="594"/>
                        </a:cubicBezTo>
                        <a:cubicBezTo>
                          <a:pt x="298" y="595"/>
                          <a:pt x="331" y="594"/>
                          <a:pt x="347" y="602"/>
                        </a:cubicBezTo>
                        <a:cubicBezTo>
                          <a:pt x="363" y="610"/>
                          <a:pt x="370" y="628"/>
                          <a:pt x="375" y="642"/>
                        </a:cubicBezTo>
                        <a:cubicBezTo>
                          <a:pt x="380" y="656"/>
                          <a:pt x="375" y="670"/>
                          <a:pt x="375" y="686"/>
                        </a:cubicBezTo>
                        <a:cubicBezTo>
                          <a:pt x="375" y="702"/>
                          <a:pt x="370" y="727"/>
                          <a:pt x="375" y="738"/>
                        </a:cubicBezTo>
                        <a:cubicBezTo>
                          <a:pt x="380" y="749"/>
                          <a:pt x="399" y="742"/>
                          <a:pt x="407" y="750"/>
                        </a:cubicBezTo>
                        <a:cubicBezTo>
                          <a:pt x="415" y="758"/>
                          <a:pt x="421" y="773"/>
                          <a:pt x="423" y="786"/>
                        </a:cubicBezTo>
                        <a:cubicBezTo>
                          <a:pt x="425" y="799"/>
                          <a:pt x="420" y="810"/>
                          <a:pt x="419" y="826"/>
                        </a:cubicBezTo>
                        <a:cubicBezTo>
                          <a:pt x="418" y="842"/>
                          <a:pt x="416" y="867"/>
                          <a:pt x="415" y="882"/>
                        </a:cubicBezTo>
                        <a:cubicBezTo>
                          <a:pt x="414" y="897"/>
                          <a:pt x="414" y="904"/>
                          <a:pt x="411" y="918"/>
                        </a:cubicBezTo>
                        <a:cubicBezTo>
                          <a:pt x="408" y="932"/>
                          <a:pt x="396" y="949"/>
                          <a:pt x="395" y="966"/>
                        </a:cubicBezTo>
                        <a:cubicBezTo>
                          <a:pt x="394" y="983"/>
                          <a:pt x="398" y="1003"/>
                          <a:pt x="403" y="1022"/>
                        </a:cubicBezTo>
                        <a:cubicBezTo>
                          <a:pt x="408" y="1041"/>
                          <a:pt x="415" y="1061"/>
                          <a:pt x="423" y="1078"/>
                        </a:cubicBezTo>
                        <a:cubicBezTo>
                          <a:pt x="431" y="1095"/>
                          <a:pt x="443" y="1107"/>
                          <a:pt x="451" y="1122"/>
                        </a:cubicBezTo>
                        <a:cubicBezTo>
                          <a:pt x="459" y="1137"/>
                          <a:pt x="466" y="1155"/>
                          <a:pt x="471" y="1170"/>
                        </a:cubicBezTo>
                        <a:cubicBezTo>
                          <a:pt x="476" y="1185"/>
                          <a:pt x="475" y="1200"/>
                          <a:pt x="479" y="1214"/>
                        </a:cubicBezTo>
                        <a:cubicBezTo>
                          <a:pt x="483" y="1228"/>
                          <a:pt x="488" y="1237"/>
                          <a:pt x="495" y="1254"/>
                        </a:cubicBezTo>
                        <a:cubicBezTo>
                          <a:pt x="502" y="1271"/>
                          <a:pt x="507" y="1304"/>
                          <a:pt x="519" y="1314"/>
                        </a:cubicBezTo>
                        <a:cubicBezTo>
                          <a:pt x="531" y="1324"/>
                          <a:pt x="552" y="1316"/>
                          <a:pt x="567" y="1314"/>
                        </a:cubicBezTo>
                        <a:cubicBezTo>
                          <a:pt x="582" y="1312"/>
                          <a:pt x="598" y="1310"/>
                          <a:pt x="607" y="1302"/>
                        </a:cubicBezTo>
                        <a:cubicBezTo>
                          <a:pt x="616" y="1294"/>
                          <a:pt x="610" y="1276"/>
                          <a:pt x="619" y="1266"/>
                        </a:cubicBezTo>
                        <a:cubicBezTo>
                          <a:pt x="628" y="1256"/>
                          <a:pt x="646" y="1253"/>
                          <a:pt x="659" y="1242"/>
                        </a:cubicBezTo>
                        <a:cubicBezTo>
                          <a:pt x="672" y="1231"/>
                          <a:pt x="689" y="1214"/>
                          <a:pt x="695" y="1202"/>
                        </a:cubicBezTo>
                        <a:cubicBezTo>
                          <a:pt x="701" y="1190"/>
                          <a:pt x="692" y="1183"/>
                          <a:pt x="695" y="1170"/>
                        </a:cubicBezTo>
                        <a:cubicBezTo>
                          <a:pt x="698" y="1157"/>
                          <a:pt x="704" y="1138"/>
                          <a:pt x="711" y="1122"/>
                        </a:cubicBezTo>
                        <a:cubicBezTo>
                          <a:pt x="718" y="1106"/>
                          <a:pt x="733" y="1091"/>
                          <a:pt x="739" y="1074"/>
                        </a:cubicBezTo>
                        <a:cubicBezTo>
                          <a:pt x="745" y="1057"/>
                          <a:pt x="740" y="1032"/>
                          <a:pt x="747" y="1018"/>
                        </a:cubicBezTo>
                        <a:cubicBezTo>
                          <a:pt x="754" y="1004"/>
                          <a:pt x="773" y="1005"/>
                          <a:pt x="783" y="990"/>
                        </a:cubicBezTo>
                        <a:cubicBezTo>
                          <a:pt x="793" y="975"/>
                          <a:pt x="804" y="946"/>
                          <a:pt x="807" y="930"/>
                        </a:cubicBezTo>
                        <a:cubicBezTo>
                          <a:pt x="810" y="914"/>
                          <a:pt x="802" y="907"/>
                          <a:pt x="799" y="894"/>
                        </a:cubicBezTo>
                        <a:cubicBezTo>
                          <a:pt x="796" y="881"/>
                          <a:pt x="792" y="865"/>
                          <a:pt x="787" y="854"/>
                        </a:cubicBezTo>
                        <a:cubicBezTo>
                          <a:pt x="782" y="843"/>
                          <a:pt x="772" y="837"/>
                          <a:pt x="767" y="826"/>
                        </a:cubicBezTo>
                        <a:cubicBezTo>
                          <a:pt x="762" y="815"/>
                          <a:pt x="758" y="797"/>
                          <a:pt x="759" y="786"/>
                        </a:cubicBezTo>
                        <a:cubicBezTo>
                          <a:pt x="760" y="775"/>
                          <a:pt x="766" y="765"/>
                          <a:pt x="771" y="758"/>
                        </a:cubicBezTo>
                        <a:cubicBezTo>
                          <a:pt x="776" y="751"/>
                          <a:pt x="785" y="753"/>
                          <a:pt x="791" y="742"/>
                        </a:cubicBezTo>
                        <a:cubicBezTo>
                          <a:pt x="797" y="731"/>
                          <a:pt x="796" y="707"/>
                          <a:pt x="807" y="690"/>
                        </a:cubicBezTo>
                        <a:cubicBezTo>
                          <a:pt x="818" y="673"/>
                          <a:pt x="844" y="655"/>
                          <a:pt x="855" y="642"/>
                        </a:cubicBezTo>
                        <a:cubicBezTo>
                          <a:pt x="866" y="629"/>
                          <a:pt x="866" y="625"/>
                          <a:pt x="871" y="610"/>
                        </a:cubicBezTo>
                        <a:cubicBezTo>
                          <a:pt x="876" y="595"/>
                          <a:pt x="882" y="569"/>
                          <a:pt x="887" y="550"/>
                        </a:cubicBezTo>
                        <a:cubicBezTo>
                          <a:pt x="892" y="531"/>
                          <a:pt x="908" y="505"/>
                          <a:pt x="903" y="498"/>
                        </a:cubicBezTo>
                        <a:cubicBezTo>
                          <a:pt x="898" y="491"/>
                          <a:pt x="871" y="514"/>
                          <a:pt x="855" y="506"/>
                        </a:cubicBezTo>
                        <a:cubicBezTo>
                          <a:pt x="839" y="498"/>
                          <a:pt x="822" y="467"/>
                          <a:pt x="807" y="450"/>
                        </a:cubicBezTo>
                        <a:cubicBezTo>
                          <a:pt x="792" y="433"/>
                          <a:pt x="771" y="418"/>
                          <a:pt x="763" y="402"/>
                        </a:cubicBezTo>
                        <a:cubicBezTo>
                          <a:pt x="755" y="386"/>
                          <a:pt x="763" y="372"/>
                          <a:pt x="759" y="354"/>
                        </a:cubicBezTo>
                        <a:cubicBezTo>
                          <a:pt x="755" y="336"/>
                          <a:pt x="747" y="318"/>
                          <a:pt x="739" y="294"/>
                        </a:cubicBezTo>
                        <a:cubicBezTo>
                          <a:pt x="731" y="270"/>
                          <a:pt x="716" y="232"/>
                          <a:pt x="711" y="210"/>
                        </a:cubicBezTo>
                        <a:cubicBezTo>
                          <a:pt x="706" y="188"/>
                          <a:pt x="716" y="173"/>
                          <a:pt x="711" y="162"/>
                        </a:cubicBezTo>
                        <a:cubicBezTo>
                          <a:pt x="706" y="151"/>
                          <a:pt x="697" y="151"/>
                          <a:pt x="683" y="146"/>
                        </a:cubicBezTo>
                        <a:cubicBezTo>
                          <a:pt x="669" y="141"/>
                          <a:pt x="644" y="135"/>
                          <a:pt x="627" y="130"/>
                        </a:cubicBezTo>
                        <a:cubicBezTo>
                          <a:pt x="610" y="125"/>
                          <a:pt x="600" y="116"/>
                          <a:pt x="583" y="114"/>
                        </a:cubicBezTo>
                        <a:cubicBezTo>
                          <a:pt x="566" y="112"/>
                          <a:pt x="544" y="115"/>
                          <a:pt x="523" y="118"/>
                        </a:cubicBezTo>
                        <a:cubicBezTo>
                          <a:pt x="502" y="121"/>
                          <a:pt x="474" y="134"/>
                          <a:pt x="459" y="130"/>
                        </a:cubicBezTo>
                        <a:cubicBezTo>
                          <a:pt x="444" y="126"/>
                          <a:pt x="447" y="103"/>
                          <a:pt x="435" y="94"/>
                        </a:cubicBezTo>
                        <a:cubicBezTo>
                          <a:pt x="423" y="85"/>
                          <a:pt x="402" y="83"/>
                          <a:pt x="387" y="76"/>
                        </a:cubicBezTo>
                        <a:cubicBezTo>
                          <a:pt x="372" y="69"/>
                          <a:pt x="352" y="64"/>
                          <a:pt x="345" y="52"/>
                        </a:cubicBezTo>
                        <a:cubicBezTo>
                          <a:pt x="338" y="40"/>
                          <a:pt x="354" y="12"/>
                          <a:pt x="343" y="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A50021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17" name="Freeform 25"/>
                  <p:cNvSpPr>
                    <a:spLocks/>
                  </p:cNvSpPr>
                  <p:nvPr/>
                </p:nvSpPr>
                <p:spPr bwMode="auto">
                  <a:xfrm>
                    <a:off x="3075" y="2831"/>
                    <a:ext cx="106" cy="268"/>
                  </a:xfrm>
                  <a:custGeom>
                    <a:avLst/>
                    <a:gdLst/>
                    <a:ahLst/>
                    <a:cxnLst>
                      <a:cxn ang="0">
                        <a:pos x="87" y="1"/>
                      </a:cxn>
                      <a:cxn ang="0">
                        <a:pos x="43" y="17"/>
                      </a:cxn>
                      <a:cxn ang="0">
                        <a:pos x="23" y="81"/>
                      </a:cxn>
                      <a:cxn ang="0">
                        <a:pos x="3" y="121"/>
                      </a:cxn>
                      <a:cxn ang="0">
                        <a:pos x="3" y="169"/>
                      </a:cxn>
                      <a:cxn ang="0">
                        <a:pos x="3" y="217"/>
                      </a:cxn>
                      <a:cxn ang="0">
                        <a:pos x="23" y="253"/>
                      </a:cxn>
                      <a:cxn ang="0">
                        <a:pos x="51" y="265"/>
                      </a:cxn>
                      <a:cxn ang="0">
                        <a:pos x="71" y="233"/>
                      </a:cxn>
                      <a:cxn ang="0">
                        <a:pos x="67" y="209"/>
                      </a:cxn>
                      <a:cxn ang="0">
                        <a:pos x="71" y="177"/>
                      </a:cxn>
                      <a:cxn ang="0">
                        <a:pos x="83" y="153"/>
                      </a:cxn>
                      <a:cxn ang="0">
                        <a:pos x="79" y="109"/>
                      </a:cxn>
                      <a:cxn ang="0">
                        <a:pos x="103" y="61"/>
                      </a:cxn>
                      <a:cxn ang="0">
                        <a:pos x="99" y="25"/>
                      </a:cxn>
                      <a:cxn ang="0">
                        <a:pos x="87" y="1"/>
                      </a:cxn>
                    </a:cxnLst>
                    <a:rect l="0" t="0" r="r" b="b"/>
                    <a:pathLst>
                      <a:path w="106" h="268">
                        <a:moveTo>
                          <a:pt x="87" y="1"/>
                        </a:moveTo>
                        <a:cubicBezTo>
                          <a:pt x="78" y="0"/>
                          <a:pt x="54" y="4"/>
                          <a:pt x="43" y="17"/>
                        </a:cubicBezTo>
                        <a:cubicBezTo>
                          <a:pt x="32" y="30"/>
                          <a:pt x="30" y="64"/>
                          <a:pt x="23" y="81"/>
                        </a:cubicBezTo>
                        <a:cubicBezTo>
                          <a:pt x="16" y="98"/>
                          <a:pt x="6" y="106"/>
                          <a:pt x="3" y="121"/>
                        </a:cubicBezTo>
                        <a:cubicBezTo>
                          <a:pt x="0" y="136"/>
                          <a:pt x="3" y="153"/>
                          <a:pt x="3" y="169"/>
                        </a:cubicBezTo>
                        <a:cubicBezTo>
                          <a:pt x="3" y="185"/>
                          <a:pt x="0" y="203"/>
                          <a:pt x="3" y="217"/>
                        </a:cubicBezTo>
                        <a:cubicBezTo>
                          <a:pt x="6" y="231"/>
                          <a:pt x="15" y="245"/>
                          <a:pt x="23" y="253"/>
                        </a:cubicBezTo>
                        <a:cubicBezTo>
                          <a:pt x="31" y="261"/>
                          <a:pt x="43" y="268"/>
                          <a:pt x="51" y="265"/>
                        </a:cubicBezTo>
                        <a:cubicBezTo>
                          <a:pt x="59" y="262"/>
                          <a:pt x="68" y="242"/>
                          <a:pt x="71" y="233"/>
                        </a:cubicBezTo>
                        <a:cubicBezTo>
                          <a:pt x="74" y="224"/>
                          <a:pt x="67" y="218"/>
                          <a:pt x="67" y="209"/>
                        </a:cubicBezTo>
                        <a:cubicBezTo>
                          <a:pt x="67" y="200"/>
                          <a:pt x="68" y="186"/>
                          <a:pt x="71" y="177"/>
                        </a:cubicBezTo>
                        <a:cubicBezTo>
                          <a:pt x="74" y="168"/>
                          <a:pt x="82" y="164"/>
                          <a:pt x="83" y="153"/>
                        </a:cubicBezTo>
                        <a:cubicBezTo>
                          <a:pt x="84" y="142"/>
                          <a:pt x="76" y="124"/>
                          <a:pt x="79" y="109"/>
                        </a:cubicBezTo>
                        <a:cubicBezTo>
                          <a:pt x="82" y="94"/>
                          <a:pt x="100" y="75"/>
                          <a:pt x="103" y="61"/>
                        </a:cubicBezTo>
                        <a:cubicBezTo>
                          <a:pt x="106" y="47"/>
                          <a:pt x="102" y="35"/>
                          <a:pt x="99" y="25"/>
                        </a:cubicBezTo>
                        <a:cubicBezTo>
                          <a:pt x="96" y="15"/>
                          <a:pt x="96" y="2"/>
                          <a:pt x="87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A50021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18" name="Freeform 26"/>
                  <p:cNvSpPr>
                    <a:spLocks/>
                  </p:cNvSpPr>
                  <p:nvPr/>
                </p:nvSpPr>
                <p:spPr bwMode="auto">
                  <a:xfrm rot="-832161">
                    <a:off x="4100" y="2811"/>
                    <a:ext cx="570" cy="528"/>
                  </a:xfrm>
                  <a:custGeom>
                    <a:avLst/>
                    <a:gdLst/>
                    <a:ahLst/>
                    <a:cxnLst>
                      <a:cxn ang="0">
                        <a:pos x="266" y="5"/>
                      </a:cxn>
                      <a:cxn ang="0">
                        <a:pos x="226" y="45"/>
                      </a:cxn>
                      <a:cxn ang="0">
                        <a:pos x="174" y="65"/>
                      </a:cxn>
                      <a:cxn ang="0">
                        <a:pos x="146" y="101"/>
                      </a:cxn>
                      <a:cxn ang="0">
                        <a:pos x="98" y="129"/>
                      </a:cxn>
                      <a:cxn ang="0">
                        <a:pos x="78" y="177"/>
                      </a:cxn>
                      <a:cxn ang="0">
                        <a:pos x="10" y="201"/>
                      </a:cxn>
                      <a:cxn ang="0">
                        <a:pos x="18" y="249"/>
                      </a:cxn>
                      <a:cxn ang="0">
                        <a:pos x="18" y="285"/>
                      </a:cxn>
                      <a:cxn ang="0">
                        <a:pos x="38" y="337"/>
                      </a:cxn>
                      <a:cxn ang="0">
                        <a:pos x="22" y="381"/>
                      </a:cxn>
                      <a:cxn ang="0">
                        <a:pos x="34" y="429"/>
                      </a:cxn>
                      <a:cxn ang="0">
                        <a:pos x="78" y="433"/>
                      </a:cxn>
                      <a:cxn ang="0">
                        <a:pos x="122" y="445"/>
                      </a:cxn>
                      <a:cxn ang="0">
                        <a:pos x="170" y="409"/>
                      </a:cxn>
                      <a:cxn ang="0">
                        <a:pos x="218" y="393"/>
                      </a:cxn>
                      <a:cxn ang="0">
                        <a:pos x="270" y="385"/>
                      </a:cxn>
                      <a:cxn ang="0">
                        <a:pos x="298" y="393"/>
                      </a:cxn>
                      <a:cxn ang="0">
                        <a:pos x="342" y="413"/>
                      </a:cxn>
                      <a:cxn ang="0">
                        <a:pos x="358" y="441"/>
                      </a:cxn>
                      <a:cxn ang="0">
                        <a:pos x="370" y="477"/>
                      </a:cxn>
                      <a:cxn ang="0">
                        <a:pos x="398" y="493"/>
                      </a:cxn>
                      <a:cxn ang="0">
                        <a:pos x="418" y="525"/>
                      </a:cxn>
                      <a:cxn ang="0">
                        <a:pos x="470" y="509"/>
                      </a:cxn>
                      <a:cxn ang="0">
                        <a:pos x="514" y="477"/>
                      </a:cxn>
                      <a:cxn ang="0">
                        <a:pos x="514" y="429"/>
                      </a:cxn>
                      <a:cxn ang="0">
                        <a:pos x="542" y="393"/>
                      </a:cxn>
                      <a:cxn ang="0">
                        <a:pos x="566" y="321"/>
                      </a:cxn>
                      <a:cxn ang="0">
                        <a:pos x="566" y="273"/>
                      </a:cxn>
                      <a:cxn ang="0">
                        <a:pos x="546" y="249"/>
                      </a:cxn>
                      <a:cxn ang="0">
                        <a:pos x="498" y="205"/>
                      </a:cxn>
                      <a:cxn ang="0">
                        <a:pos x="474" y="149"/>
                      </a:cxn>
                      <a:cxn ang="0">
                        <a:pos x="454" y="93"/>
                      </a:cxn>
                      <a:cxn ang="0">
                        <a:pos x="442" y="49"/>
                      </a:cxn>
                      <a:cxn ang="0">
                        <a:pos x="414" y="1"/>
                      </a:cxn>
                      <a:cxn ang="0">
                        <a:pos x="418" y="45"/>
                      </a:cxn>
                      <a:cxn ang="0">
                        <a:pos x="418" y="93"/>
                      </a:cxn>
                      <a:cxn ang="0">
                        <a:pos x="370" y="93"/>
                      </a:cxn>
                      <a:cxn ang="0">
                        <a:pos x="338" y="81"/>
                      </a:cxn>
                      <a:cxn ang="0">
                        <a:pos x="334" y="41"/>
                      </a:cxn>
                      <a:cxn ang="0">
                        <a:pos x="314" y="9"/>
                      </a:cxn>
                      <a:cxn ang="0">
                        <a:pos x="266" y="5"/>
                      </a:cxn>
                    </a:cxnLst>
                    <a:rect l="0" t="0" r="r" b="b"/>
                    <a:pathLst>
                      <a:path w="570" h="528">
                        <a:moveTo>
                          <a:pt x="266" y="5"/>
                        </a:moveTo>
                        <a:cubicBezTo>
                          <a:pt x="250" y="13"/>
                          <a:pt x="241" y="35"/>
                          <a:pt x="226" y="45"/>
                        </a:cubicBezTo>
                        <a:cubicBezTo>
                          <a:pt x="211" y="55"/>
                          <a:pt x="187" y="56"/>
                          <a:pt x="174" y="65"/>
                        </a:cubicBezTo>
                        <a:cubicBezTo>
                          <a:pt x="161" y="74"/>
                          <a:pt x="159" y="90"/>
                          <a:pt x="146" y="101"/>
                        </a:cubicBezTo>
                        <a:cubicBezTo>
                          <a:pt x="133" y="112"/>
                          <a:pt x="109" y="116"/>
                          <a:pt x="98" y="129"/>
                        </a:cubicBezTo>
                        <a:cubicBezTo>
                          <a:pt x="87" y="142"/>
                          <a:pt x="93" y="165"/>
                          <a:pt x="78" y="177"/>
                        </a:cubicBezTo>
                        <a:cubicBezTo>
                          <a:pt x="63" y="189"/>
                          <a:pt x="20" y="189"/>
                          <a:pt x="10" y="201"/>
                        </a:cubicBezTo>
                        <a:cubicBezTo>
                          <a:pt x="0" y="213"/>
                          <a:pt x="17" y="235"/>
                          <a:pt x="18" y="249"/>
                        </a:cubicBezTo>
                        <a:cubicBezTo>
                          <a:pt x="19" y="263"/>
                          <a:pt x="15" y="270"/>
                          <a:pt x="18" y="285"/>
                        </a:cubicBezTo>
                        <a:cubicBezTo>
                          <a:pt x="21" y="300"/>
                          <a:pt x="37" y="321"/>
                          <a:pt x="38" y="337"/>
                        </a:cubicBezTo>
                        <a:cubicBezTo>
                          <a:pt x="39" y="353"/>
                          <a:pt x="23" y="366"/>
                          <a:pt x="22" y="381"/>
                        </a:cubicBezTo>
                        <a:cubicBezTo>
                          <a:pt x="21" y="396"/>
                          <a:pt x="25" y="420"/>
                          <a:pt x="34" y="429"/>
                        </a:cubicBezTo>
                        <a:cubicBezTo>
                          <a:pt x="43" y="438"/>
                          <a:pt x="63" y="430"/>
                          <a:pt x="78" y="433"/>
                        </a:cubicBezTo>
                        <a:cubicBezTo>
                          <a:pt x="93" y="436"/>
                          <a:pt x="107" y="449"/>
                          <a:pt x="122" y="445"/>
                        </a:cubicBezTo>
                        <a:cubicBezTo>
                          <a:pt x="137" y="441"/>
                          <a:pt x="154" y="418"/>
                          <a:pt x="170" y="409"/>
                        </a:cubicBezTo>
                        <a:cubicBezTo>
                          <a:pt x="186" y="400"/>
                          <a:pt x="201" y="397"/>
                          <a:pt x="218" y="393"/>
                        </a:cubicBezTo>
                        <a:cubicBezTo>
                          <a:pt x="235" y="389"/>
                          <a:pt x="257" y="385"/>
                          <a:pt x="270" y="385"/>
                        </a:cubicBezTo>
                        <a:cubicBezTo>
                          <a:pt x="283" y="385"/>
                          <a:pt x="286" y="388"/>
                          <a:pt x="298" y="393"/>
                        </a:cubicBezTo>
                        <a:cubicBezTo>
                          <a:pt x="310" y="398"/>
                          <a:pt x="332" y="405"/>
                          <a:pt x="342" y="413"/>
                        </a:cubicBezTo>
                        <a:cubicBezTo>
                          <a:pt x="352" y="421"/>
                          <a:pt x="353" y="430"/>
                          <a:pt x="358" y="441"/>
                        </a:cubicBezTo>
                        <a:cubicBezTo>
                          <a:pt x="363" y="452"/>
                          <a:pt x="363" y="468"/>
                          <a:pt x="370" y="477"/>
                        </a:cubicBezTo>
                        <a:cubicBezTo>
                          <a:pt x="377" y="486"/>
                          <a:pt x="390" y="485"/>
                          <a:pt x="398" y="493"/>
                        </a:cubicBezTo>
                        <a:cubicBezTo>
                          <a:pt x="406" y="501"/>
                          <a:pt x="406" y="522"/>
                          <a:pt x="418" y="525"/>
                        </a:cubicBezTo>
                        <a:cubicBezTo>
                          <a:pt x="430" y="528"/>
                          <a:pt x="454" y="517"/>
                          <a:pt x="470" y="509"/>
                        </a:cubicBezTo>
                        <a:cubicBezTo>
                          <a:pt x="486" y="501"/>
                          <a:pt x="507" y="490"/>
                          <a:pt x="514" y="477"/>
                        </a:cubicBezTo>
                        <a:cubicBezTo>
                          <a:pt x="521" y="464"/>
                          <a:pt x="509" y="443"/>
                          <a:pt x="514" y="429"/>
                        </a:cubicBezTo>
                        <a:cubicBezTo>
                          <a:pt x="519" y="415"/>
                          <a:pt x="533" y="411"/>
                          <a:pt x="542" y="393"/>
                        </a:cubicBezTo>
                        <a:cubicBezTo>
                          <a:pt x="551" y="375"/>
                          <a:pt x="562" y="341"/>
                          <a:pt x="566" y="321"/>
                        </a:cubicBezTo>
                        <a:cubicBezTo>
                          <a:pt x="570" y="301"/>
                          <a:pt x="569" y="285"/>
                          <a:pt x="566" y="273"/>
                        </a:cubicBezTo>
                        <a:cubicBezTo>
                          <a:pt x="563" y="261"/>
                          <a:pt x="557" y="260"/>
                          <a:pt x="546" y="249"/>
                        </a:cubicBezTo>
                        <a:cubicBezTo>
                          <a:pt x="535" y="238"/>
                          <a:pt x="510" y="222"/>
                          <a:pt x="498" y="205"/>
                        </a:cubicBezTo>
                        <a:cubicBezTo>
                          <a:pt x="486" y="188"/>
                          <a:pt x="481" y="168"/>
                          <a:pt x="474" y="149"/>
                        </a:cubicBezTo>
                        <a:cubicBezTo>
                          <a:pt x="467" y="130"/>
                          <a:pt x="459" y="110"/>
                          <a:pt x="454" y="93"/>
                        </a:cubicBezTo>
                        <a:cubicBezTo>
                          <a:pt x="449" y="76"/>
                          <a:pt x="449" y="64"/>
                          <a:pt x="442" y="49"/>
                        </a:cubicBezTo>
                        <a:cubicBezTo>
                          <a:pt x="435" y="34"/>
                          <a:pt x="418" y="2"/>
                          <a:pt x="414" y="1"/>
                        </a:cubicBezTo>
                        <a:cubicBezTo>
                          <a:pt x="410" y="0"/>
                          <a:pt x="417" y="30"/>
                          <a:pt x="418" y="45"/>
                        </a:cubicBezTo>
                        <a:cubicBezTo>
                          <a:pt x="419" y="60"/>
                          <a:pt x="426" y="85"/>
                          <a:pt x="418" y="93"/>
                        </a:cubicBezTo>
                        <a:cubicBezTo>
                          <a:pt x="410" y="101"/>
                          <a:pt x="383" y="95"/>
                          <a:pt x="370" y="93"/>
                        </a:cubicBezTo>
                        <a:cubicBezTo>
                          <a:pt x="357" y="91"/>
                          <a:pt x="344" y="90"/>
                          <a:pt x="338" y="81"/>
                        </a:cubicBezTo>
                        <a:cubicBezTo>
                          <a:pt x="332" y="72"/>
                          <a:pt x="338" y="53"/>
                          <a:pt x="334" y="41"/>
                        </a:cubicBezTo>
                        <a:cubicBezTo>
                          <a:pt x="330" y="29"/>
                          <a:pt x="325" y="15"/>
                          <a:pt x="314" y="9"/>
                        </a:cubicBezTo>
                        <a:cubicBezTo>
                          <a:pt x="303" y="3"/>
                          <a:pt x="276" y="6"/>
                          <a:pt x="266" y="5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19" name="Freeform 27"/>
                  <p:cNvSpPr>
                    <a:spLocks/>
                  </p:cNvSpPr>
                  <p:nvPr/>
                </p:nvSpPr>
                <p:spPr bwMode="auto">
                  <a:xfrm>
                    <a:off x="4326" y="2633"/>
                    <a:ext cx="295" cy="158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52" y="15"/>
                      </a:cxn>
                      <a:cxn ang="0">
                        <a:pos x="92" y="3"/>
                      </a:cxn>
                      <a:cxn ang="0">
                        <a:pos x="144" y="31"/>
                      </a:cxn>
                      <a:cxn ang="0">
                        <a:pos x="160" y="59"/>
                      </a:cxn>
                      <a:cxn ang="0">
                        <a:pos x="192" y="79"/>
                      </a:cxn>
                      <a:cxn ang="0">
                        <a:pos x="244" y="143"/>
                      </a:cxn>
                      <a:cxn ang="0">
                        <a:pos x="212" y="155"/>
                      </a:cxn>
                      <a:cxn ang="0">
                        <a:pos x="184" y="123"/>
                      </a:cxn>
                      <a:cxn ang="0">
                        <a:pos x="144" y="143"/>
                      </a:cxn>
                      <a:cxn ang="0">
                        <a:pos x="120" y="135"/>
                      </a:cxn>
                      <a:cxn ang="0">
                        <a:pos x="76" y="119"/>
                      </a:cxn>
                      <a:cxn ang="0">
                        <a:pos x="48" y="83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247" h="158">
                        <a:moveTo>
                          <a:pt x="0" y="31"/>
                        </a:moveTo>
                        <a:cubicBezTo>
                          <a:pt x="1" y="20"/>
                          <a:pt x="37" y="20"/>
                          <a:pt x="52" y="15"/>
                        </a:cubicBezTo>
                        <a:cubicBezTo>
                          <a:pt x="67" y="10"/>
                          <a:pt x="77" y="0"/>
                          <a:pt x="92" y="3"/>
                        </a:cubicBezTo>
                        <a:cubicBezTo>
                          <a:pt x="107" y="6"/>
                          <a:pt x="133" y="22"/>
                          <a:pt x="144" y="31"/>
                        </a:cubicBezTo>
                        <a:cubicBezTo>
                          <a:pt x="155" y="40"/>
                          <a:pt x="152" y="51"/>
                          <a:pt x="160" y="59"/>
                        </a:cubicBezTo>
                        <a:cubicBezTo>
                          <a:pt x="168" y="67"/>
                          <a:pt x="178" y="65"/>
                          <a:pt x="192" y="79"/>
                        </a:cubicBezTo>
                        <a:cubicBezTo>
                          <a:pt x="206" y="93"/>
                          <a:pt x="241" y="130"/>
                          <a:pt x="244" y="143"/>
                        </a:cubicBezTo>
                        <a:cubicBezTo>
                          <a:pt x="247" y="156"/>
                          <a:pt x="222" y="158"/>
                          <a:pt x="212" y="155"/>
                        </a:cubicBezTo>
                        <a:cubicBezTo>
                          <a:pt x="202" y="152"/>
                          <a:pt x="195" y="125"/>
                          <a:pt x="184" y="123"/>
                        </a:cubicBezTo>
                        <a:cubicBezTo>
                          <a:pt x="173" y="121"/>
                          <a:pt x="155" y="141"/>
                          <a:pt x="144" y="143"/>
                        </a:cubicBezTo>
                        <a:cubicBezTo>
                          <a:pt x="133" y="145"/>
                          <a:pt x="131" y="139"/>
                          <a:pt x="120" y="135"/>
                        </a:cubicBezTo>
                        <a:cubicBezTo>
                          <a:pt x="109" y="131"/>
                          <a:pt x="88" y="128"/>
                          <a:pt x="76" y="119"/>
                        </a:cubicBezTo>
                        <a:cubicBezTo>
                          <a:pt x="64" y="110"/>
                          <a:pt x="61" y="98"/>
                          <a:pt x="48" y="83"/>
                        </a:cubicBezTo>
                        <a:cubicBezTo>
                          <a:pt x="35" y="68"/>
                          <a:pt x="10" y="42"/>
                          <a:pt x="0" y="3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A5002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942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728" y="2904"/>
                    <a:ext cx="202" cy="273"/>
                    <a:chOff x="4937" y="3264"/>
                    <a:chExt cx="202" cy="273"/>
                  </a:xfrm>
                </p:grpSpPr>
                <p:sp>
                  <p:nvSpPr>
                    <p:cNvPr id="5942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060" y="3264"/>
                      <a:ext cx="79" cy="117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42" y="48"/>
                        </a:cxn>
                        <a:cxn ang="0">
                          <a:pos x="66" y="48"/>
                        </a:cxn>
                        <a:cxn ang="0">
                          <a:pos x="78" y="72"/>
                        </a:cxn>
                        <a:cxn ang="0">
                          <a:pos x="58" y="96"/>
                        </a:cxn>
                        <a:cxn ang="0">
                          <a:pos x="46" y="116"/>
                        </a:cxn>
                        <a:cxn ang="0">
                          <a:pos x="22" y="88"/>
                        </a:cxn>
                        <a:cxn ang="0">
                          <a:pos x="2" y="40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79" h="117">
                          <a:moveTo>
                            <a:pt x="10" y="0"/>
                          </a:moveTo>
                          <a:cubicBezTo>
                            <a:pt x="17" y="1"/>
                            <a:pt x="33" y="40"/>
                            <a:pt x="42" y="48"/>
                          </a:cubicBezTo>
                          <a:cubicBezTo>
                            <a:pt x="51" y="56"/>
                            <a:pt x="60" y="44"/>
                            <a:pt x="66" y="48"/>
                          </a:cubicBezTo>
                          <a:cubicBezTo>
                            <a:pt x="72" y="52"/>
                            <a:pt x="79" y="64"/>
                            <a:pt x="78" y="72"/>
                          </a:cubicBezTo>
                          <a:cubicBezTo>
                            <a:pt x="77" y="80"/>
                            <a:pt x="63" y="89"/>
                            <a:pt x="58" y="96"/>
                          </a:cubicBezTo>
                          <a:cubicBezTo>
                            <a:pt x="53" y="103"/>
                            <a:pt x="52" y="117"/>
                            <a:pt x="46" y="116"/>
                          </a:cubicBezTo>
                          <a:cubicBezTo>
                            <a:pt x="40" y="115"/>
                            <a:pt x="29" y="101"/>
                            <a:pt x="22" y="88"/>
                          </a:cubicBezTo>
                          <a:cubicBezTo>
                            <a:pt x="15" y="75"/>
                            <a:pt x="4" y="55"/>
                            <a:pt x="2" y="40"/>
                          </a:cubicBezTo>
                          <a:cubicBezTo>
                            <a:pt x="0" y="25"/>
                            <a:pt x="8" y="8"/>
                            <a:pt x="10" y="0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A5002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2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937" y="3388"/>
                      <a:ext cx="133" cy="149"/>
                    </a:xfrm>
                    <a:custGeom>
                      <a:avLst/>
                      <a:gdLst/>
                      <a:ahLst/>
                      <a:cxnLst>
                        <a:cxn ang="0">
                          <a:pos x="89" y="8"/>
                        </a:cxn>
                        <a:cxn ang="0">
                          <a:pos x="74" y="29"/>
                        </a:cxn>
                        <a:cxn ang="0">
                          <a:pos x="43" y="44"/>
                        </a:cxn>
                        <a:cxn ang="0">
                          <a:pos x="35" y="65"/>
                        </a:cxn>
                        <a:cxn ang="0">
                          <a:pos x="8" y="68"/>
                        </a:cxn>
                        <a:cxn ang="0">
                          <a:pos x="1" y="102"/>
                        </a:cxn>
                        <a:cxn ang="0">
                          <a:pos x="13" y="144"/>
                        </a:cxn>
                        <a:cxn ang="0">
                          <a:pos x="69" y="132"/>
                        </a:cxn>
                        <a:cxn ang="0">
                          <a:pos x="65" y="84"/>
                        </a:cxn>
                        <a:cxn ang="0">
                          <a:pos x="81" y="65"/>
                        </a:cxn>
                        <a:cxn ang="0">
                          <a:pos x="93" y="38"/>
                        </a:cxn>
                        <a:cxn ang="0">
                          <a:pos x="127" y="29"/>
                        </a:cxn>
                        <a:cxn ang="0">
                          <a:pos x="127" y="17"/>
                        </a:cxn>
                        <a:cxn ang="0">
                          <a:pos x="112" y="2"/>
                        </a:cxn>
                        <a:cxn ang="0">
                          <a:pos x="89" y="8"/>
                        </a:cxn>
                      </a:cxnLst>
                      <a:rect l="0" t="0" r="r" b="b"/>
                      <a:pathLst>
                        <a:path w="133" h="149">
                          <a:moveTo>
                            <a:pt x="89" y="8"/>
                          </a:moveTo>
                          <a:cubicBezTo>
                            <a:pt x="82" y="12"/>
                            <a:pt x="81" y="23"/>
                            <a:pt x="74" y="29"/>
                          </a:cubicBezTo>
                          <a:cubicBezTo>
                            <a:pt x="66" y="35"/>
                            <a:pt x="50" y="38"/>
                            <a:pt x="43" y="44"/>
                          </a:cubicBezTo>
                          <a:cubicBezTo>
                            <a:pt x="36" y="50"/>
                            <a:pt x="41" y="62"/>
                            <a:pt x="35" y="65"/>
                          </a:cubicBezTo>
                          <a:cubicBezTo>
                            <a:pt x="30" y="69"/>
                            <a:pt x="14" y="62"/>
                            <a:pt x="8" y="68"/>
                          </a:cubicBezTo>
                          <a:cubicBezTo>
                            <a:pt x="3" y="74"/>
                            <a:pt x="0" y="89"/>
                            <a:pt x="1" y="102"/>
                          </a:cubicBezTo>
                          <a:cubicBezTo>
                            <a:pt x="2" y="115"/>
                            <a:pt x="2" y="139"/>
                            <a:pt x="13" y="144"/>
                          </a:cubicBezTo>
                          <a:cubicBezTo>
                            <a:pt x="24" y="149"/>
                            <a:pt x="60" y="142"/>
                            <a:pt x="69" y="132"/>
                          </a:cubicBezTo>
                          <a:cubicBezTo>
                            <a:pt x="78" y="122"/>
                            <a:pt x="63" y="95"/>
                            <a:pt x="65" y="84"/>
                          </a:cubicBezTo>
                          <a:cubicBezTo>
                            <a:pt x="67" y="73"/>
                            <a:pt x="76" y="73"/>
                            <a:pt x="81" y="65"/>
                          </a:cubicBezTo>
                          <a:cubicBezTo>
                            <a:pt x="86" y="57"/>
                            <a:pt x="85" y="44"/>
                            <a:pt x="93" y="38"/>
                          </a:cubicBezTo>
                          <a:cubicBezTo>
                            <a:pt x="100" y="32"/>
                            <a:pt x="122" y="33"/>
                            <a:pt x="127" y="29"/>
                          </a:cubicBezTo>
                          <a:cubicBezTo>
                            <a:pt x="133" y="25"/>
                            <a:pt x="130" y="21"/>
                            <a:pt x="127" y="17"/>
                          </a:cubicBezTo>
                          <a:cubicBezTo>
                            <a:pt x="124" y="12"/>
                            <a:pt x="119" y="3"/>
                            <a:pt x="112" y="2"/>
                          </a:cubicBezTo>
                          <a:cubicBezTo>
                            <a:pt x="105" y="0"/>
                            <a:pt x="94" y="6"/>
                            <a:pt x="89" y="8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A5002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9423" name="Freeform 31"/>
                  <p:cNvSpPr>
                    <a:spLocks/>
                  </p:cNvSpPr>
                  <p:nvPr/>
                </p:nvSpPr>
                <p:spPr bwMode="auto">
                  <a:xfrm rot="1186559">
                    <a:off x="1366" y="2219"/>
                    <a:ext cx="180" cy="47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46" y="3"/>
                      </a:cxn>
                      <a:cxn ang="0">
                        <a:pos x="110" y="7"/>
                      </a:cxn>
                      <a:cxn ang="0">
                        <a:pos x="172" y="3"/>
                      </a:cxn>
                      <a:cxn ang="0">
                        <a:pos x="156" y="25"/>
                      </a:cxn>
                      <a:cxn ang="0">
                        <a:pos x="119" y="46"/>
                      </a:cxn>
                      <a:cxn ang="0">
                        <a:pos x="72" y="21"/>
                      </a:cxn>
                      <a:cxn ang="0">
                        <a:pos x="20" y="41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180" h="47">
                        <a:moveTo>
                          <a:pt x="0" y="18"/>
                        </a:moveTo>
                        <a:cubicBezTo>
                          <a:pt x="5" y="8"/>
                          <a:pt x="27" y="5"/>
                          <a:pt x="46" y="3"/>
                        </a:cubicBezTo>
                        <a:cubicBezTo>
                          <a:pt x="64" y="1"/>
                          <a:pt x="89" y="7"/>
                          <a:pt x="110" y="7"/>
                        </a:cubicBezTo>
                        <a:cubicBezTo>
                          <a:pt x="131" y="7"/>
                          <a:pt x="164" y="0"/>
                          <a:pt x="172" y="3"/>
                        </a:cubicBezTo>
                        <a:cubicBezTo>
                          <a:pt x="180" y="6"/>
                          <a:pt x="165" y="18"/>
                          <a:pt x="156" y="25"/>
                        </a:cubicBezTo>
                        <a:cubicBezTo>
                          <a:pt x="147" y="32"/>
                          <a:pt x="133" y="47"/>
                          <a:pt x="119" y="46"/>
                        </a:cubicBezTo>
                        <a:cubicBezTo>
                          <a:pt x="105" y="45"/>
                          <a:pt x="88" y="22"/>
                          <a:pt x="72" y="21"/>
                        </a:cubicBezTo>
                        <a:cubicBezTo>
                          <a:pt x="56" y="20"/>
                          <a:pt x="32" y="41"/>
                          <a:pt x="20" y="41"/>
                        </a:cubicBezTo>
                        <a:cubicBezTo>
                          <a:pt x="8" y="41"/>
                          <a:pt x="4" y="23"/>
                          <a:pt x="0" y="1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4" name="Freeform 32"/>
                  <p:cNvSpPr>
                    <a:spLocks/>
                  </p:cNvSpPr>
                  <p:nvPr/>
                </p:nvSpPr>
                <p:spPr bwMode="auto">
                  <a:xfrm rot="1243533">
                    <a:off x="1546" y="2260"/>
                    <a:ext cx="96" cy="48"/>
                  </a:xfrm>
                  <a:custGeom>
                    <a:avLst/>
                    <a:gdLst/>
                    <a:ahLst/>
                    <a:cxnLst>
                      <a:cxn ang="0">
                        <a:pos x="48" y="8"/>
                      </a:cxn>
                      <a:cxn ang="0">
                        <a:pos x="96" y="8"/>
                      </a:cxn>
                      <a:cxn ang="0">
                        <a:pos x="96" y="56"/>
                      </a:cxn>
                      <a:cxn ang="0">
                        <a:pos x="48" y="56"/>
                      </a:cxn>
                      <a:cxn ang="0">
                        <a:pos x="0" y="56"/>
                      </a:cxn>
                      <a:cxn ang="0">
                        <a:pos x="48" y="8"/>
                      </a:cxn>
                    </a:cxnLst>
                    <a:rect l="0" t="0" r="r" b="b"/>
                    <a:pathLst>
                      <a:path w="104" h="64">
                        <a:moveTo>
                          <a:pt x="48" y="8"/>
                        </a:moveTo>
                        <a:cubicBezTo>
                          <a:pt x="64" y="0"/>
                          <a:pt x="88" y="0"/>
                          <a:pt x="96" y="8"/>
                        </a:cubicBezTo>
                        <a:cubicBezTo>
                          <a:pt x="104" y="16"/>
                          <a:pt x="104" y="48"/>
                          <a:pt x="96" y="56"/>
                        </a:cubicBezTo>
                        <a:cubicBezTo>
                          <a:pt x="88" y="64"/>
                          <a:pt x="64" y="56"/>
                          <a:pt x="48" y="56"/>
                        </a:cubicBezTo>
                        <a:cubicBezTo>
                          <a:pt x="32" y="56"/>
                          <a:pt x="0" y="64"/>
                          <a:pt x="0" y="56"/>
                        </a:cubicBezTo>
                        <a:cubicBezTo>
                          <a:pt x="0" y="48"/>
                          <a:pt x="32" y="16"/>
                          <a:pt x="4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5" name="Freeform 33"/>
                  <p:cNvSpPr>
                    <a:spLocks/>
                  </p:cNvSpPr>
                  <p:nvPr/>
                </p:nvSpPr>
                <p:spPr bwMode="auto">
                  <a:xfrm rot="-847838">
                    <a:off x="1430" y="2351"/>
                    <a:ext cx="619" cy="1282"/>
                  </a:xfrm>
                  <a:custGeom>
                    <a:avLst/>
                    <a:gdLst/>
                    <a:ahLst/>
                    <a:cxnLst>
                      <a:cxn ang="0">
                        <a:pos x="16" y="85"/>
                      </a:cxn>
                      <a:cxn ang="0">
                        <a:pos x="16" y="133"/>
                      </a:cxn>
                      <a:cxn ang="0">
                        <a:pos x="4" y="205"/>
                      </a:cxn>
                      <a:cxn ang="0">
                        <a:pos x="0" y="269"/>
                      </a:cxn>
                      <a:cxn ang="0">
                        <a:pos x="4" y="325"/>
                      </a:cxn>
                      <a:cxn ang="0">
                        <a:pos x="12" y="361"/>
                      </a:cxn>
                      <a:cxn ang="0">
                        <a:pos x="76" y="453"/>
                      </a:cxn>
                      <a:cxn ang="0">
                        <a:pos x="120" y="501"/>
                      </a:cxn>
                      <a:cxn ang="0">
                        <a:pos x="144" y="545"/>
                      </a:cxn>
                      <a:cxn ang="0">
                        <a:pos x="144" y="609"/>
                      </a:cxn>
                      <a:cxn ang="0">
                        <a:pos x="132" y="737"/>
                      </a:cxn>
                      <a:cxn ang="0">
                        <a:pos x="124" y="805"/>
                      </a:cxn>
                      <a:cxn ang="0">
                        <a:pos x="112" y="853"/>
                      </a:cxn>
                      <a:cxn ang="0">
                        <a:pos x="112" y="901"/>
                      </a:cxn>
                      <a:cxn ang="0">
                        <a:pos x="96" y="1001"/>
                      </a:cxn>
                      <a:cxn ang="0">
                        <a:pos x="92" y="1089"/>
                      </a:cxn>
                      <a:cxn ang="0">
                        <a:pos x="92" y="1129"/>
                      </a:cxn>
                      <a:cxn ang="0">
                        <a:pos x="100" y="1193"/>
                      </a:cxn>
                      <a:cxn ang="0">
                        <a:pos x="112" y="1237"/>
                      </a:cxn>
                      <a:cxn ang="0">
                        <a:pos x="168" y="1277"/>
                      </a:cxn>
                      <a:cxn ang="0">
                        <a:pos x="208" y="1269"/>
                      </a:cxn>
                      <a:cxn ang="0">
                        <a:pos x="184" y="1237"/>
                      </a:cxn>
                      <a:cxn ang="0">
                        <a:pos x="160" y="1189"/>
                      </a:cxn>
                      <a:cxn ang="0">
                        <a:pos x="176" y="1149"/>
                      </a:cxn>
                      <a:cxn ang="0">
                        <a:pos x="188" y="1089"/>
                      </a:cxn>
                      <a:cxn ang="0">
                        <a:pos x="232" y="1041"/>
                      </a:cxn>
                      <a:cxn ang="0">
                        <a:pos x="256" y="997"/>
                      </a:cxn>
                      <a:cxn ang="0">
                        <a:pos x="256" y="949"/>
                      </a:cxn>
                      <a:cxn ang="0">
                        <a:pos x="276" y="929"/>
                      </a:cxn>
                      <a:cxn ang="0">
                        <a:pos x="328" y="921"/>
                      </a:cxn>
                      <a:cxn ang="0">
                        <a:pos x="344" y="861"/>
                      </a:cxn>
                      <a:cxn ang="0">
                        <a:pos x="376" y="813"/>
                      </a:cxn>
                      <a:cxn ang="0">
                        <a:pos x="400" y="757"/>
                      </a:cxn>
                      <a:cxn ang="0">
                        <a:pos x="420" y="721"/>
                      </a:cxn>
                      <a:cxn ang="0">
                        <a:pos x="416" y="677"/>
                      </a:cxn>
                      <a:cxn ang="0">
                        <a:pos x="448" y="661"/>
                      </a:cxn>
                      <a:cxn ang="0">
                        <a:pos x="516" y="649"/>
                      </a:cxn>
                      <a:cxn ang="0">
                        <a:pos x="544" y="613"/>
                      </a:cxn>
                      <a:cxn ang="0">
                        <a:pos x="568" y="557"/>
                      </a:cxn>
                      <a:cxn ang="0">
                        <a:pos x="592" y="517"/>
                      </a:cxn>
                      <a:cxn ang="0">
                        <a:pos x="592" y="469"/>
                      </a:cxn>
                      <a:cxn ang="0">
                        <a:pos x="608" y="429"/>
                      </a:cxn>
                      <a:cxn ang="0">
                        <a:pos x="616" y="357"/>
                      </a:cxn>
                      <a:cxn ang="0">
                        <a:pos x="616" y="325"/>
                      </a:cxn>
                      <a:cxn ang="0">
                        <a:pos x="600" y="301"/>
                      </a:cxn>
                      <a:cxn ang="0">
                        <a:pos x="544" y="277"/>
                      </a:cxn>
                      <a:cxn ang="0">
                        <a:pos x="512" y="225"/>
                      </a:cxn>
                      <a:cxn ang="0">
                        <a:pos x="460" y="221"/>
                      </a:cxn>
                      <a:cxn ang="0">
                        <a:pos x="436" y="173"/>
                      </a:cxn>
                      <a:cxn ang="0">
                        <a:pos x="400" y="121"/>
                      </a:cxn>
                      <a:cxn ang="0">
                        <a:pos x="352" y="85"/>
                      </a:cxn>
                      <a:cxn ang="0">
                        <a:pos x="316" y="61"/>
                      </a:cxn>
                      <a:cxn ang="0">
                        <a:pos x="256" y="37"/>
                      </a:cxn>
                      <a:cxn ang="0">
                        <a:pos x="216" y="33"/>
                      </a:cxn>
                      <a:cxn ang="0">
                        <a:pos x="164" y="9"/>
                      </a:cxn>
                      <a:cxn ang="0">
                        <a:pos x="116" y="1"/>
                      </a:cxn>
                      <a:cxn ang="0">
                        <a:pos x="84" y="17"/>
                      </a:cxn>
                      <a:cxn ang="0">
                        <a:pos x="48" y="33"/>
                      </a:cxn>
                      <a:cxn ang="0">
                        <a:pos x="16" y="85"/>
                      </a:cxn>
                    </a:cxnLst>
                    <a:rect l="0" t="0" r="r" b="b"/>
                    <a:pathLst>
                      <a:path w="619" h="1282">
                        <a:moveTo>
                          <a:pt x="16" y="85"/>
                        </a:moveTo>
                        <a:cubicBezTo>
                          <a:pt x="8" y="101"/>
                          <a:pt x="18" y="113"/>
                          <a:pt x="16" y="133"/>
                        </a:cubicBezTo>
                        <a:cubicBezTo>
                          <a:pt x="14" y="153"/>
                          <a:pt x="7" y="182"/>
                          <a:pt x="4" y="205"/>
                        </a:cubicBezTo>
                        <a:cubicBezTo>
                          <a:pt x="1" y="228"/>
                          <a:pt x="0" y="249"/>
                          <a:pt x="0" y="269"/>
                        </a:cubicBezTo>
                        <a:cubicBezTo>
                          <a:pt x="0" y="289"/>
                          <a:pt x="2" y="310"/>
                          <a:pt x="4" y="325"/>
                        </a:cubicBezTo>
                        <a:cubicBezTo>
                          <a:pt x="6" y="340"/>
                          <a:pt x="0" y="340"/>
                          <a:pt x="12" y="361"/>
                        </a:cubicBezTo>
                        <a:cubicBezTo>
                          <a:pt x="24" y="382"/>
                          <a:pt x="58" y="430"/>
                          <a:pt x="76" y="453"/>
                        </a:cubicBezTo>
                        <a:cubicBezTo>
                          <a:pt x="94" y="476"/>
                          <a:pt x="109" y="486"/>
                          <a:pt x="120" y="501"/>
                        </a:cubicBezTo>
                        <a:cubicBezTo>
                          <a:pt x="131" y="516"/>
                          <a:pt x="140" y="527"/>
                          <a:pt x="144" y="545"/>
                        </a:cubicBezTo>
                        <a:cubicBezTo>
                          <a:pt x="148" y="563"/>
                          <a:pt x="146" y="577"/>
                          <a:pt x="144" y="609"/>
                        </a:cubicBezTo>
                        <a:cubicBezTo>
                          <a:pt x="142" y="641"/>
                          <a:pt x="135" y="704"/>
                          <a:pt x="132" y="737"/>
                        </a:cubicBezTo>
                        <a:cubicBezTo>
                          <a:pt x="129" y="770"/>
                          <a:pt x="127" y="786"/>
                          <a:pt x="124" y="805"/>
                        </a:cubicBezTo>
                        <a:cubicBezTo>
                          <a:pt x="121" y="824"/>
                          <a:pt x="114" y="837"/>
                          <a:pt x="112" y="853"/>
                        </a:cubicBezTo>
                        <a:cubicBezTo>
                          <a:pt x="110" y="869"/>
                          <a:pt x="115" y="876"/>
                          <a:pt x="112" y="901"/>
                        </a:cubicBezTo>
                        <a:cubicBezTo>
                          <a:pt x="109" y="926"/>
                          <a:pt x="99" y="970"/>
                          <a:pt x="96" y="1001"/>
                        </a:cubicBezTo>
                        <a:cubicBezTo>
                          <a:pt x="93" y="1032"/>
                          <a:pt x="93" y="1068"/>
                          <a:pt x="92" y="1089"/>
                        </a:cubicBezTo>
                        <a:cubicBezTo>
                          <a:pt x="91" y="1110"/>
                          <a:pt x="91" y="1112"/>
                          <a:pt x="92" y="1129"/>
                        </a:cubicBezTo>
                        <a:cubicBezTo>
                          <a:pt x="93" y="1146"/>
                          <a:pt x="97" y="1175"/>
                          <a:pt x="100" y="1193"/>
                        </a:cubicBezTo>
                        <a:cubicBezTo>
                          <a:pt x="103" y="1211"/>
                          <a:pt x="101" y="1223"/>
                          <a:pt x="112" y="1237"/>
                        </a:cubicBezTo>
                        <a:cubicBezTo>
                          <a:pt x="123" y="1251"/>
                          <a:pt x="152" y="1272"/>
                          <a:pt x="168" y="1277"/>
                        </a:cubicBezTo>
                        <a:cubicBezTo>
                          <a:pt x="184" y="1282"/>
                          <a:pt x="205" y="1276"/>
                          <a:pt x="208" y="1269"/>
                        </a:cubicBezTo>
                        <a:cubicBezTo>
                          <a:pt x="211" y="1262"/>
                          <a:pt x="192" y="1250"/>
                          <a:pt x="184" y="1237"/>
                        </a:cubicBezTo>
                        <a:cubicBezTo>
                          <a:pt x="176" y="1224"/>
                          <a:pt x="161" y="1204"/>
                          <a:pt x="160" y="1189"/>
                        </a:cubicBezTo>
                        <a:cubicBezTo>
                          <a:pt x="159" y="1174"/>
                          <a:pt x="171" y="1166"/>
                          <a:pt x="176" y="1149"/>
                        </a:cubicBezTo>
                        <a:cubicBezTo>
                          <a:pt x="181" y="1132"/>
                          <a:pt x="179" y="1107"/>
                          <a:pt x="188" y="1089"/>
                        </a:cubicBezTo>
                        <a:cubicBezTo>
                          <a:pt x="197" y="1071"/>
                          <a:pt x="221" y="1056"/>
                          <a:pt x="232" y="1041"/>
                        </a:cubicBezTo>
                        <a:cubicBezTo>
                          <a:pt x="243" y="1026"/>
                          <a:pt x="252" y="1012"/>
                          <a:pt x="256" y="997"/>
                        </a:cubicBezTo>
                        <a:cubicBezTo>
                          <a:pt x="260" y="982"/>
                          <a:pt x="253" y="960"/>
                          <a:pt x="256" y="949"/>
                        </a:cubicBezTo>
                        <a:cubicBezTo>
                          <a:pt x="259" y="938"/>
                          <a:pt x="264" y="934"/>
                          <a:pt x="276" y="929"/>
                        </a:cubicBezTo>
                        <a:cubicBezTo>
                          <a:pt x="288" y="924"/>
                          <a:pt x="317" y="932"/>
                          <a:pt x="328" y="921"/>
                        </a:cubicBezTo>
                        <a:cubicBezTo>
                          <a:pt x="339" y="910"/>
                          <a:pt x="336" y="879"/>
                          <a:pt x="344" y="861"/>
                        </a:cubicBezTo>
                        <a:cubicBezTo>
                          <a:pt x="352" y="843"/>
                          <a:pt x="367" y="830"/>
                          <a:pt x="376" y="813"/>
                        </a:cubicBezTo>
                        <a:cubicBezTo>
                          <a:pt x="385" y="796"/>
                          <a:pt x="393" y="772"/>
                          <a:pt x="400" y="757"/>
                        </a:cubicBezTo>
                        <a:cubicBezTo>
                          <a:pt x="407" y="742"/>
                          <a:pt x="417" y="734"/>
                          <a:pt x="420" y="721"/>
                        </a:cubicBezTo>
                        <a:cubicBezTo>
                          <a:pt x="423" y="708"/>
                          <a:pt x="411" y="687"/>
                          <a:pt x="416" y="677"/>
                        </a:cubicBezTo>
                        <a:cubicBezTo>
                          <a:pt x="421" y="667"/>
                          <a:pt x="431" y="666"/>
                          <a:pt x="448" y="661"/>
                        </a:cubicBezTo>
                        <a:cubicBezTo>
                          <a:pt x="465" y="656"/>
                          <a:pt x="500" y="657"/>
                          <a:pt x="516" y="649"/>
                        </a:cubicBezTo>
                        <a:cubicBezTo>
                          <a:pt x="532" y="641"/>
                          <a:pt x="535" y="628"/>
                          <a:pt x="544" y="613"/>
                        </a:cubicBezTo>
                        <a:cubicBezTo>
                          <a:pt x="553" y="598"/>
                          <a:pt x="560" y="573"/>
                          <a:pt x="568" y="557"/>
                        </a:cubicBezTo>
                        <a:cubicBezTo>
                          <a:pt x="576" y="541"/>
                          <a:pt x="588" y="532"/>
                          <a:pt x="592" y="517"/>
                        </a:cubicBezTo>
                        <a:cubicBezTo>
                          <a:pt x="596" y="502"/>
                          <a:pt x="589" y="484"/>
                          <a:pt x="592" y="469"/>
                        </a:cubicBezTo>
                        <a:cubicBezTo>
                          <a:pt x="595" y="454"/>
                          <a:pt x="604" y="448"/>
                          <a:pt x="608" y="429"/>
                        </a:cubicBezTo>
                        <a:cubicBezTo>
                          <a:pt x="612" y="410"/>
                          <a:pt x="615" y="374"/>
                          <a:pt x="616" y="357"/>
                        </a:cubicBezTo>
                        <a:cubicBezTo>
                          <a:pt x="617" y="340"/>
                          <a:pt x="619" y="334"/>
                          <a:pt x="616" y="325"/>
                        </a:cubicBezTo>
                        <a:cubicBezTo>
                          <a:pt x="613" y="316"/>
                          <a:pt x="612" y="309"/>
                          <a:pt x="600" y="301"/>
                        </a:cubicBezTo>
                        <a:cubicBezTo>
                          <a:pt x="588" y="293"/>
                          <a:pt x="559" y="290"/>
                          <a:pt x="544" y="277"/>
                        </a:cubicBezTo>
                        <a:cubicBezTo>
                          <a:pt x="529" y="264"/>
                          <a:pt x="526" y="234"/>
                          <a:pt x="512" y="225"/>
                        </a:cubicBezTo>
                        <a:cubicBezTo>
                          <a:pt x="498" y="216"/>
                          <a:pt x="473" y="230"/>
                          <a:pt x="460" y="221"/>
                        </a:cubicBezTo>
                        <a:cubicBezTo>
                          <a:pt x="447" y="212"/>
                          <a:pt x="446" y="190"/>
                          <a:pt x="436" y="173"/>
                        </a:cubicBezTo>
                        <a:cubicBezTo>
                          <a:pt x="426" y="156"/>
                          <a:pt x="414" y="136"/>
                          <a:pt x="400" y="121"/>
                        </a:cubicBezTo>
                        <a:cubicBezTo>
                          <a:pt x="386" y="106"/>
                          <a:pt x="366" y="95"/>
                          <a:pt x="352" y="85"/>
                        </a:cubicBezTo>
                        <a:cubicBezTo>
                          <a:pt x="338" y="75"/>
                          <a:pt x="332" y="69"/>
                          <a:pt x="316" y="61"/>
                        </a:cubicBezTo>
                        <a:cubicBezTo>
                          <a:pt x="300" y="53"/>
                          <a:pt x="273" y="42"/>
                          <a:pt x="256" y="37"/>
                        </a:cubicBezTo>
                        <a:cubicBezTo>
                          <a:pt x="239" y="32"/>
                          <a:pt x="231" y="38"/>
                          <a:pt x="216" y="33"/>
                        </a:cubicBezTo>
                        <a:cubicBezTo>
                          <a:pt x="201" y="28"/>
                          <a:pt x="181" y="14"/>
                          <a:pt x="164" y="9"/>
                        </a:cubicBezTo>
                        <a:cubicBezTo>
                          <a:pt x="147" y="4"/>
                          <a:pt x="129" y="0"/>
                          <a:pt x="116" y="1"/>
                        </a:cubicBezTo>
                        <a:cubicBezTo>
                          <a:pt x="103" y="2"/>
                          <a:pt x="95" y="12"/>
                          <a:pt x="84" y="17"/>
                        </a:cubicBezTo>
                        <a:cubicBezTo>
                          <a:pt x="73" y="22"/>
                          <a:pt x="59" y="22"/>
                          <a:pt x="48" y="33"/>
                        </a:cubicBezTo>
                        <a:cubicBezTo>
                          <a:pt x="37" y="44"/>
                          <a:pt x="23" y="74"/>
                          <a:pt x="16" y="85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9426" name="Group 34"/>
                  <p:cNvGrpSpPr>
                    <a:grpSpLocks/>
                  </p:cNvGrpSpPr>
                  <p:nvPr/>
                </p:nvGrpSpPr>
                <p:grpSpPr bwMode="auto">
                  <a:xfrm rot="843936">
                    <a:off x="558" y="984"/>
                    <a:ext cx="1278" cy="1392"/>
                    <a:chOff x="206" y="1033"/>
                    <a:chExt cx="1552" cy="1511"/>
                  </a:xfrm>
                </p:grpSpPr>
                <p:sp>
                  <p:nvSpPr>
                    <p:cNvPr id="59427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978" y="1033"/>
                      <a:ext cx="223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"/>
                        </a:cxn>
                        <a:cxn ang="0">
                          <a:pos x="88" y="7"/>
                        </a:cxn>
                        <a:cxn ang="0">
                          <a:pos x="204" y="71"/>
                        </a:cxn>
                        <a:cxn ang="0">
                          <a:pos x="204" y="119"/>
                        </a:cxn>
                        <a:cxn ang="0">
                          <a:pos x="156" y="119"/>
                        </a:cxn>
                        <a:cxn ang="0">
                          <a:pos x="108" y="119"/>
                        </a:cxn>
                        <a:cxn ang="0">
                          <a:pos x="72" y="139"/>
                        </a:cxn>
                        <a:cxn ang="0">
                          <a:pos x="24" y="143"/>
                        </a:cxn>
                        <a:cxn ang="0">
                          <a:pos x="12" y="119"/>
                        </a:cxn>
                        <a:cxn ang="0">
                          <a:pos x="20" y="71"/>
                        </a:cxn>
                        <a:cxn ang="0">
                          <a:pos x="0" y="31"/>
                        </a:cxn>
                      </a:cxnLst>
                      <a:rect l="0" t="0" r="r" b="b"/>
                      <a:pathLst>
                        <a:path w="223" h="146">
                          <a:moveTo>
                            <a:pt x="0" y="31"/>
                          </a:moveTo>
                          <a:cubicBezTo>
                            <a:pt x="13" y="20"/>
                            <a:pt x="54" y="0"/>
                            <a:pt x="88" y="7"/>
                          </a:cubicBezTo>
                          <a:cubicBezTo>
                            <a:pt x="122" y="14"/>
                            <a:pt x="185" y="52"/>
                            <a:pt x="204" y="71"/>
                          </a:cubicBezTo>
                          <a:cubicBezTo>
                            <a:pt x="223" y="90"/>
                            <a:pt x="212" y="111"/>
                            <a:pt x="204" y="119"/>
                          </a:cubicBezTo>
                          <a:cubicBezTo>
                            <a:pt x="196" y="127"/>
                            <a:pt x="172" y="119"/>
                            <a:pt x="156" y="119"/>
                          </a:cubicBezTo>
                          <a:cubicBezTo>
                            <a:pt x="140" y="119"/>
                            <a:pt x="122" y="116"/>
                            <a:pt x="108" y="119"/>
                          </a:cubicBezTo>
                          <a:cubicBezTo>
                            <a:pt x="94" y="122"/>
                            <a:pt x="86" y="135"/>
                            <a:pt x="72" y="139"/>
                          </a:cubicBezTo>
                          <a:cubicBezTo>
                            <a:pt x="58" y="143"/>
                            <a:pt x="34" y="146"/>
                            <a:pt x="24" y="143"/>
                          </a:cubicBezTo>
                          <a:cubicBezTo>
                            <a:pt x="14" y="140"/>
                            <a:pt x="13" y="131"/>
                            <a:pt x="12" y="119"/>
                          </a:cubicBezTo>
                          <a:cubicBezTo>
                            <a:pt x="11" y="107"/>
                            <a:pt x="22" y="86"/>
                            <a:pt x="20" y="71"/>
                          </a:cubicBezTo>
                          <a:cubicBezTo>
                            <a:pt x="18" y="56"/>
                            <a:pt x="4" y="39"/>
                            <a:pt x="0" y="3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28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317" y="1047"/>
                      <a:ext cx="408" cy="352"/>
                    </a:xfrm>
                    <a:custGeom>
                      <a:avLst/>
                      <a:gdLst/>
                      <a:ahLst/>
                      <a:cxnLst>
                        <a:cxn ang="0">
                          <a:pos x="61" y="1"/>
                        </a:cxn>
                        <a:cxn ang="0">
                          <a:pos x="105" y="9"/>
                        </a:cxn>
                        <a:cxn ang="0">
                          <a:pos x="149" y="17"/>
                        </a:cxn>
                        <a:cxn ang="0">
                          <a:pos x="201" y="57"/>
                        </a:cxn>
                        <a:cxn ang="0">
                          <a:pos x="249" y="73"/>
                        </a:cxn>
                        <a:cxn ang="0">
                          <a:pos x="309" y="109"/>
                        </a:cxn>
                        <a:cxn ang="0">
                          <a:pos x="345" y="201"/>
                        </a:cxn>
                        <a:cxn ang="0">
                          <a:pos x="373" y="241"/>
                        </a:cxn>
                        <a:cxn ang="0">
                          <a:pos x="393" y="297"/>
                        </a:cxn>
                        <a:cxn ang="0">
                          <a:pos x="393" y="345"/>
                        </a:cxn>
                        <a:cxn ang="0">
                          <a:pos x="305" y="337"/>
                        </a:cxn>
                        <a:cxn ang="0">
                          <a:pos x="253" y="281"/>
                        </a:cxn>
                        <a:cxn ang="0">
                          <a:pos x="193" y="277"/>
                        </a:cxn>
                        <a:cxn ang="0">
                          <a:pos x="165" y="221"/>
                        </a:cxn>
                        <a:cxn ang="0">
                          <a:pos x="201" y="201"/>
                        </a:cxn>
                        <a:cxn ang="0">
                          <a:pos x="249" y="201"/>
                        </a:cxn>
                        <a:cxn ang="0">
                          <a:pos x="201" y="153"/>
                        </a:cxn>
                        <a:cxn ang="0">
                          <a:pos x="153" y="153"/>
                        </a:cxn>
                        <a:cxn ang="0">
                          <a:pos x="105" y="105"/>
                        </a:cxn>
                        <a:cxn ang="0">
                          <a:pos x="49" y="81"/>
                        </a:cxn>
                        <a:cxn ang="0">
                          <a:pos x="9" y="57"/>
                        </a:cxn>
                        <a:cxn ang="0">
                          <a:pos x="9" y="9"/>
                        </a:cxn>
                        <a:cxn ang="0">
                          <a:pos x="61" y="1"/>
                        </a:cxn>
                      </a:cxnLst>
                      <a:rect l="0" t="0" r="r" b="b"/>
                      <a:pathLst>
                        <a:path w="408" h="352">
                          <a:moveTo>
                            <a:pt x="61" y="1"/>
                          </a:moveTo>
                          <a:cubicBezTo>
                            <a:pt x="77" y="1"/>
                            <a:pt x="90" y="6"/>
                            <a:pt x="105" y="9"/>
                          </a:cubicBezTo>
                          <a:cubicBezTo>
                            <a:pt x="120" y="12"/>
                            <a:pt x="133" y="9"/>
                            <a:pt x="149" y="17"/>
                          </a:cubicBezTo>
                          <a:cubicBezTo>
                            <a:pt x="165" y="25"/>
                            <a:pt x="184" y="48"/>
                            <a:pt x="201" y="57"/>
                          </a:cubicBezTo>
                          <a:cubicBezTo>
                            <a:pt x="218" y="66"/>
                            <a:pt x="231" y="64"/>
                            <a:pt x="249" y="73"/>
                          </a:cubicBezTo>
                          <a:cubicBezTo>
                            <a:pt x="267" y="82"/>
                            <a:pt x="293" y="88"/>
                            <a:pt x="309" y="109"/>
                          </a:cubicBezTo>
                          <a:cubicBezTo>
                            <a:pt x="325" y="130"/>
                            <a:pt x="334" y="179"/>
                            <a:pt x="345" y="201"/>
                          </a:cubicBezTo>
                          <a:cubicBezTo>
                            <a:pt x="356" y="223"/>
                            <a:pt x="365" y="225"/>
                            <a:pt x="373" y="241"/>
                          </a:cubicBezTo>
                          <a:cubicBezTo>
                            <a:pt x="381" y="257"/>
                            <a:pt x="390" y="280"/>
                            <a:pt x="393" y="297"/>
                          </a:cubicBezTo>
                          <a:cubicBezTo>
                            <a:pt x="396" y="314"/>
                            <a:pt x="408" y="338"/>
                            <a:pt x="393" y="345"/>
                          </a:cubicBezTo>
                          <a:cubicBezTo>
                            <a:pt x="378" y="352"/>
                            <a:pt x="328" y="348"/>
                            <a:pt x="305" y="337"/>
                          </a:cubicBezTo>
                          <a:cubicBezTo>
                            <a:pt x="282" y="326"/>
                            <a:pt x="272" y="291"/>
                            <a:pt x="253" y="281"/>
                          </a:cubicBezTo>
                          <a:cubicBezTo>
                            <a:pt x="234" y="271"/>
                            <a:pt x="208" y="287"/>
                            <a:pt x="193" y="277"/>
                          </a:cubicBezTo>
                          <a:cubicBezTo>
                            <a:pt x="178" y="267"/>
                            <a:pt x="164" y="234"/>
                            <a:pt x="165" y="221"/>
                          </a:cubicBezTo>
                          <a:cubicBezTo>
                            <a:pt x="166" y="208"/>
                            <a:pt x="187" y="204"/>
                            <a:pt x="201" y="201"/>
                          </a:cubicBezTo>
                          <a:cubicBezTo>
                            <a:pt x="215" y="198"/>
                            <a:pt x="249" y="209"/>
                            <a:pt x="249" y="201"/>
                          </a:cubicBezTo>
                          <a:cubicBezTo>
                            <a:pt x="249" y="193"/>
                            <a:pt x="217" y="161"/>
                            <a:pt x="201" y="153"/>
                          </a:cubicBezTo>
                          <a:cubicBezTo>
                            <a:pt x="185" y="145"/>
                            <a:pt x="169" y="161"/>
                            <a:pt x="153" y="153"/>
                          </a:cubicBezTo>
                          <a:cubicBezTo>
                            <a:pt x="137" y="145"/>
                            <a:pt x="122" y="117"/>
                            <a:pt x="105" y="105"/>
                          </a:cubicBezTo>
                          <a:cubicBezTo>
                            <a:pt x="88" y="93"/>
                            <a:pt x="65" y="89"/>
                            <a:pt x="49" y="81"/>
                          </a:cubicBezTo>
                          <a:cubicBezTo>
                            <a:pt x="33" y="73"/>
                            <a:pt x="16" y="69"/>
                            <a:pt x="9" y="57"/>
                          </a:cubicBezTo>
                          <a:cubicBezTo>
                            <a:pt x="2" y="45"/>
                            <a:pt x="0" y="18"/>
                            <a:pt x="9" y="9"/>
                          </a:cubicBezTo>
                          <a:cubicBezTo>
                            <a:pt x="18" y="0"/>
                            <a:pt x="45" y="1"/>
                            <a:pt x="61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29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06" y="1104"/>
                      <a:ext cx="1552" cy="144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96"/>
                        </a:cxn>
                        <a:cxn ang="0">
                          <a:pos x="16" y="240"/>
                        </a:cxn>
                        <a:cxn ang="0">
                          <a:pos x="64" y="432"/>
                        </a:cxn>
                        <a:cxn ang="0">
                          <a:pos x="208" y="384"/>
                        </a:cxn>
                        <a:cxn ang="0">
                          <a:pos x="544" y="480"/>
                        </a:cxn>
                        <a:cxn ang="0">
                          <a:pos x="600" y="748"/>
                        </a:cxn>
                        <a:cxn ang="0">
                          <a:pos x="624" y="856"/>
                        </a:cxn>
                        <a:cxn ang="0">
                          <a:pos x="688" y="960"/>
                        </a:cxn>
                        <a:cxn ang="0">
                          <a:pos x="736" y="1104"/>
                        </a:cxn>
                        <a:cxn ang="0">
                          <a:pos x="832" y="1152"/>
                        </a:cxn>
                        <a:cxn ang="0">
                          <a:pos x="928" y="1248"/>
                        </a:cxn>
                        <a:cxn ang="0">
                          <a:pos x="1024" y="1296"/>
                        </a:cxn>
                        <a:cxn ang="0">
                          <a:pos x="1120" y="1392"/>
                        </a:cxn>
                        <a:cxn ang="0">
                          <a:pos x="1216" y="1440"/>
                        </a:cxn>
                        <a:cxn ang="0">
                          <a:pos x="1168" y="1392"/>
                        </a:cxn>
                        <a:cxn ang="0">
                          <a:pos x="1168" y="1296"/>
                        </a:cxn>
                        <a:cxn ang="0">
                          <a:pos x="1116" y="1188"/>
                        </a:cxn>
                        <a:cxn ang="0">
                          <a:pos x="1056" y="1236"/>
                        </a:cxn>
                        <a:cxn ang="0">
                          <a:pos x="1008" y="1076"/>
                        </a:cxn>
                        <a:cxn ang="0">
                          <a:pos x="1168" y="1056"/>
                        </a:cxn>
                        <a:cxn ang="0">
                          <a:pos x="1244" y="1132"/>
                        </a:cxn>
                        <a:cxn ang="0">
                          <a:pos x="1264" y="960"/>
                        </a:cxn>
                        <a:cxn ang="0">
                          <a:pos x="1312" y="816"/>
                        </a:cxn>
                        <a:cxn ang="0">
                          <a:pos x="1408" y="720"/>
                        </a:cxn>
                        <a:cxn ang="0">
                          <a:pos x="1504" y="576"/>
                        </a:cxn>
                        <a:cxn ang="0">
                          <a:pos x="1552" y="528"/>
                        </a:cxn>
                        <a:cxn ang="0">
                          <a:pos x="1456" y="384"/>
                        </a:cxn>
                        <a:cxn ang="0">
                          <a:pos x="1428" y="356"/>
                        </a:cxn>
                        <a:cxn ang="0">
                          <a:pos x="1360" y="384"/>
                        </a:cxn>
                        <a:cxn ang="0">
                          <a:pos x="1216" y="336"/>
                        </a:cxn>
                        <a:cxn ang="0">
                          <a:pos x="1264" y="432"/>
                        </a:cxn>
                        <a:cxn ang="0">
                          <a:pos x="1216" y="528"/>
                        </a:cxn>
                        <a:cxn ang="0">
                          <a:pos x="1128" y="468"/>
                        </a:cxn>
                        <a:cxn ang="0">
                          <a:pos x="1024" y="432"/>
                        </a:cxn>
                        <a:cxn ang="0">
                          <a:pos x="1120" y="192"/>
                        </a:cxn>
                        <a:cxn ang="0">
                          <a:pos x="1196" y="120"/>
                        </a:cxn>
                        <a:cxn ang="0">
                          <a:pos x="1084" y="88"/>
                        </a:cxn>
                        <a:cxn ang="0">
                          <a:pos x="1024" y="0"/>
                        </a:cxn>
                        <a:cxn ang="0">
                          <a:pos x="1024" y="96"/>
                        </a:cxn>
                        <a:cxn ang="0">
                          <a:pos x="736" y="144"/>
                        </a:cxn>
                        <a:cxn ang="0">
                          <a:pos x="400" y="96"/>
                        </a:cxn>
                        <a:cxn ang="0">
                          <a:pos x="256" y="48"/>
                        </a:cxn>
                        <a:cxn ang="0">
                          <a:pos x="160" y="48"/>
                        </a:cxn>
                      </a:cxnLst>
                      <a:rect l="0" t="0" r="r" b="b"/>
                      <a:pathLst>
                        <a:path w="1552" h="1440">
                          <a:moveTo>
                            <a:pt x="160" y="48"/>
                          </a:moveTo>
                          <a:lnTo>
                            <a:pt x="64" y="96"/>
                          </a:lnTo>
                          <a:lnTo>
                            <a:pt x="0" y="192"/>
                          </a:lnTo>
                          <a:lnTo>
                            <a:pt x="16" y="240"/>
                          </a:lnTo>
                          <a:lnTo>
                            <a:pt x="64" y="288"/>
                          </a:lnTo>
                          <a:lnTo>
                            <a:pt x="64" y="432"/>
                          </a:lnTo>
                          <a:lnTo>
                            <a:pt x="160" y="480"/>
                          </a:lnTo>
                          <a:lnTo>
                            <a:pt x="208" y="384"/>
                          </a:lnTo>
                          <a:lnTo>
                            <a:pt x="352" y="384"/>
                          </a:lnTo>
                          <a:lnTo>
                            <a:pt x="544" y="480"/>
                          </a:lnTo>
                          <a:lnTo>
                            <a:pt x="640" y="672"/>
                          </a:lnTo>
                          <a:lnTo>
                            <a:pt x="600" y="748"/>
                          </a:lnTo>
                          <a:lnTo>
                            <a:pt x="612" y="804"/>
                          </a:lnTo>
                          <a:lnTo>
                            <a:pt x="624" y="856"/>
                          </a:lnTo>
                          <a:lnTo>
                            <a:pt x="640" y="912"/>
                          </a:lnTo>
                          <a:lnTo>
                            <a:pt x="688" y="960"/>
                          </a:lnTo>
                          <a:lnTo>
                            <a:pt x="688" y="1008"/>
                          </a:lnTo>
                          <a:lnTo>
                            <a:pt x="736" y="1104"/>
                          </a:lnTo>
                          <a:lnTo>
                            <a:pt x="784" y="1152"/>
                          </a:lnTo>
                          <a:lnTo>
                            <a:pt x="832" y="1152"/>
                          </a:lnTo>
                          <a:lnTo>
                            <a:pt x="880" y="1160"/>
                          </a:lnTo>
                          <a:lnTo>
                            <a:pt x="928" y="1248"/>
                          </a:lnTo>
                          <a:lnTo>
                            <a:pt x="976" y="1296"/>
                          </a:lnTo>
                          <a:lnTo>
                            <a:pt x="1024" y="1296"/>
                          </a:lnTo>
                          <a:lnTo>
                            <a:pt x="1072" y="1344"/>
                          </a:lnTo>
                          <a:lnTo>
                            <a:pt x="1120" y="1392"/>
                          </a:lnTo>
                          <a:lnTo>
                            <a:pt x="1168" y="1440"/>
                          </a:lnTo>
                          <a:lnTo>
                            <a:pt x="1216" y="1440"/>
                          </a:lnTo>
                          <a:lnTo>
                            <a:pt x="1232" y="1412"/>
                          </a:lnTo>
                          <a:lnTo>
                            <a:pt x="1168" y="1392"/>
                          </a:lnTo>
                          <a:lnTo>
                            <a:pt x="1184" y="1348"/>
                          </a:lnTo>
                          <a:lnTo>
                            <a:pt x="1168" y="1296"/>
                          </a:lnTo>
                          <a:lnTo>
                            <a:pt x="1120" y="1248"/>
                          </a:lnTo>
                          <a:lnTo>
                            <a:pt x="1116" y="1188"/>
                          </a:lnTo>
                          <a:lnTo>
                            <a:pt x="1072" y="1200"/>
                          </a:lnTo>
                          <a:lnTo>
                            <a:pt x="1056" y="1236"/>
                          </a:lnTo>
                          <a:lnTo>
                            <a:pt x="996" y="1204"/>
                          </a:lnTo>
                          <a:lnTo>
                            <a:pt x="1008" y="1076"/>
                          </a:lnTo>
                          <a:lnTo>
                            <a:pt x="1080" y="1044"/>
                          </a:lnTo>
                          <a:lnTo>
                            <a:pt x="1168" y="1056"/>
                          </a:lnTo>
                          <a:lnTo>
                            <a:pt x="1228" y="1140"/>
                          </a:lnTo>
                          <a:lnTo>
                            <a:pt x="1244" y="1132"/>
                          </a:lnTo>
                          <a:lnTo>
                            <a:pt x="1228" y="1012"/>
                          </a:lnTo>
                          <a:lnTo>
                            <a:pt x="1264" y="960"/>
                          </a:lnTo>
                          <a:lnTo>
                            <a:pt x="1292" y="904"/>
                          </a:lnTo>
                          <a:lnTo>
                            <a:pt x="1312" y="816"/>
                          </a:lnTo>
                          <a:lnTo>
                            <a:pt x="1360" y="816"/>
                          </a:lnTo>
                          <a:lnTo>
                            <a:pt x="1408" y="720"/>
                          </a:lnTo>
                          <a:lnTo>
                            <a:pt x="1464" y="688"/>
                          </a:lnTo>
                          <a:lnTo>
                            <a:pt x="1504" y="576"/>
                          </a:lnTo>
                          <a:lnTo>
                            <a:pt x="1552" y="576"/>
                          </a:lnTo>
                          <a:lnTo>
                            <a:pt x="1552" y="528"/>
                          </a:lnTo>
                          <a:lnTo>
                            <a:pt x="1504" y="480"/>
                          </a:lnTo>
                          <a:lnTo>
                            <a:pt x="1456" y="384"/>
                          </a:lnTo>
                          <a:lnTo>
                            <a:pt x="1464" y="356"/>
                          </a:lnTo>
                          <a:lnTo>
                            <a:pt x="1428" y="356"/>
                          </a:lnTo>
                          <a:lnTo>
                            <a:pt x="1408" y="384"/>
                          </a:lnTo>
                          <a:lnTo>
                            <a:pt x="1360" y="384"/>
                          </a:lnTo>
                          <a:lnTo>
                            <a:pt x="1264" y="288"/>
                          </a:lnTo>
                          <a:lnTo>
                            <a:pt x="1216" y="336"/>
                          </a:lnTo>
                          <a:lnTo>
                            <a:pt x="1216" y="384"/>
                          </a:lnTo>
                          <a:lnTo>
                            <a:pt x="1264" y="432"/>
                          </a:lnTo>
                          <a:lnTo>
                            <a:pt x="1216" y="480"/>
                          </a:lnTo>
                          <a:lnTo>
                            <a:pt x="1216" y="528"/>
                          </a:lnTo>
                          <a:lnTo>
                            <a:pt x="1184" y="504"/>
                          </a:lnTo>
                          <a:lnTo>
                            <a:pt x="1128" y="468"/>
                          </a:lnTo>
                          <a:lnTo>
                            <a:pt x="1084" y="460"/>
                          </a:lnTo>
                          <a:lnTo>
                            <a:pt x="1024" y="432"/>
                          </a:lnTo>
                          <a:lnTo>
                            <a:pt x="1040" y="292"/>
                          </a:lnTo>
                          <a:lnTo>
                            <a:pt x="1120" y="192"/>
                          </a:lnTo>
                          <a:lnTo>
                            <a:pt x="1216" y="192"/>
                          </a:lnTo>
                          <a:lnTo>
                            <a:pt x="1196" y="120"/>
                          </a:lnTo>
                          <a:lnTo>
                            <a:pt x="1120" y="96"/>
                          </a:lnTo>
                          <a:lnTo>
                            <a:pt x="1084" y="88"/>
                          </a:lnTo>
                          <a:lnTo>
                            <a:pt x="1064" y="16"/>
                          </a:lnTo>
                          <a:lnTo>
                            <a:pt x="1024" y="0"/>
                          </a:lnTo>
                          <a:lnTo>
                            <a:pt x="992" y="64"/>
                          </a:lnTo>
                          <a:lnTo>
                            <a:pt x="1024" y="96"/>
                          </a:lnTo>
                          <a:lnTo>
                            <a:pt x="928" y="144"/>
                          </a:lnTo>
                          <a:lnTo>
                            <a:pt x="736" y="144"/>
                          </a:lnTo>
                          <a:lnTo>
                            <a:pt x="640" y="96"/>
                          </a:lnTo>
                          <a:lnTo>
                            <a:pt x="400" y="96"/>
                          </a:lnTo>
                          <a:lnTo>
                            <a:pt x="304" y="96"/>
                          </a:lnTo>
                          <a:lnTo>
                            <a:pt x="256" y="48"/>
                          </a:lnTo>
                          <a:lnTo>
                            <a:pt x="208" y="48"/>
                          </a:lnTo>
                          <a:lnTo>
                            <a:pt x="160" y="4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9430" name="Freeform 38"/>
                  <p:cNvSpPr>
                    <a:spLocks/>
                  </p:cNvSpPr>
                  <p:nvPr/>
                </p:nvSpPr>
                <p:spPr bwMode="auto">
                  <a:xfrm>
                    <a:off x="2358" y="840"/>
                    <a:ext cx="2744" cy="1780"/>
                  </a:xfrm>
                  <a:custGeom>
                    <a:avLst/>
                    <a:gdLst/>
                    <a:ahLst/>
                    <a:cxnLst>
                      <a:cxn ang="0">
                        <a:pos x="115" y="908"/>
                      </a:cxn>
                      <a:cxn ang="0">
                        <a:pos x="246" y="720"/>
                      </a:cxn>
                      <a:cxn ang="0">
                        <a:pos x="450" y="630"/>
                      </a:cxn>
                      <a:cxn ang="0">
                        <a:pos x="582" y="528"/>
                      </a:cxn>
                      <a:cxn ang="0">
                        <a:pos x="486" y="480"/>
                      </a:cxn>
                      <a:cxn ang="0">
                        <a:pos x="462" y="402"/>
                      </a:cxn>
                      <a:cxn ang="0">
                        <a:pos x="420" y="378"/>
                      </a:cxn>
                      <a:cxn ang="0">
                        <a:pos x="378" y="570"/>
                      </a:cxn>
                      <a:cxn ang="0">
                        <a:pos x="246" y="576"/>
                      </a:cxn>
                      <a:cxn ang="0">
                        <a:pos x="276" y="390"/>
                      </a:cxn>
                      <a:cxn ang="0">
                        <a:pos x="450" y="222"/>
                      </a:cxn>
                      <a:cxn ang="0">
                        <a:pos x="558" y="282"/>
                      </a:cxn>
                      <a:cxn ang="0">
                        <a:pos x="677" y="336"/>
                      </a:cxn>
                      <a:cxn ang="0">
                        <a:pos x="773" y="384"/>
                      </a:cxn>
                      <a:cxn ang="0">
                        <a:pos x="917" y="336"/>
                      </a:cxn>
                      <a:cxn ang="0">
                        <a:pos x="1156" y="240"/>
                      </a:cxn>
                      <a:cxn ang="0">
                        <a:pos x="1348" y="144"/>
                      </a:cxn>
                      <a:cxn ang="0">
                        <a:pos x="1491" y="48"/>
                      </a:cxn>
                      <a:cxn ang="0">
                        <a:pos x="1683" y="96"/>
                      </a:cxn>
                      <a:cxn ang="0">
                        <a:pos x="1731" y="192"/>
                      </a:cxn>
                      <a:cxn ang="0">
                        <a:pos x="1976" y="216"/>
                      </a:cxn>
                      <a:cxn ang="0">
                        <a:pos x="2209" y="192"/>
                      </a:cxn>
                      <a:cxn ang="0">
                        <a:pos x="2449" y="324"/>
                      </a:cxn>
                      <a:cxn ang="0">
                        <a:pos x="2658" y="360"/>
                      </a:cxn>
                      <a:cxn ang="0">
                        <a:pos x="2736" y="480"/>
                      </a:cxn>
                      <a:cxn ang="0">
                        <a:pos x="2592" y="480"/>
                      </a:cxn>
                      <a:cxn ang="0">
                        <a:pos x="2401" y="624"/>
                      </a:cxn>
                      <a:cxn ang="0">
                        <a:pos x="2305" y="672"/>
                      </a:cxn>
                      <a:cxn ang="0">
                        <a:pos x="2347" y="504"/>
                      </a:cxn>
                      <a:cxn ang="0">
                        <a:pos x="2257" y="546"/>
                      </a:cxn>
                      <a:cxn ang="0">
                        <a:pos x="2090" y="588"/>
                      </a:cxn>
                      <a:cxn ang="0">
                        <a:pos x="2066" y="816"/>
                      </a:cxn>
                      <a:cxn ang="0">
                        <a:pos x="1970" y="1056"/>
                      </a:cxn>
                      <a:cxn ang="0">
                        <a:pos x="1874" y="1104"/>
                      </a:cxn>
                      <a:cxn ang="0">
                        <a:pos x="1826" y="1176"/>
                      </a:cxn>
                      <a:cxn ang="0">
                        <a:pos x="1778" y="1344"/>
                      </a:cxn>
                      <a:cxn ang="0">
                        <a:pos x="1635" y="1440"/>
                      </a:cxn>
                      <a:cxn ang="0">
                        <a:pos x="1587" y="1584"/>
                      </a:cxn>
                      <a:cxn ang="0">
                        <a:pos x="1614" y="1776"/>
                      </a:cxn>
                      <a:cxn ang="0">
                        <a:pos x="1491" y="1584"/>
                      </a:cxn>
                      <a:cxn ang="0">
                        <a:pos x="1425" y="1386"/>
                      </a:cxn>
                      <a:cxn ang="0">
                        <a:pos x="1264" y="1506"/>
                      </a:cxn>
                      <a:cxn ang="0">
                        <a:pos x="1156" y="1536"/>
                      </a:cxn>
                      <a:cxn ang="0">
                        <a:pos x="1060" y="1344"/>
                      </a:cxn>
                      <a:cxn ang="0">
                        <a:pos x="875" y="1266"/>
                      </a:cxn>
                      <a:cxn ang="0">
                        <a:pos x="791" y="1294"/>
                      </a:cxn>
                      <a:cxn ang="0">
                        <a:pos x="917" y="1392"/>
                      </a:cxn>
                      <a:cxn ang="0">
                        <a:pos x="821" y="1536"/>
                      </a:cxn>
                      <a:cxn ang="0">
                        <a:pos x="677" y="1392"/>
                      </a:cxn>
                      <a:cxn ang="0">
                        <a:pos x="597" y="1254"/>
                      </a:cxn>
                      <a:cxn ang="0">
                        <a:pos x="498" y="1080"/>
                      </a:cxn>
                      <a:cxn ang="0">
                        <a:pos x="725" y="1008"/>
                      </a:cxn>
                      <a:cxn ang="0">
                        <a:pos x="534" y="912"/>
                      </a:cxn>
                      <a:cxn ang="0">
                        <a:pos x="444" y="1038"/>
                      </a:cxn>
                      <a:cxn ang="0">
                        <a:pos x="390" y="1056"/>
                      </a:cxn>
                      <a:cxn ang="0">
                        <a:pos x="294" y="912"/>
                      </a:cxn>
                      <a:cxn ang="0">
                        <a:pos x="133" y="1014"/>
                      </a:cxn>
                      <a:cxn ang="0">
                        <a:pos x="15" y="958"/>
                      </a:cxn>
                    </a:cxnLst>
                    <a:rect l="0" t="0" r="r" b="b"/>
                    <a:pathLst>
                      <a:path w="2744" h="1780">
                        <a:moveTo>
                          <a:pt x="29" y="898"/>
                        </a:moveTo>
                        <a:cubicBezTo>
                          <a:pt x="35" y="894"/>
                          <a:pt x="52" y="901"/>
                          <a:pt x="61" y="904"/>
                        </a:cubicBezTo>
                        <a:cubicBezTo>
                          <a:pt x="70" y="907"/>
                          <a:pt x="74" y="915"/>
                          <a:pt x="83" y="916"/>
                        </a:cubicBezTo>
                        <a:cubicBezTo>
                          <a:pt x="92" y="917"/>
                          <a:pt x="104" y="917"/>
                          <a:pt x="115" y="908"/>
                        </a:cubicBezTo>
                        <a:cubicBezTo>
                          <a:pt x="126" y="899"/>
                          <a:pt x="145" y="879"/>
                          <a:pt x="151" y="864"/>
                        </a:cubicBezTo>
                        <a:cubicBezTo>
                          <a:pt x="157" y="849"/>
                          <a:pt x="143" y="832"/>
                          <a:pt x="151" y="816"/>
                        </a:cubicBezTo>
                        <a:cubicBezTo>
                          <a:pt x="159" y="800"/>
                          <a:pt x="183" y="784"/>
                          <a:pt x="198" y="768"/>
                        </a:cubicBezTo>
                        <a:cubicBezTo>
                          <a:pt x="214" y="752"/>
                          <a:pt x="235" y="736"/>
                          <a:pt x="246" y="720"/>
                        </a:cubicBezTo>
                        <a:cubicBezTo>
                          <a:pt x="257" y="704"/>
                          <a:pt x="248" y="680"/>
                          <a:pt x="264" y="672"/>
                        </a:cubicBezTo>
                        <a:cubicBezTo>
                          <a:pt x="280" y="664"/>
                          <a:pt x="313" y="672"/>
                          <a:pt x="342" y="672"/>
                        </a:cubicBezTo>
                        <a:cubicBezTo>
                          <a:pt x="371" y="672"/>
                          <a:pt x="420" y="679"/>
                          <a:pt x="438" y="672"/>
                        </a:cubicBezTo>
                        <a:cubicBezTo>
                          <a:pt x="456" y="665"/>
                          <a:pt x="442" y="646"/>
                          <a:pt x="450" y="630"/>
                        </a:cubicBezTo>
                        <a:cubicBezTo>
                          <a:pt x="458" y="614"/>
                          <a:pt x="472" y="585"/>
                          <a:pt x="486" y="576"/>
                        </a:cubicBezTo>
                        <a:cubicBezTo>
                          <a:pt x="500" y="567"/>
                          <a:pt x="523" y="581"/>
                          <a:pt x="534" y="576"/>
                        </a:cubicBezTo>
                        <a:cubicBezTo>
                          <a:pt x="545" y="571"/>
                          <a:pt x="544" y="554"/>
                          <a:pt x="552" y="546"/>
                        </a:cubicBezTo>
                        <a:cubicBezTo>
                          <a:pt x="560" y="538"/>
                          <a:pt x="577" y="539"/>
                          <a:pt x="582" y="528"/>
                        </a:cubicBezTo>
                        <a:cubicBezTo>
                          <a:pt x="587" y="517"/>
                          <a:pt x="586" y="493"/>
                          <a:pt x="582" y="480"/>
                        </a:cubicBezTo>
                        <a:cubicBezTo>
                          <a:pt x="578" y="467"/>
                          <a:pt x="566" y="450"/>
                          <a:pt x="558" y="450"/>
                        </a:cubicBezTo>
                        <a:cubicBezTo>
                          <a:pt x="550" y="450"/>
                          <a:pt x="546" y="475"/>
                          <a:pt x="534" y="480"/>
                        </a:cubicBezTo>
                        <a:cubicBezTo>
                          <a:pt x="522" y="485"/>
                          <a:pt x="502" y="472"/>
                          <a:pt x="486" y="480"/>
                        </a:cubicBezTo>
                        <a:cubicBezTo>
                          <a:pt x="470" y="488"/>
                          <a:pt x="446" y="528"/>
                          <a:pt x="438" y="528"/>
                        </a:cubicBezTo>
                        <a:cubicBezTo>
                          <a:pt x="430" y="528"/>
                          <a:pt x="438" y="496"/>
                          <a:pt x="438" y="480"/>
                        </a:cubicBezTo>
                        <a:cubicBezTo>
                          <a:pt x="438" y="464"/>
                          <a:pt x="434" y="445"/>
                          <a:pt x="438" y="432"/>
                        </a:cubicBezTo>
                        <a:cubicBezTo>
                          <a:pt x="442" y="419"/>
                          <a:pt x="454" y="410"/>
                          <a:pt x="462" y="402"/>
                        </a:cubicBezTo>
                        <a:cubicBezTo>
                          <a:pt x="470" y="394"/>
                          <a:pt x="484" y="392"/>
                          <a:pt x="486" y="384"/>
                        </a:cubicBezTo>
                        <a:cubicBezTo>
                          <a:pt x="488" y="376"/>
                          <a:pt x="480" y="359"/>
                          <a:pt x="474" y="354"/>
                        </a:cubicBezTo>
                        <a:cubicBezTo>
                          <a:pt x="468" y="349"/>
                          <a:pt x="459" y="350"/>
                          <a:pt x="450" y="354"/>
                        </a:cubicBezTo>
                        <a:cubicBezTo>
                          <a:pt x="441" y="358"/>
                          <a:pt x="430" y="365"/>
                          <a:pt x="420" y="378"/>
                        </a:cubicBezTo>
                        <a:cubicBezTo>
                          <a:pt x="410" y="391"/>
                          <a:pt x="395" y="415"/>
                          <a:pt x="390" y="432"/>
                        </a:cubicBezTo>
                        <a:cubicBezTo>
                          <a:pt x="385" y="449"/>
                          <a:pt x="390" y="464"/>
                          <a:pt x="390" y="480"/>
                        </a:cubicBezTo>
                        <a:cubicBezTo>
                          <a:pt x="390" y="496"/>
                          <a:pt x="392" y="513"/>
                          <a:pt x="390" y="528"/>
                        </a:cubicBezTo>
                        <a:cubicBezTo>
                          <a:pt x="388" y="543"/>
                          <a:pt x="386" y="554"/>
                          <a:pt x="378" y="570"/>
                        </a:cubicBezTo>
                        <a:cubicBezTo>
                          <a:pt x="370" y="586"/>
                          <a:pt x="356" y="615"/>
                          <a:pt x="342" y="624"/>
                        </a:cubicBezTo>
                        <a:cubicBezTo>
                          <a:pt x="328" y="633"/>
                          <a:pt x="310" y="624"/>
                          <a:pt x="294" y="624"/>
                        </a:cubicBezTo>
                        <a:cubicBezTo>
                          <a:pt x="278" y="624"/>
                          <a:pt x="254" y="632"/>
                          <a:pt x="246" y="624"/>
                        </a:cubicBezTo>
                        <a:cubicBezTo>
                          <a:pt x="238" y="616"/>
                          <a:pt x="246" y="592"/>
                          <a:pt x="246" y="576"/>
                        </a:cubicBezTo>
                        <a:cubicBezTo>
                          <a:pt x="246" y="560"/>
                          <a:pt x="254" y="544"/>
                          <a:pt x="246" y="528"/>
                        </a:cubicBezTo>
                        <a:cubicBezTo>
                          <a:pt x="238" y="512"/>
                          <a:pt x="198" y="497"/>
                          <a:pt x="198" y="480"/>
                        </a:cubicBezTo>
                        <a:cubicBezTo>
                          <a:pt x="198" y="463"/>
                          <a:pt x="233" y="441"/>
                          <a:pt x="246" y="426"/>
                        </a:cubicBezTo>
                        <a:cubicBezTo>
                          <a:pt x="259" y="411"/>
                          <a:pt x="267" y="402"/>
                          <a:pt x="276" y="390"/>
                        </a:cubicBezTo>
                        <a:cubicBezTo>
                          <a:pt x="285" y="378"/>
                          <a:pt x="288" y="369"/>
                          <a:pt x="300" y="354"/>
                        </a:cubicBezTo>
                        <a:cubicBezTo>
                          <a:pt x="312" y="339"/>
                          <a:pt x="333" y="315"/>
                          <a:pt x="348" y="300"/>
                        </a:cubicBezTo>
                        <a:cubicBezTo>
                          <a:pt x="363" y="285"/>
                          <a:pt x="373" y="277"/>
                          <a:pt x="390" y="264"/>
                        </a:cubicBezTo>
                        <a:cubicBezTo>
                          <a:pt x="407" y="251"/>
                          <a:pt x="434" y="234"/>
                          <a:pt x="450" y="222"/>
                        </a:cubicBezTo>
                        <a:cubicBezTo>
                          <a:pt x="466" y="210"/>
                          <a:pt x="472" y="197"/>
                          <a:pt x="486" y="192"/>
                        </a:cubicBezTo>
                        <a:cubicBezTo>
                          <a:pt x="500" y="187"/>
                          <a:pt x="526" y="184"/>
                          <a:pt x="534" y="192"/>
                        </a:cubicBezTo>
                        <a:cubicBezTo>
                          <a:pt x="542" y="200"/>
                          <a:pt x="530" y="225"/>
                          <a:pt x="534" y="240"/>
                        </a:cubicBezTo>
                        <a:cubicBezTo>
                          <a:pt x="538" y="255"/>
                          <a:pt x="551" y="272"/>
                          <a:pt x="558" y="282"/>
                        </a:cubicBezTo>
                        <a:cubicBezTo>
                          <a:pt x="565" y="292"/>
                          <a:pt x="572" y="291"/>
                          <a:pt x="576" y="300"/>
                        </a:cubicBezTo>
                        <a:cubicBezTo>
                          <a:pt x="580" y="309"/>
                          <a:pt x="573" y="330"/>
                          <a:pt x="582" y="336"/>
                        </a:cubicBezTo>
                        <a:cubicBezTo>
                          <a:pt x="590" y="342"/>
                          <a:pt x="613" y="336"/>
                          <a:pt x="629" y="336"/>
                        </a:cubicBezTo>
                        <a:cubicBezTo>
                          <a:pt x="645" y="336"/>
                          <a:pt x="669" y="328"/>
                          <a:pt x="677" y="336"/>
                        </a:cubicBezTo>
                        <a:cubicBezTo>
                          <a:pt x="685" y="344"/>
                          <a:pt x="677" y="368"/>
                          <a:pt x="677" y="384"/>
                        </a:cubicBezTo>
                        <a:cubicBezTo>
                          <a:pt x="677" y="400"/>
                          <a:pt x="669" y="432"/>
                          <a:pt x="677" y="432"/>
                        </a:cubicBezTo>
                        <a:cubicBezTo>
                          <a:pt x="685" y="432"/>
                          <a:pt x="709" y="392"/>
                          <a:pt x="725" y="384"/>
                        </a:cubicBezTo>
                        <a:cubicBezTo>
                          <a:pt x="741" y="376"/>
                          <a:pt x="757" y="384"/>
                          <a:pt x="773" y="384"/>
                        </a:cubicBezTo>
                        <a:cubicBezTo>
                          <a:pt x="789" y="384"/>
                          <a:pt x="813" y="392"/>
                          <a:pt x="821" y="384"/>
                        </a:cubicBezTo>
                        <a:cubicBezTo>
                          <a:pt x="829" y="376"/>
                          <a:pt x="813" y="344"/>
                          <a:pt x="821" y="336"/>
                        </a:cubicBezTo>
                        <a:cubicBezTo>
                          <a:pt x="829" y="328"/>
                          <a:pt x="853" y="336"/>
                          <a:pt x="869" y="336"/>
                        </a:cubicBezTo>
                        <a:cubicBezTo>
                          <a:pt x="885" y="336"/>
                          <a:pt x="893" y="336"/>
                          <a:pt x="917" y="336"/>
                        </a:cubicBezTo>
                        <a:cubicBezTo>
                          <a:pt x="941" y="336"/>
                          <a:pt x="988" y="346"/>
                          <a:pt x="1012" y="336"/>
                        </a:cubicBezTo>
                        <a:cubicBezTo>
                          <a:pt x="1036" y="326"/>
                          <a:pt x="1044" y="292"/>
                          <a:pt x="1060" y="276"/>
                        </a:cubicBezTo>
                        <a:cubicBezTo>
                          <a:pt x="1076" y="260"/>
                          <a:pt x="1092" y="246"/>
                          <a:pt x="1108" y="240"/>
                        </a:cubicBezTo>
                        <a:cubicBezTo>
                          <a:pt x="1124" y="234"/>
                          <a:pt x="1140" y="240"/>
                          <a:pt x="1156" y="240"/>
                        </a:cubicBezTo>
                        <a:cubicBezTo>
                          <a:pt x="1172" y="240"/>
                          <a:pt x="1188" y="243"/>
                          <a:pt x="1204" y="240"/>
                        </a:cubicBezTo>
                        <a:cubicBezTo>
                          <a:pt x="1220" y="237"/>
                          <a:pt x="1236" y="230"/>
                          <a:pt x="1252" y="222"/>
                        </a:cubicBezTo>
                        <a:cubicBezTo>
                          <a:pt x="1268" y="214"/>
                          <a:pt x="1284" y="205"/>
                          <a:pt x="1300" y="192"/>
                        </a:cubicBezTo>
                        <a:cubicBezTo>
                          <a:pt x="1316" y="179"/>
                          <a:pt x="1334" y="157"/>
                          <a:pt x="1348" y="144"/>
                        </a:cubicBezTo>
                        <a:cubicBezTo>
                          <a:pt x="1362" y="131"/>
                          <a:pt x="1372" y="125"/>
                          <a:pt x="1383" y="114"/>
                        </a:cubicBezTo>
                        <a:cubicBezTo>
                          <a:pt x="1395" y="103"/>
                          <a:pt x="1409" y="89"/>
                          <a:pt x="1419" y="78"/>
                        </a:cubicBezTo>
                        <a:cubicBezTo>
                          <a:pt x="1429" y="67"/>
                          <a:pt x="1431" y="53"/>
                          <a:pt x="1443" y="48"/>
                        </a:cubicBezTo>
                        <a:cubicBezTo>
                          <a:pt x="1455" y="43"/>
                          <a:pt x="1475" y="48"/>
                          <a:pt x="1491" y="48"/>
                        </a:cubicBezTo>
                        <a:cubicBezTo>
                          <a:pt x="1507" y="48"/>
                          <a:pt x="1523" y="56"/>
                          <a:pt x="1539" y="48"/>
                        </a:cubicBezTo>
                        <a:cubicBezTo>
                          <a:pt x="1555" y="40"/>
                          <a:pt x="1571" y="0"/>
                          <a:pt x="1587" y="0"/>
                        </a:cubicBezTo>
                        <a:cubicBezTo>
                          <a:pt x="1603" y="0"/>
                          <a:pt x="1619" y="32"/>
                          <a:pt x="1635" y="48"/>
                        </a:cubicBezTo>
                        <a:cubicBezTo>
                          <a:pt x="1651" y="64"/>
                          <a:pt x="1683" y="80"/>
                          <a:pt x="1683" y="96"/>
                        </a:cubicBezTo>
                        <a:cubicBezTo>
                          <a:pt x="1683" y="112"/>
                          <a:pt x="1643" y="128"/>
                          <a:pt x="1635" y="144"/>
                        </a:cubicBezTo>
                        <a:cubicBezTo>
                          <a:pt x="1627" y="160"/>
                          <a:pt x="1627" y="184"/>
                          <a:pt x="1635" y="192"/>
                        </a:cubicBezTo>
                        <a:cubicBezTo>
                          <a:pt x="1643" y="200"/>
                          <a:pt x="1667" y="192"/>
                          <a:pt x="1683" y="192"/>
                        </a:cubicBezTo>
                        <a:cubicBezTo>
                          <a:pt x="1699" y="192"/>
                          <a:pt x="1708" y="198"/>
                          <a:pt x="1731" y="192"/>
                        </a:cubicBezTo>
                        <a:cubicBezTo>
                          <a:pt x="1754" y="186"/>
                          <a:pt x="1796" y="156"/>
                          <a:pt x="1820" y="156"/>
                        </a:cubicBezTo>
                        <a:cubicBezTo>
                          <a:pt x="1844" y="156"/>
                          <a:pt x="1857" y="186"/>
                          <a:pt x="1874" y="192"/>
                        </a:cubicBezTo>
                        <a:cubicBezTo>
                          <a:pt x="1891" y="198"/>
                          <a:pt x="1905" y="188"/>
                          <a:pt x="1922" y="192"/>
                        </a:cubicBezTo>
                        <a:cubicBezTo>
                          <a:pt x="1939" y="196"/>
                          <a:pt x="1952" y="208"/>
                          <a:pt x="1976" y="216"/>
                        </a:cubicBezTo>
                        <a:cubicBezTo>
                          <a:pt x="2000" y="224"/>
                          <a:pt x="2045" y="249"/>
                          <a:pt x="2066" y="240"/>
                        </a:cubicBezTo>
                        <a:cubicBezTo>
                          <a:pt x="2087" y="231"/>
                          <a:pt x="2086" y="170"/>
                          <a:pt x="2102" y="162"/>
                        </a:cubicBezTo>
                        <a:cubicBezTo>
                          <a:pt x="2118" y="154"/>
                          <a:pt x="2144" y="187"/>
                          <a:pt x="2161" y="192"/>
                        </a:cubicBezTo>
                        <a:cubicBezTo>
                          <a:pt x="2179" y="197"/>
                          <a:pt x="2193" y="184"/>
                          <a:pt x="2209" y="192"/>
                        </a:cubicBezTo>
                        <a:cubicBezTo>
                          <a:pt x="2225" y="200"/>
                          <a:pt x="2233" y="224"/>
                          <a:pt x="2257" y="240"/>
                        </a:cubicBezTo>
                        <a:cubicBezTo>
                          <a:pt x="2281" y="256"/>
                          <a:pt x="2329" y="280"/>
                          <a:pt x="2353" y="288"/>
                        </a:cubicBezTo>
                        <a:cubicBezTo>
                          <a:pt x="2377" y="296"/>
                          <a:pt x="2385" y="282"/>
                          <a:pt x="2401" y="288"/>
                        </a:cubicBezTo>
                        <a:cubicBezTo>
                          <a:pt x="2417" y="294"/>
                          <a:pt x="2432" y="319"/>
                          <a:pt x="2449" y="324"/>
                        </a:cubicBezTo>
                        <a:cubicBezTo>
                          <a:pt x="2466" y="329"/>
                          <a:pt x="2487" y="324"/>
                          <a:pt x="2503" y="318"/>
                        </a:cubicBezTo>
                        <a:cubicBezTo>
                          <a:pt x="2519" y="312"/>
                          <a:pt x="2530" y="285"/>
                          <a:pt x="2545" y="288"/>
                        </a:cubicBezTo>
                        <a:cubicBezTo>
                          <a:pt x="2559" y="291"/>
                          <a:pt x="2573" y="324"/>
                          <a:pt x="2592" y="336"/>
                        </a:cubicBezTo>
                        <a:cubicBezTo>
                          <a:pt x="2611" y="348"/>
                          <a:pt x="2639" y="358"/>
                          <a:pt x="2658" y="360"/>
                        </a:cubicBezTo>
                        <a:cubicBezTo>
                          <a:pt x="2677" y="362"/>
                          <a:pt x="2693" y="344"/>
                          <a:pt x="2706" y="348"/>
                        </a:cubicBezTo>
                        <a:cubicBezTo>
                          <a:pt x="2719" y="352"/>
                          <a:pt x="2731" y="370"/>
                          <a:pt x="2736" y="384"/>
                        </a:cubicBezTo>
                        <a:cubicBezTo>
                          <a:pt x="2741" y="398"/>
                          <a:pt x="2736" y="416"/>
                          <a:pt x="2736" y="432"/>
                        </a:cubicBezTo>
                        <a:cubicBezTo>
                          <a:pt x="2736" y="448"/>
                          <a:pt x="2744" y="472"/>
                          <a:pt x="2736" y="480"/>
                        </a:cubicBezTo>
                        <a:cubicBezTo>
                          <a:pt x="2728" y="488"/>
                          <a:pt x="2700" y="487"/>
                          <a:pt x="2688" y="480"/>
                        </a:cubicBezTo>
                        <a:cubicBezTo>
                          <a:pt x="2676" y="473"/>
                          <a:pt x="2675" y="446"/>
                          <a:pt x="2664" y="438"/>
                        </a:cubicBezTo>
                        <a:cubicBezTo>
                          <a:pt x="2653" y="430"/>
                          <a:pt x="2634" y="425"/>
                          <a:pt x="2622" y="432"/>
                        </a:cubicBezTo>
                        <a:cubicBezTo>
                          <a:pt x="2610" y="439"/>
                          <a:pt x="2605" y="464"/>
                          <a:pt x="2592" y="480"/>
                        </a:cubicBezTo>
                        <a:cubicBezTo>
                          <a:pt x="2579" y="496"/>
                          <a:pt x="2560" y="520"/>
                          <a:pt x="2545" y="528"/>
                        </a:cubicBezTo>
                        <a:cubicBezTo>
                          <a:pt x="2529" y="536"/>
                          <a:pt x="2513" y="520"/>
                          <a:pt x="2497" y="528"/>
                        </a:cubicBezTo>
                        <a:cubicBezTo>
                          <a:pt x="2481" y="536"/>
                          <a:pt x="2465" y="560"/>
                          <a:pt x="2449" y="576"/>
                        </a:cubicBezTo>
                        <a:cubicBezTo>
                          <a:pt x="2433" y="592"/>
                          <a:pt x="2409" y="608"/>
                          <a:pt x="2401" y="624"/>
                        </a:cubicBezTo>
                        <a:cubicBezTo>
                          <a:pt x="2393" y="640"/>
                          <a:pt x="2409" y="656"/>
                          <a:pt x="2401" y="672"/>
                        </a:cubicBezTo>
                        <a:cubicBezTo>
                          <a:pt x="2393" y="688"/>
                          <a:pt x="2369" y="704"/>
                          <a:pt x="2353" y="720"/>
                        </a:cubicBezTo>
                        <a:cubicBezTo>
                          <a:pt x="2337" y="736"/>
                          <a:pt x="2313" y="776"/>
                          <a:pt x="2305" y="768"/>
                        </a:cubicBezTo>
                        <a:cubicBezTo>
                          <a:pt x="2297" y="760"/>
                          <a:pt x="2305" y="696"/>
                          <a:pt x="2305" y="672"/>
                        </a:cubicBezTo>
                        <a:cubicBezTo>
                          <a:pt x="2305" y="648"/>
                          <a:pt x="2297" y="640"/>
                          <a:pt x="2305" y="624"/>
                        </a:cubicBezTo>
                        <a:cubicBezTo>
                          <a:pt x="2313" y="608"/>
                          <a:pt x="2339" y="592"/>
                          <a:pt x="2353" y="576"/>
                        </a:cubicBezTo>
                        <a:cubicBezTo>
                          <a:pt x="2367" y="560"/>
                          <a:pt x="2390" y="540"/>
                          <a:pt x="2389" y="528"/>
                        </a:cubicBezTo>
                        <a:cubicBezTo>
                          <a:pt x="2388" y="516"/>
                          <a:pt x="2361" y="504"/>
                          <a:pt x="2347" y="504"/>
                        </a:cubicBezTo>
                        <a:cubicBezTo>
                          <a:pt x="2333" y="504"/>
                          <a:pt x="2312" y="516"/>
                          <a:pt x="2305" y="528"/>
                        </a:cubicBezTo>
                        <a:cubicBezTo>
                          <a:pt x="2298" y="540"/>
                          <a:pt x="2310" y="564"/>
                          <a:pt x="2305" y="576"/>
                        </a:cubicBezTo>
                        <a:cubicBezTo>
                          <a:pt x="2300" y="588"/>
                          <a:pt x="2283" y="605"/>
                          <a:pt x="2275" y="600"/>
                        </a:cubicBezTo>
                        <a:cubicBezTo>
                          <a:pt x="2267" y="595"/>
                          <a:pt x="2267" y="554"/>
                          <a:pt x="2257" y="546"/>
                        </a:cubicBezTo>
                        <a:cubicBezTo>
                          <a:pt x="2247" y="538"/>
                          <a:pt x="2231" y="547"/>
                          <a:pt x="2215" y="552"/>
                        </a:cubicBezTo>
                        <a:cubicBezTo>
                          <a:pt x="2199" y="557"/>
                          <a:pt x="2170" y="580"/>
                          <a:pt x="2161" y="576"/>
                        </a:cubicBezTo>
                        <a:cubicBezTo>
                          <a:pt x="2153" y="572"/>
                          <a:pt x="2173" y="526"/>
                          <a:pt x="2161" y="528"/>
                        </a:cubicBezTo>
                        <a:cubicBezTo>
                          <a:pt x="2150" y="530"/>
                          <a:pt x="2107" y="566"/>
                          <a:pt x="2090" y="588"/>
                        </a:cubicBezTo>
                        <a:cubicBezTo>
                          <a:pt x="2073" y="610"/>
                          <a:pt x="2056" y="642"/>
                          <a:pt x="2060" y="660"/>
                        </a:cubicBezTo>
                        <a:cubicBezTo>
                          <a:pt x="2064" y="678"/>
                          <a:pt x="2105" y="678"/>
                          <a:pt x="2114" y="696"/>
                        </a:cubicBezTo>
                        <a:cubicBezTo>
                          <a:pt x="2123" y="714"/>
                          <a:pt x="2122" y="748"/>
                          <a:pt x="2114" y="768"/>
                        </a:cubicBezTo>
                        <a:cubicBezTo>
                          <a:pt x="2106" y="788"/>
                          <a:pt x="2078" y="795"/>
                          <a:pt x="2066" y="816"/>
                        </a:cubicBezTo>
                        <a:cubicBezTo>
                          <a:pt x="2054" y="837"/>
                          <a:pt x="2050" y="870"/>
                          <a:pt x="2042" y="894"/>
                        </a:cubicBezTo>
                        <a:cubicBezTo>
                          <a:pt x="2034" y="918"/>
                          <a:pt x="2030" y="941"/>
                          <a:pt x="2018" y="960"/>
                        </a:cubicBezTo>
                        <a:cubicBezTo>
                          <a:pt x="2006" y="979"/>
                          <a:pt x="1978" y="992"/>
                          <a:pt x="1970" y="1008"/>
                        </a:cubicBezTo>
                        <a:cubicBezTo>
                          <a:pt x="1962" y="1024"/>
                          <a:pt x="1978" y="1040"/>
                          <a:pt x="1970" y="1056"/>
                        </a:cubicBezTo>
                        <a:cubicBezTo>
                          <a:pt x="1962" y="1072"/>
                          <a:pt x="1930" y="1088"/>
                          <a:pt x="1922" y="1104"/>
                        </a:cubicBezTo>
                        <a:cubicBezTo>
                          <a:pt x="1914" y="1120"/>
                          <a:pt x="1930" y="1144"/>
                          <a:pt x="1922" y="1152"/>
                        </a:cubicBezTo>
                        <a:cubicBezTo>
                          <a:pt x="1914" y="1160"/>
                          <a:pt x="1882" y="1160"/>
                          <a:pt x="1874" y="1152"/>
                        </a:cubicBezTo>
                        <a:cubicBezTo>
                          <a:pt x="1866" y="1144"/>
                          <a:pt x="1874" y="1120"/>
                          <a:pt x="1874" y="1104"/>
                        </a:cubicBezTo>
                        <a:cubicBezTo>
                          <a:pt x="1874" y="1088"/>
                          <a:pt x="1874" y="1072"/>
                          <a:pt x="1874" y="1056"/>
                        </a:cubicBezTo>
                        <a:cubicBezTo>
                          <a:pt x="1874" y="1040"/>
                          <a:pt x="1884" y="999"/>
                          <a:pt x="1874" y="1008"/>
                        </a:cubicBezTo>
                        <a:cubicBezTo>
                          <a:pt x="1864" y="1017"/>
                          <a:pt x="1822" y="1082"/>
                          <a:pt x="1814" y="1110"/>
                        </a:cubicBezTo>
                        <a:cubicBezTo>
                          <a:pt x="1806" y="1138"/>
                          <a:pt x="1824" y="1161"/>
                          <a:pt x="1826" y="1176"/>
                        </a:cubicBezTo>
                        <a:cubicBezTo>
                          <a:pt x="1828" y="1191"/>
                          <a:pt x="1826" y="1188"/>
                          <a:pt x="1826" y="1200"/>
                        </a:cubicBezTo>
                        <a:cubicBezTo>
                          <a:pt x="1826" y="1212"/>
                          <a:pt x="1834" y="1232"/>
                          <a:pt x="1826" y="1248"/>
                        </a:cubicBezTo>
                        <a:cubicBezTo>
                          <a:pt x="1818" y="1264"/>
                          <a:pt x="1786" y="1280"/>
                          <a:pt x="1778" y="1296"/>
                        </a:cubicBezTo>
                        <a:cubicBezTo>
                          <a:pt x="1770" y="1312"/>
                          <a:pt x="1786" y="1336"/>
                          <a:pt x="1778" y="1344"/>
                        </a:cubicBezTo>
                        <a:cubicBezTo>
                          <a:pt x="1770" y="1352"/>
                          <a:pt x="1747" y="1336"/>
                          <a:pt x="1731" y="1344"/>
                        </a:cubicBezTo>
                        <a:cubicBezTo>
                          <a:pt x="1715" y="1352"/>
                          <a:pt x="1699" y="1384"/>
                          <a:pt x="1683" y="1392"/>
                        </a:cubicBezTo>
                        <a:cubicBezTo>
                          <a:pt x="1667" y="1400"/>
                          <a:pt x="1643" y="1384"/>
                          <a:pt x="1635" y="1392"/>
                        </a:cubicBezTo>
                        <a:cubicBezTo>
                          <a:pt x="1627" y="1400"/>
                          <a:pt x="1635" y="1424"/>
                          <a:pt x="1635" y="1440"/>
                        </a:cubicBezTo>
                        <a:cubicBezTo>
                          <a:pt x="1635" y="1456"/>
                          <a:pt x="1635" y="1472"/>
                          <a:pt x="1635" y="1488"/>
                        </a:cubicBezTo>
                        <a:cubicBezTo>
                          <a:pt x="1635" y="1504"/>
                          <a:pt x="1635" y="1520"/>
                          <a:pt x="1635" y="1536"/>
                        </a:cubicBezTo>
                        <a:cubicBezTo>
                          <a:pt x="1635" y="1552"/>
                          <a:pt x="1643" y="1576"/>
                          <a:pt x="1635" y="1584"/>
                        </a:cubicBezTo>
                        <a:cubicBezTo>
                          <a:pt x="1627" y="1592"/>
                          <a:pt x="1602" y="1584"/>
                          <a:pt x="1587" y="1584"/>
                        </a:cubicBezTo>
                        <a:cubicBezTo>
                          <a:pt x="1572" y="1584"/>
                          <a:pt x="1550" y="1579"/>
                          <a:pt x="1542" y="1587"/>
                        </a:cubicBezTo>
                        <a:cubicBezTo>
                          <a:pt x="1534" y="1595"/>
                          <a:pt x="1528" y="1606"/>
                          <a:pt x="1539" y="1632"/>
                        </a:cubicBezTo>
                        <a:cubicBezTo>
                          <a:pt x="1550" y="1658"/>
                          <a:pt x="1599" y="1722"/>
                          <a:pt x="1611" y="1746"/>
                        </a:cubicBezTo>
                        <a:cubicBezTo>
                          <a:pt x="1623" y="1770"/>
                          <a:pt x="1622" y="1780"/>
                          <a:pt x="1614" y="1776"/>
                        </a:cubicBezTo>
                        <a:cubicBezTo>
                          <a:pt x="1606" y="1772"/>
                          <a:pt x="1578" y="1742"/>
                          <a:pt x="1563" y="1725"/>
                        </a:cubicBezTo>
                        <a:cubicBezTo>
                          <a:pt x="1548" y="1708"/>
                          <a:pt x="1533" y="1686"/>
                          <a:pt x="1521" y="1671"/>
                        </a:cubicBezTo>
                        <a:cubicBezTo>
                          <a:pt x="1509" y="1656"/>
                          <a:pt x="1496" y="1646"/>
                          <a:pt x="1491" y="1632"/>
                        </a:cubicBezTo>
                        <a:cubicBezTo>
                          <a:pt x="1486" y="1618"/>
                          <a:pt x="1499" y="1600"/>
                          <a:pt x="1491" y="1584"/>
                        </a:cubicBezTo>
                        <a:cubicBezTo>
                          <a:pt x="1483" y="1568"/>
                          <a:pt x="1451" y="1552"/>
                          <a:pt x="1443" y="1536"/>
                        </a:cubicBezTo>
                        <a:cubicBezTo>
                          <a:pt x="1435" y="1520"/>
                          <a:pt x="1443" y="1504"/>
                          <a:pt x="1443" y="1488"/>
                        </a:cubicBezTo>
                        <a:cubicBezTo>
                          <a:pt x="1443" y="1472"/>
                          <a:pt x="1446" y="1457"/>
                          <a:pt x="1443" y="1440"/>
                        </a:cubicBezTo>
                        <a:cubicBezTo>
                          <a:pt x="1440" y="1423"/>
                          <a:pt x="1435" y="1397"/>
                          <a:pt x="1425" y="1386"/>
                        </a:cubicBezTo>
                        <a:cubicBezTo>
                          <a:pt x="1415" y="1375"/>
                          <a:pt x="1396" y="1373"/>
                          <a:pt x="1383" y="1374"/>
                        </a:cubicBezTo>
                        <a:cubicBezTo>
                          <a:pt x="1371" y="1375"/>
                          <a:pt x="1362" y="1381"/>
                          <a:pt x="1348" y="1392"/>
                        </a:cubicBezTo>
                        <a:cubicBezTo>
                          <a:pt x="1334" y="1403"/>
                          <a:pt x="1314" y="1421"/>
                          <a:pt x="1300" y="1440"/>
                        </a:cubicBezTo>
                        <a:cubicBezTo>
                          <a:pt x="1286" y="1459"/>
                          <a:pt x="1272" y="1482"/>
                          <a:pt x="1264" y="1506"/>
                        </a:cubicBezTo>
                        <a:cubicBezTo>
                          <a:pt x="1256" y="1530"/>
                          <a:pt x="1258" y="1562"/>
                          <a:pt x="1252" y="1584"/>
                        </a:cubicBezTo>
                        <a:cubicBezTo>
                          <a:pt x="1246" y="1606"/>
                          <a:pt x="1238" y="1636"/>
                          <a:pt x="1228" y="1638"/>
                        </a:cubicBezTo>
                        <a:cubicBezTo>
                          <a:pt x="1218" y="1640"/>
                          <a:pt x="1204" y="1613"/>
                          <a:pt x="1192" y="1596"/>
                        </a:cubicBezTo>
                        <a:cubicBezTo>
                          <a:pt x="1180" y="1579"/>
                          <a:pt x="1165" y="1560"/>
                          <a:pt x="1156" y="1536"/>
                        </a:cubicBezTo>
                        <a:cubicBezTo>
                          <a:pt x="1147" y="1512"/>
                          <a:pt x="1146" y="1476"/>
                          <a:pt x="1138" y="1452"/>
                        </a:cubicBezTo>
                        <a:cubicBezTo>
                          <a:pt x="1130" y="1428"/>
                          <a:pt x="1121" y="1402"/>
                          <a:pt x="1108" y="1392"/>
                        </a:cubicBezTo>
                        <a:cubicBezTo>
                          <a:pt x="1095" y="1382"/>
                          <a:pt x="1068" y="1400"/>
                          <a:pt x="1060" y="1392"/>
                        </a:cubicBezTo>
                        <a:cubicBezTo>
                          <a:pt x="1052" y="1384"/>
                          <a:pt x="1067" y="1358"/>
                          <a:pt x="1060" y="1344"/>
                        </a:cubicBezTo>
                        <a:cubicBezTo>
                          <a:pt x="1053" y="1330"/>
                          <a:pt x="1034" y="1316"/>
                          <a:pt x="1018" y="1308"/>
                        </a:cubicBezTo>
                        <a:cubicBezTo>
                          <a:pt x="1002" y="1300"/>
                          <a:pt x="981" y="1298"/>
                          <a:pt x="965" y="1296"/>
                        </a:cubicBezTo>
                        <a:cubicBezTo>
                          <a:pt x="948" y="1294"/>
                          <a:pt x="932" y="1301"/>
                          <a:pt x="917" y="1296"/>
                        </a:cubicBezTo>
                        <a:cubicBezTo>
                          <a:pt x="902" y="1291"/>
                          <a:pt x="891" y="1274"/>
                          <a:pt x="875" y="1266"/>
                        </a:cubicBezTo>
                        <a:cubicBezTo>
                          <a:pt x="859" y="1258"/>
                          <a:pt x="833" y="1258"/>
                          <a:pt x="821" y="1248"/>
                        </a:cubicBezTo>
                        <a:cubicBezTo>
                          <a:pt x="809" y="1238"/>
                          <a:pt x="811" y="1206"/>
                          <a:pt x="803" y="1206"/>
                        </a:cubicBezTo>
                        <a:cubicBezTo>
                          <a:pt x="795" y="1206"/>
                          <a:pt x="775" y="1233"/>
                          <a:pt x="773" y="1248"/>
                        </a:cubicBezTo>
                        <a:cubicBezTo>
                          <a:pt x="771" y="1263"/>
                          <a:pt x="783" y="1278"/>
                          <a:pt x="791" y="1294"/>
                        </a:cubicBezTo>
                        <a:cubicBezTo>
                          <a:pt x="799" y="1310"/>
                          <a:pt x="808" y="1336"/>
                          <a:pt x="821" y="1344"/>
                        </a:cubicBezTo>
                        <a:cubicBezTo>
                          <a:pt x="834" y="1352"/>
                          <a:pt x="853" y="1344"/>
                          <a:pt x="869" y="1344"/>
                        </a:cubicBezTo>
                        <a:cubicBezTo>
                          <a:pt x="885" y="1344"/>
                          <a:pt x="909" y="1336"/>
                          <a:pt x="917" y="1344"/>
                        </a:cubicBezTo>
                        <a:cubicBezTo>
                          <a:pt x="925" y="1352"/>
                          <a:pt x="925" y="1376"/>
                          <a:pt x="917" y="1392"/>
                        </a:cubicBezTo>
                        <a:cubicBezTo>
                          <a:pt x="909" y="1408"/>
                          <a:pt x="880" y="1426"/>
                          <a:pt x="869" y="1440"/>
                        </a:cubicBezTo>
                        <a:cubicBezTo>
                          <a:pt x="858" y="1454"/>
                          <a:pt x="857" y="1465"/>
                          <a:pt x="851" y="1476"/>
                        </a:cubicBezTo>
                        <a:cubicBezTo>
                          <a:pt x="845" y="1487"/>
                          <a:pt x="838" y="1496"/>
                          <a:pt x="833" y="1506"/>
                        </a:cubicBezTo>
                        <a:cubicBezTo>
                          <a:pt x="828" y="1516"/>
                          <a:pt x="831" y="1531"/>
                          <a:pt x="821" y="1536"/>
                        </a:cubicBezTo>
                        <a:cubicBezTo>
                          <a:pt x="811" y="1541"/>
                          <a:pt x="789" y="1544"/>
                          <a:pt x="773" y="1536"/>
                        </a:cubicBezTo>
                        <a:cubicBezTo>
                          <a:pt x="757" y="1528"/>
                          <a:pt x="741" y="1504"/>
                          <a:pt x="725" y="1488"/>
                        </a:cubicBezTo>
                        <a:cubicBezTo>
                          <a:pt x="709" y="1472"/>
                          <a:pt x="685" y="1456"/>
                          <a:pt x="677" y="1440"/>
                        </a:cubicBezTo>
                        <a:cubicBezTo>
                          <a:pt x="669" y="1424"/>
                          <a:pt x="682" y="1403"/>
                          <a:pt x="677" y="1392"/>
                        </a:cubicBezTo>
                        <a:cubicBezTo>
                          <a:pt x="672" y="1381"/>
                          <a:pt x="652" y="1381"/>
                          <a:pt x="647" y="1374"/>
                        </a:cubicBezTo>
                        <a:cubicBezTo>
                          <a:pt x="642" y="1367"/>
                          <a:pt x="650" y="1363"/>
                          <a:pt x="647" y="1350"/>
                        </a:cubicBezTo>
                        <a:cubicBezTo>
                          <a:pt x="644" y="1337"/>
                          <a:pt x="637" y="1312"/>
                          <a:pt x="629" y="1296"/>
                        </a:cubicBezTo>
                        <a:cubicBezTo>
                          <a:pt x="621" y="1280"/>
                          <a:pt x="607" y="1267"/>
                          <a:pt x="597" y="1254"/>
                        </a:cubicBezTo>
                        <a:cubicBezTo>
                          <a:pt x="588" y="1241"/>
                          <a:pt x="573" y="1240"/>
                          <a:pt x="572" y="1216"/>
                        </a:cubicBezTo>
                        <a:cubicBezTo>
                          <a:pt x="571" y="1192"/>
                          <a:pt x="597" y="1133"/>
                          <a:pt x="591" y="1112"/>
                        </a:cubicBezTo>
                        <a:cubicBezTo>
                          <a:pt x="586" y="1091"/>
                          <a:pt x="552" y="1097"/>
                          <a:pt x="536" y="1092"/>
                        </a:cubicBezTo>
                        <a:cubicBezTo>
                          <a:pt x="520" y="1087"/>
                          <a:pt x="504" y="1092"/>
                          <a:pt x="498" y="1080"/>
                        </a:cubicBezTo>
                        <a:cubicBezTo>
                          <a:pt x="492" y="1068"/>
                          <a:pt x="488" y="1034"/>
                          <a:pt x="502" y="1022"/>
                        </a:cubicBezTo>
                        <a:cubicBezTo>
                          <a:pt x="516" y="1010"/>
                          <a:pt x="561" y="1010"/>
                          <a:pt x="582" y="1008"/>
                        </a:cubicBezTo>
                        <a:cubicBezTo>
                          <a:pt x="602" y="1006"/>
                          <a:pt x="605" y="1008"/>
                          <a:pt x="629" y="1008"/>
                        </a:cubicBezTo>
                        <a:cubicBezTo>
                          <a:pt x="653" y="1008"/>
                          <a:pt x="717" y="1016"/>
                          <a:pt x="725" y="1008"/>
                        </a:cubicBezTo>
                        <a:cubicBezTo>
                          <a:pt x="733" y="1000"/>
                          <a:pt x="693" y="976"/>
                          <a:pt x="677" y="960"/>
                        </a:cubicBezTo>
                        <a:cubicBezTo>
                          <a:pt x="661" y="944"/>
                          <a:pt x="645" y="920"/>
                          <a:pt x="629" y="912"/>
                        </a:cubicBezTo>
                        <a:cubicBezTo>
                          <a:pt x="613" y="904"/>
                          <a:pt x="597" y="912"/>
                          <a:pt x="582" y="912"/>
                        </a:cubicBezTo>
                        <a:cubicBezTo>
                          <a:pt x="566" y="912"/>
                          <a:pt x="547" y="908"/>
                          <a:pt x="534" y="912"/>
                        </a:cubicBezTo>
                        <a:cubicBezTo>
                          <a:pt x="521" y="916"/>
                          <a:pt x="512" y="928"/>
                          <a:pt x="504" y="936"/>
                        </a:cubicBezTo>
                        <a:cubicBezTo>
                          <a:pt x="496" y="944"/>
                          <a:pt x="490" y="946"/>
                          <a:pt x="486" y="960"/>
                        </a:cubicBezTo>
                        <a:cubicBezTo>
                          <a:pt x="482" y="974"/>
                          <a:pt x="489" y="1009"/>
                          <a:pt x="482" y="1022"/>
                        </a:cubicBezTo>
                        <a:cubicBezTo>
                          <a:pt x="475" y="1035"/>
                          <a:pt x="451" y="1048"/>
                          <a:pt x="444" y="1038"/>
                        </a:cubicBezTo>
                        <a:cubicBezTo>
                          <a:pt x="437" y="1028"/>
                          <a:pt x="445" y="972"/>
                          <a:pt x="438" y="960"/>
                        </a:cubicBezTo>
                        <a:cubicBezTo>
                          <a:pt x="431" y="948"/>
                          <a:pt x="410" y="958"/>
                          <a:pt x="402" y="966"/>
                        </a:cubicBezTo>
                        <a:cubicBezTo>
                          <a:pt x="394" y="974"/>
                          <a:pt x="392" y="993"/>
                          <a:pt x="390" y="1008"/>
                        </a:cubicBezTo>
                        <a:cubicBezTo>
                          <a:pt x="388" y="1023"/>
                          <a:pt x="402" y="1048"/>
                          <a:pt x="390" y="1056"/>
                        </a:cubicBezTo>
                        <a:cubicBezTo>
                          <a:pt x="378" y="1064"/>
                          <a:pt x="324" y="1060"/>
                          <a:pt x="318" y="1056"/>
                        </a:cubicBezTo>
                        <a:cubicBezTo>
                          <a:pt x="312" y="1052"/>
                          <a:pt x="350" y="1048"/>
                          <a:pt x="354" y="1032"/>
                        </a:cubicBezTo>
                        <a:cubicBezTo>
                          <a:pt x="358" y="1016"/>
                          <a:pt x="352" y="980"/>
                          <a:pt x="342" y="960"/>
                        </a:cubicBezTo>
                        <a:cubicBezTo>
                          <a:pt x="332" y="940"/>
                          <a:pt x="310" y="924"/>
                          <a:pt x="294" y="912"/>
                        </a:cubicBezTo>
                        <a:cubicBezTo>
                          <a:pt x="278" y="900"/>
                          <a:pt x="262" y="888"/>
                          <a:pt x="246" y="888"/>
                        </a:cubicBezTo>
                        <a:cubicBezTo>
                          <a:pt x="230" y="888"/>
                          <a:pt x="214" y="900"/>
                          <a:pt x="198" y="912"/>
                        </a:cubicBezTo>
                        <a:cubicBezTo>
                          <a:pt x="183" y="924"/>
                          <a:pt x="162" y="943"/>
                          <a:pt x="151" y="960"/>
                        </a:cubicBezTo>
                        <a:cubicBezTo>
                          <a:pt x="140" y="977"/>
                          <a:pt x="139" y="997"/>
                          <a:pt x="133" y="1014"/>
                        </a:cubicBezTo>
                        <a:cubicBezTo>
                          <a:pt x="127" y="1031"/>
                          <a:pt x="128" y="1054"/>
                          <a:pt x="115" y="1064"/>
                        </a:cubicBezTo>
                        <a:cubicBezTo>
                          <a:pt x="102" y="1074"/>
                          <a:pt x="75" y="1081"/>
                          <a:pt x="57" y="1072"/>
                        </a:cubicBezTo>
                        <a:cubicBezTo>
                          <a:pt x="39" y="1063"/>
                          <a:pt x="14" y="1027"/>
                          <a:pt x="7" y="1008"/>
                        </a:cubicBezTo>
                        <a:cubicBezTo>
                          <a:pt x="0" y="989"/>
                          <a:pt x="12" y="971"/>
                          <a:pt x="15" y="958"/>
                        </a:cubicBezTo>
                        <a:cubicBezTo>
                          <a:pt x="18" y="945"/>
                          <a:pt x="23" y="938"/>
                          <a:pt x="25" y="928"/>
                        </a:cubicBezTo>
                        <a:cubicBezTo>
                          <a:pt x="27" y="918"/>
                          <a:pt x="16" y="905"/>
                          <a:pt x="29" y="89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1" name="Freeform 39"/>
                  <p:cNvSpPr>
                    <a:spLocks/>
                  </p:cNvSpPr>
                  <p:nvPr/>
                </p:nvSpPr>
                <p:spPr bwMode="auto">
                  <a:xfrm>
                    <a:off x="2386" y="1406"/>
                    <a:ext cx="135" cy="205"/>
                  </a:xfrm>
                  <a:custGeom>
                    <a:avLst/>
                    <a:gdLst/>
                    <a:ahLst/>
                    <a:cxnLst>
                      <a:cxn ang="0">
                        <a:pos x="84" y="4"/>
                      </a:cxn>
                      <a:cxn ang="0">
                        <a:pos x="48" y="20"/>
                      </a:cxn>
                      <a:cxn ang="0">
                        <a:pos x="44" y="72"/>
                      </a:cxn>
                      <a:cxn ang="0">
                        <a:pos x="68" y="106"/>
                      </a:cxn>
                      <a:cxn ang="0">
                        <a:pos x="56" y="138"/>
                      </a:cxn>
                      <a:cxn ang="0">
                        <a:pos x="20" y="160"/>
                      </a:cxn>
                      <a:cxn ang="0">
                        <a:pos x="8" y="198"/>
                      </a:cxn>
                      <a:cxn ang="0">
                        <a:pos x="68" y="202"/>
                      </a:cxn>
                      <a:cxn ang="0">
                        <a:pos x="124" y="200"/>
                      </a:cxn>
                      <a:cxn ang="0">
                        <a:pos x="132" y="172"/>
                      </a:cxn>
                      <a:cxn ang="0">
                        <a:pos x="116" y="154"/>
                      </a:cxn>
                      <a:cxn ang="0">
                        <a:pos x="104" y="110"/>
                      </a:cxn>
                      <a:cxn ang="0">
                        <a:pos x="118" y="64"/>
                      </a:cxn>
                      <a:cxn ang="0">
                        <a:pos x="116" y="10"/>
                      </a:cxn>
                      <a:cxn ang="0">
                        <a:pos x="84" y="4"/>
                      </a:cxn>
                    </a:cxnLst>
                    <a:rect l="0" t="0" r="r" b="b"/>
                    <a:pathLst>
                      <a:path w="135" h="205">
                        <a:moveTo>
                          <a:pt x="84" y="4"/>
                        </a:moveTo>
                        <a:cubicBezTo>
                          <a:pt x="73" y="6"/>
                          <a:pt x="55" y="9"/>
                          <a:pt x="48" y="20"/>
                        </a:cubicBezTo>
                        <a:cubicBezTo>
                          <a:pt x="41" y="31"/>
                          <a:pt x="41" y="58"/>
                          <a:pt x="44" y="72"/>
                        </a:cubicBezTo>
                        <a:cubicBezTo>
                          <a:pt x="47" y="86"/>
                          <a:pt x="66" y="95"/>
                          <a:pt x="68" y="106"/>
                        </a:cubicBezTo>
                        <a:cubicBezTo>
                          <a:pt x="70" y="117"/>
                          <a:pt x="64" y="129"/>
                          <a:pt x="56" y="138"/>
                        </a:cubicBezTo>
                        <a:cubicBezTo>
                          <a:pt x="48" y="147"/>
                          <a:pt x="28" y="150"/>
                          <a:pt x="20" y="160"/>
                        </a:cubicBezTo>
                        <a:cubicBezTo>
                          <a:pt x="12" y="170"/>
                          <a:pt x="0" y="191"/>
                          <a:pt x="8" y="198"/>
                        </a:cubicBezTo>
                        <a:cubicBezTo>
                          <a:pt x="16" y="205"/>
                          <a:pt x="49" y="202"/>
                          <a:pt x="68" y="202"/>
                        </a:cubicBezTo>
                        <a:cubicBezTo>
                          <a:pt x="87" y="202"/>
                          <a:pt x="113" y="205"/>
                          <a:pt x="124" y="200"/>
                        </a:cubicBezTo>
                        <a:cubicBezTo>
                          <a:pt x="135" y="195"/>
                          <a:pt x="133" y="180"/>
                          <a:pt x="132" y="172"/>
                        </a:cubicBezTo>
                        <a:cubicBezTo>
                          <a:pt x="131" y="164"/>
                          <a:pt x="121" y="164"/>
                          <a:pt x="116" y="154"/>
                        </a:cubicBezTo>
                        <a:cubicBezTo>
                          <a:pt x="111" y="144"/>
                          <a:pt x="104" y="125"/>
                          <a:pt x="104" y="110"/>
                        </a:cubicBezTo>
                        <a:cubicBezTo>
                          <a:pt x="104" y="95"/>
                          <a:pt x="116" y="81"/>
                          <a:pt x="118" y="64"/>
                        </a:cubicBezTo>
                        <a:cubicBezTo>
                          <a:pt x="120" y="47"/>
                          <a:pt x="122" y="20"/>
                          <a:pt x="116" y="10"/>
                        </a:cubicBezTo>
                        <a:cubicBezTo>
                          <a:pt x="110" y="0"/>
                          <a:pt x="95" y="2"/>
                          <a:pt x="84" y="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2" name="Freeform 40"/>
                  <p:cNvSpPr>
                    <a:spLocks/>
                  </p:cNvSpPr>
                  <p:nvPr/>
                </p:nvSpPr>
                <p:spPr bwMode="auto">
                  <a:xfrm>
                    <a:off x="2326" y="1448"/>
                    <a:ext cx="78" cy="111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71" y="12"/>
                      </a:cxn>
                      <a:cxn ang="0">
                        <a:pos x="59" y="58"/>
                      </a:cxn>
                      <a:cxn ang="0">
                        <a:pos x="63" y="104"/>
                      </a:cxn>
                      <a:cxn ang="0">
                        <a:pos x="21" y="98"/>
                      </a:cxn>
                      <a:cxn ang="0">
                        <a:pos x="1" y="62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78" h="111">
                        <a:moveTo>
                          <a:pt x="15" y="8"/>
                        </a:moveTo>
                        <a:cubicBezTo>
                          <a:pt x="27" y="0"/>
                          <a:pt x="64" y="4"/>
                          <a:pt x="71" y="12"/>
                        </a:cubicBezTo>
                        <a:cubicBezTo>
                          <a:pt x="78" y="20"/>
                          <a:pt x="60" y="43"/>
                          <a:pt x="59" y="58"/>
                        </a:cubicBezTo>
                        <a:cubicBezTo>
                          <a:pt x="58" y="73"/>
                          <a:pt x="69" y="97"/>
                          <a:pt x="63" y="104"/>
                        </a:cubicBezTo>
                        <a:cubicBezTo>
                          <a:pt x="57" y="111"/>
                          <a:pt x="31" y="105"/>
                          <a:pt x="21" y="98"/>
                        </a:cubicBezTo>
                        <a:cubicBezTo>
                          <a:pt x="11" y="91"/>
                          <a:pt x="2" y="77"/>
                          <a:pt x="1" y="62"/>
                        </a:cubicBezTo>
                        <a:cubicBezTo>
                          <a:pt x="0" y="47"/>
                          <a:pt x="12" y="19"/>
                          <a:pt x="15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3" name="Freeform 41"/>
                  <p:cNvSpPr>
                    <a:spLocks/>
                  </p:cNvSpPr>
                  <p:nvPr/>
                </p:nvSpPr>
                <p:spPr bwMode="auto">
                  <a:xfrm>
                    <a:off x="2616" y="1896"/>
                    <a:ext cx="52" cy="26"/>
                  </a:xfrm>
                  <a:custGeom>
                    <a:avLst/>
                    <a:gdLst/>
                    <a:ahLst/>
                    <a:cxnLst>
                      <a:cxn ang="0">
                        <a:pos x="42" y="2"/>
                      </a:cxn>
                      <a:cxn ang="0">
                        <a:pos x="20" y="10"/>
                      </a:cxn>
                      <a:cxn ang="0">
                        <a:pos x="4" y="24"/>
                      </a:cxn>
                      <a:cxn ang="0">
                        <a:pos x="46" y="22"/>
                      </a:cxn>
                      <a:cxn ang="0">
                        <a:pos x="42" y="2"/>
                      </a:cxn>
                    </a:cxnLst>
                    <a:rect l="0" t="0" r="r" b="b"/>
                    <a:pathLst>
                      <a:path w="52" h="26">
                        <a:moveTo>
                          <a:pt x="42" y="2"/>
                        </a:moveTo>
                        <a:cubicBezTo>
                          <a:pt x="37" y="0"/>
                          <a:pt x="26" y="6"/>
                          <a:pt x="20" y="10"/>
                        </a:cubicBezTo>
                        <a:cubicBezTo>
                          <a:pt x="14" y="14"/>
                          <a:pt x="0" y="22"/>
                          <a:pt x="4" y="24"/>
                        </a:cubicBezTo>
                        <a:cubicBezTo>
                          <a:pt x="8" y="26"/>
                          <a:pt x="40" y="26"/>
                          <a:pt x="46" y="22"/>
                        </a:cubicBezTo>
                        <a:cubicBezTo>
                          <a:pt x="52" y="18"/>
                          <a:pt x="43" y="6"/>
                          <a:pt x="42" y="2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4" name="Freeform 42"/>
                  <p:cNvSpPr>
                    <a:spLocks/>
                  </p:cNvSpPr>
                  <p:nvPr/>
                </p:nvSpPr>
                <p:spPr bwMode="auto">
                  <a:xfrm>
                    <a:off x="2838" y="1944"/>
                    <a:ext cx="51" cy="33"/>
                  </a:xfrm>
                  <a:custGeom>
                    <a:avLst/>
                    <a:gdLst/>
                    <a:ahLst/>
                    <a:cxnLst>
                      <a:cxn ang="0">
                        <a:pos x="27" y="9"/>
                      </a:cxn>
                      <a:cxn ang="0">
                        <a:pos x="43" y="3"/>
                      </a:cxn>
                      <a:cxn ang="0">
                        <a:pos x="45" y="29"/>
                      </a:cxn>
                      <a:cxn ang="0">
                        <a:pos x="7" y="25"/>
                      </a:cxn>
                      <a:cxn ang="0">
                        <a:pos x="5" y="15"/>
                      </a:cxn>
                      <a:cxn ang="0">
                        <a:pos x="9" y="9"/>
                      </a:cxn>
                      <a:cxn ang="0">
                        <a:pos x="27" y="9"/>
                      </a:cxn>
                    </a:cxnLst>
                    <a:rect l="0" t="0" r="r" b="b"/>
                    <a:pathLst>
                      <a:path w="51" h="33">
                        <a:moveTo>
                          <a:pt x="27" y="9"/>
                        </a:moveTo>
                        <a:cubicBezTo>
                          <a:pt x="33" y="8"/>
                          <a:pt x="40" y="0"/>
                          <a:pt x="43" y="3"/>
                        </a:cubicBezTo>
                        <a:cubicBezTo>
                          <a:pt x="46" y="6"/>
                          <a:pt x="51" y="25"/>
                          <a:pt x="45" y="29"/>
                        </a:cubicBezTo>
                        <a:cubicBezTo>
                          <a:pt x="39" y="33"/>
                          <a:pt x="14" y="27"/>
                          <a:pt x="7" y="25"/>
                        </a:cubicBezTo>
                        <a:cubicBezTo>
                          <a:pt x="0" y="23"/>
                          <a:pt x="5" y="18"/>
                          <a:pt x="5" y="15"/>
                        </a:cubicBezTo>
                        <a:cubicBezTo>
                          <a:pt x="5" y="12"/>
                          <a:pt x="5" y="10"/>
                          <a:pt x="9" y="9"/>
                        </a:cubicBezTo>
                        <a:cubicBezTo>
                          <a:pt x="13" y="8"/>
                          <a:pt x="21" y="10"/>
                          <a:pt x="27" y="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5" name="Freeform 43"/>
                  <p:cNvSpPr>
                    <a:spLocks/>
                  </p:cNvSpPr>
                  <p:nvPr/>
                </p:nvSpPr>
                <p:spPr bwMode="auto">
                  <a:xfrm rot="-1861208">
                    <a:off x="2635" y="1800"/>
                    <a:ext cx="28" cy="41"/>
                  </a:xfrm>
                  <a:custGeom>
                    <a:avLst/>
                    <a:gdLst/>
                    <a:ahLst/>
                    <a:cxnLst>
                      <a:cxn ang="0">
                        <a:pos x="3" y="40"/>
                      </a:cxn>
                      <a:cxn ang="0">
                        <a:pos x="23" y="28"/>
                      </a:cxn>
                      <a:cxn ang="0">
                        <a:pos x="25" y="1"/>
                      </a:cxn>
                      <a:cxn ang="0">
                        <a:pos x="5" y="22"/>
                      </a:cxn>
                      <a:cxn ang="0">
                        <a:pos x="3" y="40"/>
                      </a:cxn>
                    </a:cxnLst>
                    <a:rect l="0" t="0" r="r" b="b"/>
                    <a:pathLst>
                      <a:path w="28" h="41">
                        <a:moveTo>
                          <a:pt x="3" y="40"/>
                        </a:moveTo>
                        <a:cubicBezTo>
                          <a:pt x="6" y="41"/>
                          <a:pt x="19" y="34"/>
                          <a:pt x="23" y="28"/>
                        </a:cubicBezTo>
                        <a:cubicBezTo>
                          <a:pt x="23" y="21"/>
                          <a:pt x="28" y="2"/>
                          <a:pt x="25" y="1"/>
                        </a:cubicBezTo>
                        <a:cubicBezTo>
                          <a:pt x="22" y="0"/>
                          <a:pt x="9" y="16"/>
                          <a:pt x="5" y="22"/>
                        </a:cubicBezTo>
                        <a:cubicBezTo>
                          <a:pt x="1" y="28"/>
                          <a:pt x="0" y="39"/>
                          <a:pt x="3" y="4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6" name="Freeform 44"/>
                  <p:cNvSpPr>
                    <a:spLocks/>
                  </p:cNvSpPr>
                  <p:nvPr/>
                </p:nvSpPr>
                <p:spPr bwMode="auto">
                  <a:xfrm>
                    <a:off x="4374" y="1791"/>
                    <a:ext cx="183" cy="221"/>
                  </a:xfrm>
                  <a:custGeom>
                    <a:avLst/>
                    <a:gdLst/>
                    <a:ahLst/>
                    <a:cxnLst>
                      <a:cxn ang="0">
                        <a:pos x="0" y="186"/>
                      </a:cxn>
                      <a:cxn ang="0">
                        <a:pos x="30" y="177"/>
                      </a:cxn>
                      <a:cxn ang="0">
                        <a:pos x="60" y="156"/>
                      </a:cxn>
                      <a:cxn ang="0">
                        <a:pos x="83" y="143"/>
                      </a:cxn>
                      <a:cxn ang="0">
                        <a:pos x="98" y="122"/>
                      </a:cxn>
                      <a:cxn ang="0">
                        <a:pos x="126" y="96"/>
                      </a:cxn>
                      <a:cxn ang="0">
                        <a:pos x="137" y="59"/>
                      </a:cxn>
                      <a:cxn ang="0">
                        <a:pos x="147" y="6"/>
                      </a:cxn>
                      <a:cxn ang="0">
                        <a:pos x="179" y="21"/>
                      </a:cxn>
                      <a:cxn ang="0">
                        <a:pos x="171" y="51"/>
                      </a:cxn>
                      <a:cxn ang="0">
                        <a:pos x="173" y="78"/>
                      </a:cxn>
                      <a:cxn ang="0">
                        <a:pos x="156" y="102"/>
                      </a:cxn>
                      <a:cxn ang="0">
                        <a:pos x="153" y="119"/>
                      </a:cxn>
                      <a:cxn ang="0">
                        <a:pos x="152" y="134"/>
                      </a:cxn>
                      <a:cxn ang="0">
                        <a:pos x="129" y="147"/>
                      </a:cxn>
                      <a:cxn ang="0">
                        <a:pos x="96" y="212"/>
                      </a:cxn>
                      <a:cxn ang="0">
                        <a:pos x="20" y="203"/>
                      </a:cxn>
                      <a:cxn ang="0">
                        <a:pos x="0" y="186"/>
                      </a:cxn>
                    </a:cxnLst>
                    <a:rect l="0" t="0" r="r" b="b"/>
                    <a:pathLst>
                      <a:path w="183" h="221">
                        <a:moveTo>
                          <a:pt x="0" y="186"/>
                        </a:moveTo>
                        <a:cubicBezTo>
                          <a:pt x="2" y="182"/>
                          <a:pt x="20" y="182"/>
                          <a:pt x="30" y="177"/>
                        </a:cubicBezTo>
                        <a:cubicBezTo>
                          <a:pt x="40" y="172"/>
                          <a:pt x="51" y="162"/>
                          <a:pt x="60" y="156"/>
                        </a:cubicBezTo>
                        <a:cubicBezTo>
                          <a:pt x="69" y="150"/>
                          <a:pt x="77" y="149"/>
                          <a:pt x="83" y="143"/>
                        </a:cubicBezTo>
                        <a:cubicBezTo>
                          <a:pt x="89" y="137"/>
                          <a:pt x="91" y="130"/>
                          <a:pt x="98" y="122"/>
                        </a:cubicBezTo>
                        <a:cubicBezTo>
                          <a:pt x="105" y="114"/>
                          <a:pt x="120" y="107"/>
                          <a:pt x="126" y="96"/>
                        </a:cubicBezTo>
                        <a:cubicBezTo>
                          <a:pt x="132" y="85"/>
                          <a:pt x="134" y="74"/>
                          <a:pt x="137" y="59"/>
                        </a:cubicBezTo>
                        <a:cubicBezTo>
                          <a:pt x="140" y="44"/>
                          <a:pt x="140" y="12"/>
                          <a:pt x="147" y="6"/>
                        </a:cubicBezTo>
                        <a:cubicBezTo>
                          <a:pt x="154" y="0"/>
                          <a:pt x="175" y="14"/>
                          <a:pt x="179" y="21"/>
                        </a:cubicBezTo>
                        <a:cubicBezTo>
                          <a:pt x="183" y="28"/>
                          <a:pt x="172" y="42"/>
                          <a:pt x="171" y="51"/>
                        </a:cubicBezTo>
                        <a:cubicBezTo>
                          <a:pt x="170" y="60"/>
                          <a:pt x="175" y="70"/>
                          <a:pt x="173" y="78"/>
                        </a:cubicBezTo>
                        <a:cubicBezTo>
                          <a:pt x="171" y="86"/>
                          <a:pt x="159" y="95"/>
                          <a:pt x="156" y="102"/>
                        </a:cubicBezTo>
                        <a:cubicBezTo>
                          <a:pt x="153" y="109"/>
                          <a:pt x="154" y="114"/>
                          <a:pt x="153" y="119"/>
                        </a:cubicBezTo>
                        <a:cubicBezTo>
                          <a:pt x="152" y="124"/>
                          <a:pt x="156" y="129"/>
                          <a:pt x="152" y="134"/>
                        </a:cubicBezTo>
                        <a:cubicBezTo>
                          <a:pt x="148" y="139"/>
                          <a:pt x="138" y="134"/>
                          <a:pt x="129" y="147"/>
                        </a:cubicBezTo>
                        <a:cubicBezTo>
                          <a:pt x="120" y="160"/>
                          <a:pt x="114" y="203"/>
                          <a:pt x="96" y="212"/>
                        </a:cubicBezTo>
                        <a:cubicBezTo>
                          <a:pt x="78" y="221"/>
                          <a:pt x="36" y="207"/>
                          <a:pt x="20" y="203"/>
                        </a:cubicBezTo>
                        <a:cubicBezTo>
                          <a:pt x="4" y="199"/>
                          <a:pt x="4" y="190"/>
                          <a:pt x="0" y="18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7" name="Freeform 45"/>
                  <p:cNvSpPr>
                    <a:spLocks/>
                  </p:cNvSpPr>
                  <p:nvPr/>
                </p:nvSpPr>
                <p:spPr bwMode="auto">
                  <a:xfrm>
                    <a:off x="4504" y="1709"/>
                    <a:ext cx="53" cy="69"/>
                  </a:xfrm>
                  <a:custGeom>
                    <a:avLst/>
                    <a:gdLst/>
                    <a:ahLst/>
                    <a:cxnLst>
                      <a:cxn ang="0">
                        <a:pos x="47" y="16"/>
                      </a:cxn>
                      <a:cxn ang="0">
                        <a:pos x="50" y="40"/>
                      </a:cxn>
                      <a:cxn ang="0">
                        <a:pos x="44" y="64"/>
                      </a:cxn>
                      <a:cxn ang="0">
                        <a:pos x="5" y="59"/>
                      </a:cxn>
                      <a:cxn ang="0">
                        <a:pos x="12" y="7"/>
                      </a:cxn>
                      <a:cxn ang="0">
                        <a:pos x="47" y="16"/>
                      </a:cxn>
                    </a:cxnLst>
                    <a:rect l="0" t="0" r="r" b="b"/>
                    <a:pathLst>
                      <a:path w="53" h="69">
                        <a:moveTo>
                          <a:pt x="47" y="16"/>
                        </a:moveTo>
                        <a:cubicBezTo>
                          <a:pt x="53" y="21"/>
                          <a:pt x="50" y="32"/>
                          <a:pt x="50" y="40"/>
                        </a:cubicBezTo>
                        <a:cubicBezTo>
                          <a:pt x="50" y="48"/>
                          <a:pt x="51" y="61"/>
                          <a:pt x="44" y="64"/>
                        </a:cubicBezTo>
                        <a:cubicBezTo>
                          <a:pt x="37" y="67"/>
                          <a:pt x="10" y="69"/>
                          <a:pt x="5" y="59"/>
                        </a:cubicBezTo>
                        <a:cubicBezTo>
                          <a:pt x="0" y="49"/>
                          <a:pt x="5" y="14"/>
                          <a:pt x="12" y="7"/>
                        </a:cubicBezTo>
                        <a:cubicBezTo>
                          <a:pt x="19" y="0"/>
                          <a:pt x="40" y="14"/>
                          <a:pt x="47" y="1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8" name="Freeform 46"/>
                  <p:cNvSpPr>
                    <a:spLocks/>
                  </p:cNvSpPr>
                  <p:nvPr/>
                </p:nvSpPr>
                <p:spPr bwMode="auto">
                  <a:xfrm>
                    <a:off x="4068" y="2487"/>
                    <a:ext cx="114" cy="194"/>
                  </a:xfrm>
                  <a:custGeom>
                    <a:avLst/>
                    <a:gdLst/>
                    <a:ahLst/>
                    <a:cxnLst>
                      <a:cxn ang="0">
                        <a:pos x="104" y="0"/>
                      </a:cxn>
                      <a:cxn ang="0">
                        <a:pos x="66" y="33"/>
                      </a:cxn>
                      <a:cxn ang="0">
                        <a:pos x="18" y="81"/>
                      </a:cxn>
                      <a:cxn ang="0">
                        <a:pos x="2" y="123"/>
                      </a:cxn>
                      <a:cxn ang="0">
                        <a:pos x="32" y="188"/>
                      </a:cxn>
                      <a:cxn ang="0">
                        <a:pos x="51" y="159"/>
                      </a:cxn>
                      <a:cxn ang="0">
                        <a:pos x="98" y="132"/>
                      </a:cxn>
                      <a:cxn ang="0">
                        <a:pos x="105" y="84"/>
                      </a:cxn>
                      <a:cxn ang="0">
                        <a:pos x="108" y="33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111" h="194">
                        <a:moveTo>
                          <a:pt x="104" y="0"/>
                        </a:moveTo>
                        <a:cubicBezTo>
                          <a:pt x="97" y="0"/>
                          <a:pt x="80" y="19"/>
                          <a:pt x="66" y="33"/>
                        </a:cubicBezTo>
                        <a:cubicBezTo>
                          <a:pt x="52" y="47"/>
                          <a:pt x="29" y="66"/>
                          <a:pt x="18" y="81"/>
                        </a:cubicBezTo>
                        <a:cubicBezTo>
                          <a:pt x="7" y="96"/>
                          <a:pt x="0" y="105"/>
                          <a:pt x="2" y="123"/>
                        </a:cubicBezTo>
                        <a:cubicBezTo>
                          <a:pt x="4" y="141"/>
                          <a:pt x="24" y="182"/>
                          <a:pt x="32" y="188"/>
                        </a:cubicBezTo>
                        <a:cubicBezTo>
                          <a:pt x="40" y="194"/>
                          <a:pt x="40" y="168"/>
                          <a:pt x="51" y="159"/>
                        </a:cubicBezTo>
                        <a:cubicBezTo>
                          <a:pt x="62" y="150"/>
                          <a:pt x="89" y="144"/>
                          <a:pt x="98" y="132"/>
                        </a:cubicBezTo>
                        <a:cubicBezTo>
                          <a:pt x="107" y="120"/>
                          <a:pt x="103" y="100"/>
                          <a:pt x="105" y="84"/>
                        </a:cubicBezTo>
                        <a:cubicBezTo>
                          <a:pt x="107" y="68"/>
                          <a:pt x="108" y="47"/>
                          <a:pt x="108" y="33"/>
                        </a:cubicBezTo>
                        <a:cubicBezTo>
                          <a:pt x="108" y="19"/>
                          <a:pt x="111" y="0"/>
                          <a:pt x="104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39" name="Freeform 47"/>
                  <p:cNvSpPr>
                    <a:spLocks/>
                  </p:cNvSpPr>
                  <p:nvPr/>
                </p:nvSpPr>
                <p:spPr bwMode="auto">
                  <a:xfrm>
                    <a:off x="3830" y="2580"/>
                    <a:ext cx="186" cy="201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57" y="12"/>
                      </a:cxn>
                      <a:cxn ang="0">
                        <a:pos x="112" y="84"/>
                      </a:cxn>
                      <a:cxn ang="0">
                        <a:pos x="160" y="132"/>
                      </a:cxn>
                      <a:cxn ang="0">
                        <a:pos x="183" y="180"/>
                      </a:cxn>
                      <a:cxn ang="0">
                        <a:pos x="141" y="194"/>
                      </a:cxn>
                      <a:cxn ang="0">
                        <a:pos x="109" y="138"/>
                      </a:cxn>
                      <a:cxn ang="0">
                        <a:pos x="100" y="114"/>
                      </a:cxn>
                      <a:cxn ang="0">
                        <a:pos x="78" y="83"/>
                      </a:cxn>
                      <a:cxn ang="0">
                        <a:pos x="70" y="51"/>
                      </a:cxn>
                      <a:cxn ang="0">
                        <a:pos x="39" y="2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186" h="201">
                        <a:moveTo>
                          <a:pt x="7" y="11"/>
                        </a:moveTo>
                        <a:cubicBezTo>
                          <a:pt x="10" y="8"/>
                          <a:pt x="40" y="0"/>
                          <a:pt x="57" y="12"/>
                        </a:cubicBezTo>
                        <a:cubicBezTo>
                          <a:pt x="74" y="24"/>
                          <a:pt x="95" y="64"/>
                          <a:pt x="112" y="84"/>
                        </a:cubicBezTo>
                        <a:cubicBezTo>
                          <a:pt x="129" y="104"/>
                          <a:pt x="148" y="116"/>
                          <a:pt x="160" y="132"/>
                        </a:cubicBezTo>
                        <a:cubicBezTo>
                          <a:pt x="172" y="148"/>
                          <a:pt x="186" y="170"/>
                          <a:pt x="183" y="180"/>
                        </a:cubicBezTo>
                        <a:cubicBezTo>
                          <a:pt x="180" y="190"/>
                          <a:pt x="153" y="201"/>
                          <a:pt x="141" y="194"/>
                        </a:cubicBezTo>
                        <a:cubicBezTo>
                          <a:pt x="129" y="187"/>
                          <a:pt x="116" y="151"/>
                          <a:pt x="109" y="138"/>
                        </a:cubicBezTo>
                        <a:cubicBezTo>
                          <a:pt x="102" y="125"/>
                          <a:pt x="105" y="123"/>
                          <a:pt x="100" y="114"/>
                        </a:cubicBezTo>
                        <a:cubicBezTo>
                          <a:pt x="95" y="105"/>
                          <a:pt x="83" y="93"/>
                          <a:pt x="78" y="83"/>
                        </a:cubicBezTo>
                        <a:cubicBezTo>
                          <a:pt x="73" y="73"/>
                          <a:pt x="76" y="60"/>
                          <a:pt x="70" y="51"/>
                        </a:cubicBezTo>
                        <a:cubicBezTo>
                          <a:pt x="64" y="42"/>
                          <a:pt x="49" y="36"/>
                          <a:pt x="39" y="29"/>
                        </a:cubicBezTo>
                        <a:cubicBezTo>
                          <a:pt x="29" y="22"/>
                          <a:pt x="0" y="11"/>
                          <a:pt x="7" y="1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0" name="Freeform 48"/>
                  <p:cNvSpPr>
                    <a:spLocks/>
                  </p:cNvSpPr>
                  <p:nvPr/>
                </p:nvSpPr>
                <p:spPr bwMode="auto">
                  <a:xfrm>
                    <a:off x="3318" y="880"/>
                    <a:ext cx="200" cy="137"/>
                  </a:xfrm>
                  <a:custGeom>
                    <a:avLst/>
                    <a:gdLst/>
                    <a:ahLst/>
                    <a:cxnLst>
                      <a:cxn ang="0">
                        <a:pos x="0" y="104"/>
                      </a:cxn>
                      <a:cxn ang="0">
                        <a:pos x="52" y="78"/>
                      </a:cxn>
                      <a:cxn ang="0">
                        <a:pos x="86" y="52"/>
                      </a:cxn>
                      <a:cxn ang="0">
                        <a:pos x="112" y="24"/>
                      </a:cxn>
                      <a:cxn ang="0">
                        <a:pos x="144" y="8"/>
                      </a:cxn>
                      <a:cxn ang="0">
                        <a:pos x="192" y="8"/>
                      </a:cxn>
                      <a:cxn ang="0">
                        <a:pos x="192" y="56"/>
                      </a:cxn>
                      <a:cxn ang="0">
                        <a:pos x="170" y="80"/>
                      </a:cxn>
                      <a:cxn ang="0">
                        <a:pos x="120" y="76"/>
                      </a:cxn>
                      <a:cxn ang="0">
                        <a:pos x="96" y="104"/>
                      </a:cxn>
                      <a:cxn ang="0">
                        <a:pos x="74" y="122"/>
                      </a:cxn>
                      <a:cxn ang="0">
                        <a:pos x="42" y="136"/>
                      </a:cxn>
                      <a:cxn ang="0">
                        <a:pos x="14" y="130"/>
                      </a:cxn>
                      <a:cxn ang="0">
                        <a:pos x="0" y="104"/>
                      </a:cxn>
                    </a:cxnLst>
                    <a:rect l="0" t="0" r="r" b="b"/>
                    <a:pathLst>
                      <a:path w="200" h="137">
                        <a:moveTo>
                          <a:pt x="0" y="104"/>
                        </a:moveTo>
                        <a:cubicBezTo>
                          <a:pt x="6" y="95"/>
                          <a:pt x="38" y="87"/>
                          <a:pt x="52" y="78"/>
                        </a:cubicBezTo>
                        <a:cubicBezTo>
                          <a:pt x="66" y="69"/>
                          <a:pt x="76" y="61"/>
                          <a:pt x="86" y="52"/>
                        </a:cubicBezTo>
                        <a:cubicBezTo>
                          <a:pt x="96" y="43"/>
                          <a:pt x="102" y="31"/>
                          <a:pt x="112" y="24"/>
                        </a:cubicBezTo>
                        <a:cubicBezTo>
                          <a:pt x="122" y="17"/>
                          <a:pt x="131" y="11"/>
                          <a:pt x="144" y="8"/>
                        </a:cubicBezTo>
                        <a:cubicBezTo>
                          <a:pt x="157" y="5"/>
                          <a:pt x="184" y="0"/>
                          <a:pt x="192" y="8"/>
                        </a:cubicBezTo>
                        <a:cubicBezTo>
                          <a:pt x="200" y="16"/>
                          <a:pt x="196" y="44"/>
                          <a:pt x="192" y="56"/>
                        </a:cubicBezTo>
                        <a:cubicBezTo>
                          <a:pt x="188" y="68"/>
                          <a:pt x="182" y="77"/>
                          <a:pt x="170" y="80"/>
                        </a:cubicBezTo>
                        <a:cubicBezTo>
                          <a:pt x="158" y="83"/>
                          <a:pt x="132" y="72"/>
                          <a:pt x="120" y="76"/>
                        </a:cubicBezTo>
                        <a:cubicBezTo>
                          <a:pt x="108" y="80"/>
                          <a:pt x="104" y="96"/>
                          <a:pt x="96" y="104"/>
                        </a:cubicBezTo>
                        <a:cubicBezTo>
                          <a:pt x="88" y="112"/>
                          <a:pt x="83" y="117"/>
                          <a:pt x="74" y="122"/>
                        </a:cubicBezTo>
                        <a:cubicBezTo>
                          <a:pt x="65" y="127"/>
                          <a:pt x="52" y="135"/>
                          <a:pt x="42" y="136"/>
                        </a:cubicBezTo>
                        <a:cubicBezTo>
                          <a:pt x="32" y="137"/>
                          <a:pt x="21" y="135"/>
                          <a:pt x="14" y="130"/>
                        </a:cubicBezTo>
                        <a:cubicBezTo>
                          <a:pt x="7" y="125"/>
                          <a:pt x="3" y="109"/>
                          <a:pt x="0" y="1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1" name="Freeform 49"/>
                  <p:cNvSpPr>
                    <a:spLocks/>
                  </p:cNvSpPr>
                  <p:nvPr/>
                </p:nvSpPr>
                <p:spPr bwMode="auto">
                  <a:xfrm rot="960412">
                    <a:off x="1783" y="730"/>
                    <a:ext cx="610" cy="688"/>
                  </a:xfrm>
                  <a:custGeom>
                    <a:avLst/>
                    <a:gdLst/>
                    <a:ahLst/>
                    <a:cxnLst>
                      <a:cxn ang="0">
                        <a:pos x="6" y="270"/>
                      </a:cxn>
                      <a:cxn ang="0">
                        <a:pos x="30" y="246"/>
                      </a:cxn>
                      <a:cxn ang="0">
                        <a:pos x="62" y="200"/>
                      </a:cxn>
                      <a:cxn ang="0">
                        <a:pos x="87" y="186"/>
                      </a:cxn>
                      <a:cxn ang="0">
                        <a:pos x="110" y="152"/>
                      </a:cxn>
                      <a:cxn ang="0">
                        <a:pos x="156" y="123"/>
                      </a:cxn>
                      <a:cxn ang="0">
                        <a:pos x="206" y="104"/>
                      </a:cxn>
                      <a:cxn ang="0">
                        <a:pos x="254" y="104"/>
                      </a:cxn>
                      <a:cxn ang="0">
                        <a:pos x="302" y="104"/>
                      </a:cxn>
                      <a:cxn ang="0">
                        <a:pos x="330" y="93"/>
                      </a:cxn>
                      <a:cxn ang="0">
                        <a:pos x="351" y="81"/>
                      </a:cxn>
                      <a:cxn ang="0">
                        <a:pos x="357" y="63"/>
                      </a:cxn>
                      <a:cxn ang="0">
                        <a:pos x="375" y="39"/>
                      </a:cxn>
                      <a:cxn ang="0">
                        <a:pos x="429" y="27"/>
                      </a:cxn>
                      <a:cxn ang="0">
                        <a:pos x="494" y="8"/>
                      </a:cxn>
                      <a:cxn ang="0">
                        <a:pos x="542" y="8"/>
                      </a:cxn>
                      <a:cxn ang="0">
                        <a:pos x="590" y="8"/>
                      </a:cxn>
                      <a:cxn ang="0">
                        <a:pos x="638" y="8"/>
                      </a:cxn>
                      <a:cxn ang="0">
                        <a:pos x="686" y="56"/>
                      </a:cxn>
                      <a:cxn ang="0">
                        <a:pos x="638" y="56"/>
                      </a:cxn>
                      <a:cxn ang="0">
                        <a:pos x="576" y="81"/>
                      </a:cxn>
                      <a:cxn ang="0">
                        <a:pos x="558" y="111"/>
                      </a:cxn>
                      <a:cxn ang="0">
                        <a:pos x="657" y="111"/>
                      </a:cxn>
                      <a:cxn ang="0">
                        <a:pos x="693" y="90"/>
                      </a:cxn>
                      <a:cxn ang="0">
                        <a:pos x="741" y="93"/>
                      </a:cxn>
                      <a:cxn ang="0">
                        <a:pos x="786" y="93"/>
                      </a:cxn>
                      <a:cxn ang="0">
                        <a:pos x="765" y="141"/>
                      </a:cxn>
                      <a:cxn ang="0">
                        <a:pos x="717" y="177"/>
                      </a:cxn>
                      <a:cxn ang="0">
                        <a:pos x="686" y="248"/>
                      </a:cxn>
                      <a:cxn ang="0">
                        <a:pos x="686" y="296"/>
                      </a:cxn>
                      <a:cxn ang="0">
                        <a:pos x="686" y="344"/>
                      </a:cxn>
                      <a:cxn ang="0">
                        <a:pos x="686" y="392"/>
                      </a:cxn>
                      <a:cxn ang="0">
                        <a:pos x="672" y="417"/>
                      </a:cxn>
                      <a:cxn ang="0">
                        <a:pos x="638" y="392"/>
                      </a:cxn>
                      <a:cxn ang="0">
                        <a:pos x="621" y="417"/>
                      </a:cxn>
                      <a:cxn ang="0">
                        <a:pos x="590" y="440"/>
                      </a:cxn>
                      <a:cxn ang="0">
                        <a:pos x="648" y="465"/>
                      </a:cxn>
                      <a:cxn ang="0">
                        <a:pos x="636" y="504"/>
                      </a:cxn>
                      <a:cxn ang="0">
                        <a:pos x="585" y="570"/>
                      </a:cxn>
                      <a:cxn ang="0">
                        <a:pos x="546" y="576"/>
                      </a:cxn>
                      <a:cxn ang="0">
                        <a:pos x="489" y="600"/>
                      </a:cxn>
                      <a:cxn ang="0">
                        <a:pos x="446" y="680"/>
                      </a:cxn>
                      <a:cxn ang="0">
                        <a:pos x="398" y="728"/>
                      </a:cxn>
                      <a:cxn ang="0">
                        <a:pos x="387" y="762"/>
                      </a:cxn>
                      <a:cxn ang="0">
                        <a:pos x="350" y="776"/>
                      </a:cxn>
                      <a:cxn ang="0">
                        <a:pos x="302" y="776"/>
                      </a:cxn>
                      <a:cxn ang="0">
                        <a:pos x="254" y="728"/>
                      </a:cxn>
                      <a:cxn ang="0">
                        <a:pos x="254" y="680"/>
                      </a:cxn>
                      <a:cxn ang="0">
                        <a:pos x="254" y="632"/>
                      </a:cxn>
                      <a:cxn ang="0">
                        <a:pos x="254" y="584"/>
                      </a:cxn>
                      <a:cxn ang="0">
                        <a:pos x="254" y="488"/>
                      </a:cxn>
                      <a:cxn ang="0">
                        <a:pos x="254" y="440"/>
                      </a:cxn>
                      <a:cxn ang="0">
                        <a:pos x="206" y="392"/>
                      </a:cxn>
                      <a:cxn ang="0">
                        <a:pos x="206" y="344"/>
                      </a:cxn>
                      <a:cxn ang="0">
                        <a:pos x="158" y="296"/>
                      </a:cxn>
                      <a:cxn ang="0">
                        <a:pos x="93" y="315"/>
                      </a:cxn>
                      <a:cxn ang="0">
                        <a:pos x="87" y="339"/>
                      </a:cxn>
                      <a:cxn ang="0">
                        <a:pos x="62" y="344"/>
                      </a:cxn>
                      <a:cxn ang="0">
                        <a:pos x="36" y="330"/>
                      </a:cxn>
                      <a:cxn ang="0">
                        <a:pos x="27" y="291"/>
                      </a:cxn>
                      <a:cxn ang="0">
                        <a:pos x="6" y="270"/>
                      </a:cxn>
                    </a:cxnLst>
                    <a:rect l="0" t="0" r="r" b="b"/>
                    <a:pathLst>
                      <a:path w="790" h="784">
                        <a:moveTo>
                          <a:pt x="6" y="270"/>
                        </a:moveTo>
                        <a:cubicBezTo>
                          <a:pt x="6" y="263"/>
                          <a:pt x="21" y="258"/>
                          <a:pt x="30" y="246"/>
                        </a:cubicBezTo>
                        <a:cubicBezTo>
                          <a:pt x="39" y="234"/>
                          <a:pt x="53" y="210"/>
                          <a:pt x="62" y="200"/>
                        </a:cubicBezTo>
                        <a:cubicBezTo>
                          <a:pt x="71" y="190"/>
                          <a:pt x="79" y="194"/>
                          <a:pt x="87" y="186"/>
                        </a:cubicBezTo>
                        <a:cubicBezTo>
                          <a:pt x="95" y="178"/>
                          <a:pt x="99" y="162"/>
                          <a:pt x="110" y="152"/>
                        </a:cubicBezTo>
                        <a:cubicBezTo>
                          <a:pt x="121" y="142"/>
                          <a:pt x="140" y="131"/>
                          <a:pt x="156" y="123"/>
                        </a:cubicBezTo>
                        <a:cubicBezTo>
                          <a:pt x="172" y="115"/>
                          <a:pt x="190" y="107"/>
                          <a:pt x="206" y="104"/>
                        </a:cubicBezTo>
                        <a:cubicBezTo>
                          <a:pt x="222" y="101"/>
                          <a:pt x="238" y="104"/>
                          <a:pt x="254" y="104"/>
                        </a:cubicBezTo>
                        <a:cubicBezTo>
                          <a:pt x="270" y="104"/>
                          <a:pt x="289" y="106"/>
                          <a:pt x="302" y="104"/>
                        </a:cubicBezTo>
                        <a:cubicBezTo>
                          <a:pt x="315" y="102"/>
                          <a:pt x="322" y="97"/>
                          <a:pt x="330" y="93"/>
                        </a:cubicBezTo>
                        <a:cubicBezTo>
                          <a:pt x="338" y="89"/>
                          <a:pt x="347" y="86"/>
                          <a:pt x="351" y="81"/>
                        </a:cubicBezTo>
                        <a:cubicBezTo>
                          <a:pt x="355" y="76"/>
                          <a:pt x="353" y="70"/>
                          <a:pt x="357" y="63"/>
                        </a:cubicBezTo>
                        <a:cubicBezTo>
                          <a:pt x="361" y="56"/>
                          <a:pt x="363" y="45"/>
                          <a:pt x="375" y="39"/>
                        </a:cubicBezTo>
                        <a:cubicBezTo>
                          <a:pt x="387" y="33"/>
                          <a:pt x="409" y="32"/>
                          <a:pt x="429" y="27"/>
                        </a:cubicBezTo>
                        <a:cubicBezTo>
                          <a:pt x="449" y="22"/>
                          <a:pt x="475" y="11"/>
                          <a:pt x="494" y="8"/>
                        </a:cubicBezTo>
                        <a:cubicBezTo>
                          <a:pt x="513" y="5"/>
                          <a:pt x="526" y="8"/>
                          <a:pt x="542" y="8"/>
                        </a:cubicBezTo>
                        <a:cubicBezTo>
                          <a:pt x="558" y="8"/>
                          <a:pt x="574" y="8"/>
                          <a:pt x="590" y="8"/>
                        </a:cubicBezTo>
                        <a:cubicBezTo>
                          <a:pt x="606" y="8"/>
                          <a:pt x="622" y="0"/>
                          <a:pt x="638" y="8"/>
                        </a:cubicBezTo>
                        <a:cubicBezTo>
                          <a:pt x="654" y="16"/>
                          <a:pt x="686" y="48"/>
                          <a:pt x="686" y="56"/>
                        </a:cubicBezTo>
                        <a:cubicBezTo>
                          <a:pt x="686" y="64"/>
                          <a:pt x="656" y="52"/>
                          <a:pt x="638" y="56"/>
                        </a:cubicBezTo>
                        <a:cubicBezTo>
                          <a:pt x="620" y="60"/>
                          <a:pt x="589" y="72"/>
                          <a:pt x="576" y="81"/>
                        </a:cubicBezTo>
                        <a:cubicBezTo>
                          <a:pt x="563" y="90"/>
                          <a:pt x="545" y="106"/>
                          <a:pt x="558" y="111"/>
                        </a:cubicBezTo>
                        <a:cubicBezTo>
                          <a:pt x="571" y="116"/>
                          <a:pt x="635" y="114"/>
                          <a:pt x="657" y="111"/>
                        </a:cubicBezTo>
                        <a:cubicBezTo>
                          <a:pt x="679" y="108"/>
                          <a:pt x="679" y="93"/>
                          <a:pt x="693" y="90"/>
                        </a:cubicBezTo>
                        <a:cubicBezTo>
                          <a:pt x="707" y="87"/>
                          <a:pt x="726" y="93"/>
                          <a:pt x="741" y="93"/>
                        </a:cubicBezTo>
                        <a:cubicBezTo>
                          <a:pt x="756" y="93"/>
                          <a:pt x="782" y="85"/>
                          <a:pt x="786" y="93"/>
                        </a:cubicBezTo>
                        <a:cubicBezTo>
                          <a:pt x="790" y="101"/>
                          <a:pt x="776" y="127"/>
                          <a:pt x="765" y="141"/>
                        </a:cubicBezTo>
                        <a:cubicBezTo>
                          <a:pt x="754" y="155"/>
                          <a:pt x="730" y="159"/>
                          <a:pt x="717" y="177"/>
                        </a:cubicBezTo>
                        <a:cubicBezTo>
                          <a:pt x="704" y="195"/>
                          <a:pt x="691" y="228"/>
                          <a:pt x="686" y="248"/>
                        </a:cubicBezTo>
                        <a:cubicBezTo>
                          <a:pt x="681" y="268"/>
                          <a:pt x="686" y="280"/>
                          <a:pt x="686" y="296"/>
                        </a:cubicBezTo>
                        <a:cubicBezTo>
                          <a:pt x="686" y="312"/>
                          <a:pt x="686" y="328"/>
                          <a:pt x="686" y="344"/>
                        </a:cubicBezTo>
                        <a:cubicBezTo>
                          <a:pt x="686" y="360"/>
                          <a:pt x="688" y="380"/>
                          <a:pt x="686" y="392"/>
                        </a:cubicBezTo>
                        <a:cubicBezTo>
                          <a:pt x="684" y="404"/>
                          <a:pt x="680" y="417"/>
                          <a:pt x="672" y="417"/>
                        </a:cubicBezTo>
                        <a:cubicBezTo>
                          <a:pt x="664" y="417"/>
                          <a:pt x="646" y="392"/>
                          <a:pt x="638" y="392"/>
                        </a:cubicBezTo>
                        <a:cubicBezTo>
                          <a:pt x="630" y="392"/>
                          <a:pt x="629" y="409"/>
                          <a:pt x="621" y="417"/>
                        </a:cubicBezTo>
                        <a:cubicBezTo>
                          <a:pt x="613" y="425"/>
                          <a:pt x="586" y="432"/>
                          <a:pt x="590" y="440"/>
                        </a:cubicBezTo>
                        <a:cubicBezTo>
                          <a:pt x="594" y="448"/>
                          <a:pt x="640" y="454"/>
                          <a:pt x="648" y="465"/>
                        </a:cubicBezTo>
                        <a:cubicBezTo>
                          <a:pt x="656" y="476"/>
                          <a:pt x="646" y="487"/>
                          <a:pt x="636" y="504"/>
                        </a:cubicBezTo>
                        <a:cubicBezTo>
                          <a:pt x="626" y="521"/>
                          <a:pt x="600" y="558"/>
                          <a:pt x="585" y="570"/>
                        </a:cubicBezTo>
                        <a:cubicBezTo>
                          <a:pt x="570" y="582"/>
                          <a:pt x="562" y="571"/>
                          <a:pt x="546" y="576"/>
                        </a:cubicBezTo>
                        <a:cubicBezTo>
                          <a:pt x="530" y="581"/>
                          <a:pt x="506" y="583"/>
                          <a:pt x="489" y="600"/>
                        </a:cubicBezTo>
                        <a:cubicBezTo>
                          <a:pt x="472" y="617"/>
                          <a:pt x="461" y="659"/>
                          <a:pt x="446" y="680"/>
                        </a:cubicBezTo>
                        <a:cubicBezTo>
                          <a:pt x="431" y="701"/>
                          <a:pt x="408" y="714"/>
                          <a:pt x="398" y="728"/>
                        </a:cubicBezTo>
                        <a:cubicBezTo>
                          <a:pt x="388" y="742"/>
                          <a:pt x="395" y="754"/>
                          <a:pt x="387" y="762"/>
                        </a:cubicBezTo>
                        <a:cubicBezTo>
                          <a:pt x="379" y="770"/>
                          <a:pt x="364" y="774"/>
                          <a:pt x="350" y="776"/>
                        </a:cubicBezTo>
                        <a:cubicBezTo>
                          <a:pt x="336" y="778"/>
                          <a:pt x="318" y="784"/>
                          <a:pt x="302" y="776"/>
                        </a:cubicBezTo>
                        <a:cubicBezTo>
                          <a:pt x="286" y="768"/>
                          <a:pt x="262" y="744"/>
                          <a:pt x="254" y="728"/>
                        </a:cubicBezTo>
                        <a:cubicBezTo>
                          <a:pt x="246" y="712"/>
                          <a:pt x="254" y="696"/>
                          <a:pt x="254" y="680"/>
                        </a:cubicBezTo>
                        <a:cubicBezTo>
                          <a:pt x="254" y="664"/>
                          <a:pt x="254" y="648"/>
                          <a:pt x="254" y="632"/>
                        </a:cubicBezTo>
                        <a:cubicBezTo>
                          <a:pt x="254" y="616"/>
                          <a:pt x="254" y="608"/>
                          <a:pt x="254" y="584"/>
                        </a:cubicBezTo>
                        <a:cubicBezTo>
                          <a:pt x="254" y="560"/>
                          <a:pt x="254" y="512"/>
                          <a:pt x="254" y="488"/>
                        </a:cubicBezTo>
                        <a:cubicBezTo>
                          <a:pt x="254" y="464"/>
                          <a:pt x="262" y="456"/>
                          <a:pt x="254" y="440"/>
                        </a:cubicBezTo>
                        <a:cubicBezTo>
                          <a:pt x="246" y="424"/>
                          <a:pt x="214" y="408"/>
                          <a:pt x="206" y="392"/>
                        </a:cubicBezTo>
                        <a:cubicBezTo>
                          <a:pt x="198" y="376"/>
                          <a:pt x="214" y="360"/>
                          <a:pt x="206" y="344"/>
                        </a:cubicBezTo>
                        <a:cubicBezTo>
                          <a:pt x="198" y="328"/>
                          <a:pt x="177" y="301"/>
                          <a:pt x="158" y="296"/>
                        </a:cubicBezTo>
                        <a:cubicBezTo>
                          <a:pt x="139" y="291"/>
                          <a:pt x="105" y="308"/>
                          <a:pt x="93" y="315"/>
                        </a:cubicBezTo>
                        <a:cubicBezTo>
                          <a:pt x="81" y="322"/>
                          <a:pt x="92" y="334"/>
                          <a:pt x="87" y="339"/>
                        </a:cubicBezTo>
                        <a:cubicBezTo>
                          <a:pt x="82" y="344"/>
                          <a:pt x="70" y="346"/>
                          <a:pt x="62" y="344"/>
                        </a:cubicBezTo>
                        <a:cubicBezTo>
                          <a:pt x="54" y="342"/>
                          <a:pt x="42" y="339"/>
                          <a:pt x="36" y="330"/>
                        </a:cubicBezTo>
                        <a:cubicBezTo>
                          <a:pt x="30" y="321"/>
                          <a:pt x="32" y="301"/>
                          <a:pt x="27" y="291"/>
                        </a:cubicBezTo>
                        <a:cubicBezTo>
                          <a:pt x="22" y="281"/>
                          <a:pt x="0" y="277"/>
                          <a:pt x="6" y="27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2" name="Freeform 50"/>
                  <p:cNvSpPr>
                    <a:spLocks/>
                  </p:cNvSpPr>
                  <p:nvPr/>
                </p:nvSpPr>
                <p:spPr bwMode="auto">
                  <a:xfrm rot="953217">
                    <a:off x="2275" y="1241"/>
                    <a:ext cx="125" cy="100"/>
                  </a:xfrm>
                  <a:custGeom>
                    <a:avLst/>
                    <a:gdLst/>
                    <a:ahLst/>
                    <a:cxnLst>
                      <a:cxn ang="0">
                        <a:pos x="8" y="8"/>
                      </a:cxn>
                      <a:cxn ang="0">
                        <a:pos x="56" y="8"/>
                      </a:cxn>
                      <a:cxn ang="0">
                        <a:pos x="80" y="23"/>
                      </a:cxn>
                      <a:cxn ang="0">
                        <a:pos x="95" y="29"/>
                      </a:cxn>
                      <a:cxn ang="0">
                        <a:pos x="104" y="8"/>
                      </a:cxn>
                      <a:cxn ang="0">
                        <a:pos x="152" y="8"/>
                      </a:cxn>
                      <a:cxn ang="0">
                        <a:pos x="152" y="56"/>
                      </a:cxn>
                      <a:cxn ang="0">
                        <a:pos x="134" y="77"/>
                      </a:cxn>
                      <a:cxn ang="0">
                        <a:pos x="104" y="104"/>
                      </a:cxn>
                      <a:cxn ang="0">
                        <a:pos x="56" y="104"/>
                      </a:cxn>
                      <a:cxn ang="0">
                        <a:pos x="44" y="74"/>
                      </a:cxn>
                      <a:cxn ang="0">
                        <a:pos x="8" y="56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160" h="109">
                        <a:moveTo>
                          <a:pt x="8" y="8"/>
                        </a:moveTo>
                        <a:cubicBezTo>
                          <a:pt x="16" y="0"/>
                          <a:pt x="44" y="6"/>
                          <a:pt x="56" y="8"/>
                        </a:cubicBezTo>
                        <a:cubicBezTo>
                          <a:pt x="68" y="10"/>
                          <a:pt x="74" y="20"/>
                          <a:pt x="80" y="23"/>
                        </a:cubicBezTo>
                        <a:cubicBezTo>
                          <a:pt x="86" y="26"/>
                          <a:pt x="91" y="32"/>
                          <a:pt x="95" y="29"/>
                        </a:cubicBezTo>
                        <a:cubicBezTo>
                          <a:pt x="99" y="26"/>
                          <a:pt x="94" y="12"/>
                          <a:pt x="104" y="8"/>
                        </a:cubicBezTo>
                        <a:cubicBezTo>
                          <a:pt x="114" y="4"/>
                          <a:pt x="144" y="0"/>
                          <a:pt x="152" y="8"/>
                        </a:cubicBezTo>
                        <a:cubicBezTo>
                          <a:pt x="160" y="16"/>
                          <a:pt x="155" y="45"/>
                          <a:pt x="152" y="56"/>
                        </a:cubicBezTo>
                        <a:cubicBezTo>
                          <a:pt x="149" y="67"/>
                          <a:pt x="142" y="69"/>
                          <a:pt x="134" y="77"/>
                        </a:cubicBezTo>
                        <a:cubicBezTo>
                          <a:pt x="126" y="85"/>
                          <a:pt x="117" y="100"/>
                          <a:pt x="104" y="104"/>
                        </a:cubicBezTo>
                        <a:cubicBezTo>
                          <a:pt x="91" y="108"/>
                          <a:pt x="66" y="109"/>
                          <a:pt x="56" y="104"/>
                        </a:cubicBezTo>
                        <a:cubicBezTo>
                          <a:pt x="46" y="99"/>
                          <a:pt x="52" y="82"/>
                          <a:pt x="44" y="74"/>
                        </a:cubicBezTo>
                        <a:cubicBezTo>
                          <a:pt x="36" y="66"/>
                          <a:pt x="14" y="67"/>
                          <a:pt x="8" y="56"/>
                        </a:cubicBezTo>
                        <a:cubicBezTo>
                          <a:pt x="2" y="45"/>
                          <a:pt x="0" y="16"/>
                          <a:pt x="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3" name="Freeform 51"/>
                  <p:cNvSpPr>
                    <a:spLocks/>
                  </p:cNvSpPr>
                  <p:nvPr/>
                </p:nvSpPr>
                <p:spPr bwMode="auto">
                  <a:xfrm>
                    <a:off x="4197" y="2309"/>
                    <a:ext cx="36" cy="89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9" y="82"/>
                      </a:cxn>
                      <a:cxn ang="0">
                        <a:pos x="4" y="43"/>
                      </a:cxn>
                      <a:cxn ang="0">
                        <a:pos x="4" y="13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6" h="89">
                        <a:moveTo>
                          <a:pt x="30" y="0"/>
                        </a:moveTo>
                        <a:cubicBezTo>
                          <a:pt x="36" y="14"/>
                          <a:pt x="23" y="75"/>
                          <a:pt x="19" y="82"/>
                        </a:cubicBezTo>
                        <a:cubicBezTo>
                          <a:pt x="15" y="89"/>
                          <a:pt x="6" y="54"/>
                          <a:pt x="4" y="43"/>
                        </a:cubicBezTo>
                        <a:cubicBezTo>
                          <a:pt x="2" y="32"/>
                          <a:pt x="0" y="20"/>
                          <a:pt x="4" y="13"/>
                        </a:cubicBezTo>
                        <a:cubicBezTo>
                          <a:pt x="8" y="6"/>
                          <a:pt x="25" y="3"/>
                          <a:pt x="30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4" name="Freeform 52"/>
                  <p:cNvSpPr>
                    <a:spLocks/>
                  </p:cNvSpPr>
                  <p:nvPr/>
                </p:nvSpPr>
                <p:spPr bwMode="auto">
                  <a:xfrm>
                    <a:off x="4245" y="2405"/>
                    <a:ext cx="58" cy="52"/>
                  </a:xfrm>
                  <a:custGeom>
                    <a:avLst/>
                    <a:gdLst/>
                    <a:ahLst/>
                    <a:cxnLst>
                      <a:cxn ang="0">
                        <a:pos x="54" y="4"/>
                      </a:cxn>
                      <a:cxn ang="0">
                        <a:pos x="54" y="39"/>
                      </a:cxn>
                      <a:cxn ang="0">
                        <a:pos x="28" y="47"/>
                      </a:cxn>
                      <a:cxn ang="0">
                        <a:pos x="0" y="7"/>
                      </a:cxn>
                      <a:cxn ang="0">
                        <a:pos x="30" y="4"/>
                      </a:cxn>
                      <a:cxn ang="0">
                        <a:pos x="54" y="4"/>
                      </a:cxn>
                    </a:cxnLst>
                    <a:rect l="0" t="0" r="r" b="b"/>
                    <a:pathLst>
                      <a:path w="58" h="52">
                        <a:moveTo>
                          <a:pt x="54" y="4"/>
                        </a:moveTo>
                        <a:cubicBezTo>
                          <a:pt x="58" y="10"/>
                          <a:pt x="58" y="32"/>
                          <a:pt x="54" y="39"/>
                        </a:cubicBezTo>
                        <a:cubicBezTo>
                          <a:pt x="50" y="46"/>
                          <a:pt x="37" y="52"/>
                          <a:pt x="28" y="47"/>
                        </a:cubicBezTo>
                        <a:cubicBezTo>
                          <a:pt x="19" y="42"/>
                          <a:pt x="0" y="14"/>
                          <a:pt x="0" y="7"/>
                        </a:cubicBezTo>
                        <a:cubicBezTo>
                          <a:pt x="0" y="0"/>
                          <a:pt x="21" y="5"/>
                          <a:pt x="30" y="4"/>
                        </a:cubicBezTo>
                        <a:cubicBezTo>
                          <a:pt x="39" y="3"/>
                          <a:pt x="51" y="0"/>
                          <a:pt x="54" y="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45" name="Freeform 53"/>
                <p:cNvSpPr>
                  <a:spLocks/>
                </p:cNvSpPr>
                <p:nvPr/>
              </p:nvSpPr>
              <p:spPr bwMode="auto">
                <a:xfrm>
                  <a:off x="1625" y="3860"/>
                  <a:ext cx="2088" cy="437"/>
                </a:xfrm>
                <a:custGeom>
                  <a:avLst/>
                  <a:gdLst/>
                  <a:ahLst/>
                  <a:cxnLst>
                    <a:cxn ang="0">
                      <a:pos x="187" y="109"/>
                    </a:cxn>
                    <a:cxn ang="0">
                      <a:pos x="232" y="34"/>
                    </a:cxn>
                    <a:cxn ang="0">
                      <a:pos x="376" y="19"/>
                    </a:cxn>
                    <a:cxn ang="0">
                      <a:pos x="478" y="10"/>
                    </a:cxn>
                    <a:cxn ang="0">
                      <a:pos x="595" y="79"/>
                    </a:cxn>
                    <a:cxn ang="0">
                      <a:pos x="730" y="46"/>
                    </a:cxn>
                    <a:cxn ang="0">
                      <a:pos x="955" y="31"/>
                    </a:cxn>
                    <a:cxn ang="0">
                      <a:pos x="856" y="85"/>
                    </a:cxn>
                    <a:cxn ang="0">
                      <a:pos x="799" y="184"/>
                    </a:cxn>
                    <a:cxn ang="0">
                      <a:pos x="1003" y="229"/>
                    </a:cxn>
                    <a:cxn ang="0">
                      <a:pos x="1288" y="73"/>
                    </a:cxn>
                    <a:cxn ang="0">
                      <a:pos x="1384" y="121"/>
                    </a:cxn>
                    <a:cxn ang="0">
                      <a:pos x="1480" y="121"/>
                    </a:cxn>
                    <a:cxn ang="0">
                      <a:pos x="1576" y="121"/>
                    </a:cxn>
                    <a:cxn ang="0">
                      <a:pos x="1708" y="187"/>
                    </a:cxn>
                    <a:cxn ang="0">
                      <a:pos x="1735" y="112"/>
                    </a:cxn>
                    <a:cxn ang="0">
                      <a:pos x="1858" y="73"/>
                    </a:cxn>
                    <a:cxn ang="0">
                      <a:pos x="1984" y="130"/>
                    </a:cxn>
                    <a:cxn ang="0">
                      <a:pos x="2020" y="208"/>
                    </a:cxn>
                    <a:cxn ang="0">
                      <a:pos x="2065" y="274"/>
                    </a:cxn>
                    <a:cxn ang="0">
                      <a:pos x="1882" y="334"/>
                    </a:cxn>
                    <a:cxn ang="0">
                      <a:pos x="1765" y="367"/>
                    </a:cxn>
                    <a:cxn ang="0">
                      <a:pos x="1630" y="391"/>
                    </a:cxn>
                    <a:cxn ang="0">
                      <a:pos x="1531" y="409"/>
                    </a:cxn>
                    <a:cxn ang="0">
                      <a:pos x="1456" y="421"/>
                    </a:cxn>
                    <a:cxn ang="0">
                      <a:pos x="1345" y="427"/>
                    </a:cxn>
                    <a:cxn ang="0">
                      <a:pos x="1219" y="436"/>
                    </a:cxn>
                    <a:cxn ang="0">
                      <a:pos x="1069" y="436"/>
                    </a:cxn>
                    <a:cxn ang="0">
                      <a:pos x="916" y="433"/>
                    </a:cxn>
                    <a:cxn ang="0">
                      <a:pos x="718" y="412"/>
                    </a:cxn>
                    <a:cxn ang="0">
                      <a:pos x="568" y="391"/>
                    </a:cxn>
                    <a:cxn ang="0">
                      <a:pos x="517" y="382"/>
                    </a:cxn>
                    <a:cxn ang="0">
                      <a:pos x="430" y="367"/>
                    </a:cxn>
                    <a:cxn ang="0">
                      <a:pos x="358" y="346"/>
                    </a:cxn>
                    <a:cxn ang="0">
                      <a:pos x="28" y="235"/>
                    </a:cxn>
                    <a:cxn ang="0">
                      <a:pos x="187" y="109"/>
                    </a:cxn>
                  </a:cxnLst>
                  <a:rect l="0" t="0" r="r" b="b"/>
                  <a:pathLst>
                    <a:path w="2088" h="437">
                      <a:moveTo>
                        <a:pt x="187" y="109"/>
                      </a:moveTo>
                      <a:cubicBezTo>
                        <a:pt x="221" y="76"/>
                        <a:pt x="201" y="49"/>
                        <a:pt x="232" y="34"/>
                      </a:cubicBezTo>
                      <a:cubicBezTo>
                        <a:pt x="263" y="19"/>
                        <a:pt x="335" y="23"/>
                        <a:pt x="376" y="19"/>
                      </a:cubicBezTo>
                      <a:cubicBezTo>
                        <a:pt x="417" y="15"/>
                        <a:pt x="442" y="0"/>
                        <a:pt x="478" y="10"/>
                      </a:cubicBezTo>
                      <a:cubicBezTo>
                        <a:pt x="514" y="20"/>
                        <a:pt x="553" y="73"/>
                        <a:pt x="595" y="79"/>
                      </a:cubicBezTo>
                      <a:cubicBezTo>
                        <a:pt x="637" y="85"/>
                        <a:pt x="670" y="54"/>
                        <a:pt x="730" y="46"/>
                      </a:cubicBezTo>
                      <a:cubicBezTo>
                        <a:pt x="790" y="38"/>
                        <a:pt x="934" y="24"/>
                        <a:pt x="955" y="31"/>
                      </a:cubicBezTo>
                      <a:cubicBezTo>
                        <a:pt x="976" y="38"/>
                        <a:pt x="882" y="60"/>
                        <a:pt x="856" y="85"/>
                      </a:cubicBezTo>
                      <a:cubicBezTo>
                        <a:pt x="830" y="110"/>
                        <a:pt x="774" y="160"/>
                        <a:pt x="799" y="184"/>
                      </a:cubicBezTo>
                      <a:cubicBezTo>
                        <a:pt x="824" y="208"/>
                        <a:pt x="922" y="247"/>
                        <a:pt x="1003" y="229"/>
                      </a:cubicBezTo>
                      <a:cubicBezTo>
                        <a:pt x="1084" y="211"/>
                        <a:pt x="1225" y="91"/>
                        <a:pt x="1288" y="73"/>
                      </a:cubicBezTo>
                      <a:cubicBezTo>
                        <a:pt x="1351" y="55"/>
                        <a:pt x="1352" y="113"/>
                        <a:pt x="1384" y="121"/>
                      </a:cubicBezTo>
                      <a:cubicBezTo>
                        <a:pt x="1416" y="129"/>
                        <a:pt x="1448" y="121"/>
                        <a:pt x="1480" y="121"/>
                      </a:cubicBezTo>
                      <a:cubicBezTo>
                        <a:pt x="1512" y="121"/>
                        <a:pt x="1538" y="110"/>
                        <a:pt x="1576" y="121"/>
                      </a:cubicBezTo>
                      <a:cubicBezTo>
                        <a:pt x="1614" y="132"/>
                        <a:pt x="1682" y="188"/>
                        <a:pt x="1708" y="187"/>
                      </a:cubicBezTo>
                      <a:cubicBezTo>
                        <a:pt x="1734" y="186"/>
                        <a:pt x="1710" y="131"/>
                        <a:pt x="1735" y="112"/>
                      </a:cubicBezTo>
                      <a:cubicBezTo>
                        <a:pt x="1760" y="93"/>
                        <a:pt x="1817" y="70"/>
                        <a:pt x="1858" y="73"/>
                      </a:cubicBezTo>
                      <a:cubicBezTo>
                        <a:pt x="1899" y="76"/>
                        <a:pt x="1957" y="107"/>
                        <a:pt x="1984" y="130"/>
                      </a:cubicBezTo>
                      <a:cubicBezTo>
                        <a:pt x="2011" y="153"/>
                        <a:pt x="2007" y="184"/>
                        <a:pt x="2020" y="208"/>
                      </a:cubicBezTo>
                      <a:cubicBezTo>
                        <a:pt x="2033" y="232"/>
                        <a:pt x="2088" y="253"/>
                        <a:pt x="2065" y="274"/>
                      </a:cubicBezTo>
                      <a:cubicBezTo>
                        <a:pt x="2042" y="295"/>
                        <a:pt x="1932" y="318"/>
                        <a:pt x="1882" y="334"/>
                      </a:cubicBezTo>
                      <a:cubicBezTo>
                        <a:pt x="1832" y="350"/>
                        <a:pt x="1807" y="357"/>
                        <a:pt x="1765" y="367"/>
                      </a:cubicBezTo>
                      <a:cubicBezTo>
                        <a:pt x="1723" y="377"/>
                        <a:pt x="1669" y="384"/>
                        <a:pt x="1630" y="391"/>
                      </a:cubicBezTo>
                      <a:cubicBezTo>
                        <a:pt x="1591" y="398"/>
                        <a:pt x="1560" y="404"/>
                        <a:pt x="1531" y="409"/>
                      </a:cubicBezTo>
                      <a:cubicBezTo>
                        <a:pt x="1502" y="414"/>
                        <a:pt x="1487" y="418"/>
                        <a:pt x="1456" y="421"/>
                      </a:cubicBezTo>
                      <a:cubicBezTo>
                        <a:pt x="1425" y="424"/>
                        <a:pt x="1384" y="425"/>
                        <a:pt x="1345" y="427"/>
                      </a:cubicBezTo>
                      <a:cubicBezTo>
                        <a:pt x="1306" y="429"/>
                        <a:pt x="1265" y="435"/>
                        <a:pt x="1219" y="436"/>
                      </a:cubicBezTo>
                      <a:cubicBezTo>
                        <a:pt x="1173" y="437"/>
                        <a:pt x="1119" y="436"/>
                        <a:pt x="1069" y="436"/>
                      </a:cubicBezTo>
                      <a:cubicBezTo>
                        <a:pt x="1019" y="436"/>
                        <a:pt x="975" y="437"/>
                        <a:pt x="916" y="433"/>
                      </a:cubicBezTo>
                      <a:cubicBezTo>
                        <a:pt x="857" y="429"/>
                        <a:pt x="776" y="419"/>
                        <a:pt x="718" y="412"/>
                      </a:cubicBezTo>
                      <a:cubicBezTo>
                        <a:pt x="660" y="405"/>
                        <a:pt x="601" y="396"/>
                        <a:pt x="568" y="391"/>
                      </a:cubicBezTo>
                      <a:cubicBezTo>
                        <a:pt x="535" y="386"/>
                        <a:pt x="540" y="386"/>
                        <a:pt x="517" y="382"/>
                      </a:cubicBezTo>
                      <a:cubicBezTo>
                        <a:pt x="494" y="378"/>
                        <a:pt x="456" y="373"/>
                        <a:pt x="430" y="367"/>
                      </a:cubicBezTo>
                      <a:cubicBezTo>
                        <a:pt x="404" y="361"/>
                        <a:pt x="425" y="368"/>
                        <a:pt x="358" y="346"/>
                      </a:cubicBezTo>
                      <a:cubicBezTo>
                        <a:pt x="291" y="324"/>
                        <a:pt x="56" y="274"/>
                        <a:pt x="28" y="235"/>
                      </a:cubicBezTo>
                      <a:cubicBezTo>
                        <a:pt x="0" y="196"/>
                        <a:pt x="141" y="143"/>
                        <a:pt x="187" y="10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5353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46" name="Group 54"/>
            <p:cNvGrpSpPr>
              <a:grpSpLocks/>
            </p:cNvGrpSpPr>
            <p:nvPr/>
          </p:nvGrpSpPr>
          <p:grpSpPr bwMode="auto">
            <a:xfrm>
              <a:off x="2016" y="480"/>
              <a:ext cx="1270" cy="764"/>
              <a:chOff x="2637" y="1747"/>
              <a:chExt cx="1270" cy="764"/>
            </a:xfrm>
          </p:grpSpPr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 rot="9553234">
                <a:off x="3271" y="2273"/>
                <a:ext cx="159" cy="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1"/>
                  </a:cxn>
                  <a:cxn ang="0">
                    <a:pos x="50" y="69"/>
                  </a:cxn>
                  <a:cxn ang="0">
                    <a:pos x="88" y="58"/>
                  </a:cxn>
                  <a:cxn ang="0">
                    <a:pos x="36" y="0"/>
                  </a:cxn>
                </a:cxnLst>
                <a:rect l="0" t="0" r="r" b="b"/>
                <a:pathLst>
                  <a:path w="88" h="69">
                    <a:moveTo>
                      <a:pt x="36" y="0"/>
                    </a:moveTo>
                    <a:lnTo>
                      <a:pt x="0" y="11"/>
                    </a:lnTo>
                    <a:lnTo>
                      <a:pt x="50" y="69"/>
                    </a:lnTo>
                    <a:lnTo>
                      <a:pt x="88" y="58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 rot="9553234">
                <a:off x="3274" y="2285"/>
                <a:ext cx="110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1" y="58"/>
                  </a:cxn>
                  <a:cxn ang="0">
                    <a:pos x="9" y="0"/>
                  </a:cxn>
                </a:cxnLst>
                <a:rect l="0" t="0" r="r" b="b"/>
                <a:pathLst>
                  <a:path w="61" h="61">
                    <a:moveTo>
                      <a:pt x="9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1" y="58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 rot="9553234">
                <a:off x="3286" y="2282"/>
                <a:ext cx="10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0" y="58"/>
                  </a:cxn>
                  <a:cxn ang="0">
                    <a:pos x="58" y="58"/>
                  </a:cxn>
                  <a:cxn ang="0">
                    <a:pos x="5" y="0"/>
                  </a:cxn>
                </a:cxnLst>
                <a:rect l="0" t="0" r="r" b="b"/>
                <a:pathLst>
                  <a:path w="58" h="58">
                    <a:moveTo>
                      <a:pt x="5" y="0"/>
                    </a:moveTo>
                    <a:lnTo>
                      <a:pt x="0" y="2"/>
                    </a:lnTo>
                    <a:lnTo>
                      <a:pt x="50" y="58"/>
                    </a:lnTo>
                    <a:lnTo>
                      <a:pt x="58" y="58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 rot="9553234">
                <a:off x="3299" y="2274"/>
                <a:ext cx="107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53" y="59"/>
                  </a:cxn>
                  <a:cxn ang="0">
                    <a:pos x="59" y="56"/>
                  </a:cxn>
                  <a:cxn ang="0">
                    <a:pos x="9" y="0"/>
                  </a:cxn>
                </a:cxnLst>
                <a:rect l="0" t="0" r="r" b="b"/>
                <a:pathLst>
                  <a:path w="59" h="59">
                    <a:moveTo>
                      <a:pt x="9" y="0"/>
                    </a:moveTo>
                    <a:lnTo>
                      <a:pt x="0" y="0"/>
                    </a:lnTo>
                    <a:lnTo>
                      <a:pt x="53" y="59"/>
                    </a:lnTo>
                    <a:lnTo>
                      <a:pt x="59" y="56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auto">
              <a:xfrm rot="9553234">
                <a:off x="3310" y="2269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Freeform 60"/>
              <p:cNvSpPr>
                <a:spLocks/>
              </p:cNvSpPr>
              <p:nvPr/>
            </p:nvSpPr>
            <p:spPr bwMode="auto">
              <a:xfrm rot="9553234">
                <a:off x="3322" y="2264"/>
                <a:ext cx="105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0" y="61"/>
                  </a:cxn>
                  <a:cxn ang="0">
                    <a:pos x="58" y="58"/>
                  </a:cxn>
                  <a:cxn ang="0">
                    <a:pos x="5" y="0"/>
                  </a:cxn>
                </a:cxnLst>
                <a:rect l="0" t="0" r="r" b="b"/>
                <a:pathLst>
                  <a:path w="58" h="61">
                    <a:moveTo>
                      <a:pt x="5" y="0"/>
                    </a:moveTo>
                    <a:lnTo>
                      <a:pt x="0" y="3"/>
                    </a:lnTo>
                    <a:lnTo>
                      <a:pt x="50" y="61"/>
                    </a:lnTo>
                    <a:lnTo>
                      <a:pt x="58" y="58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 rot="9553234">
                <a:off x="3333" y="2242"/>
                <a:ext cx="155" cy="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4"/>
                  </a:cxn>
                  <a:cxn ang="0">
                    <a:pos x="52" y="69"/>
                  </a:cxn>
                  <a:cxn ang="0">
                    <a:pos x="86" y="58"/>
                  </a:cxn>
                  <a:cxn ang="0">
                    <a:pos x="36" y="0"/>
                  </a:cxn>
                </a:cxnLst>
                <a:rect l="0" t="0" r="r" b="b"/>
                <a:pathLst>
                  <a:path w="86" h="69">
                    <a:moveTo>
                      <a:pt x="36" y="0"/>
                    </a:moveTo>
                    <a:lnTo>
                      <a:pt x="0" y="14"/>
                    </a:lnTo>
                    <a:lnTo>
                      <a:pt x="52" y="69"/>
                    </a:lnTo>
                    <a:lnTo>
                      <a:pt x="86" y="58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Freeform 62"/>
              <p:cNvSpPr>
                <a:spLocks/>
              </p:cNvSpPr>
              <p:nvPr/>
            </p:nvSpPr>
            <p:spPr bwMode="auto">
              <a:xfrm rot="9553234">
                <a:off x="3336" y="2255"/>
                <a:ext cx="112" cy="4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2" y="58"/>
                  </a:cxn>
                  <a:cxn ang="0">
                    <a:pos x="12" y="0"/>
                  </a:cxn>
                </a:cxnLst>
                <a:rect l="0" t="0" r="r" b="b"/>
                <a:pathLst>
                  <a:path w="62" h="61">
                    <a:moveTo>
                      <a:pt x="12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2" y="58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Freeform 63"/>
              <p:cNvSpPr>
                <a:spLocks/>
              </p:cNvSpPr>
              <p:nvPr/>
            </p:nvSpPr>
            <p:spPr bwMode="auto">
              <a:xfrm rot="9553234">
                <a:off x="3350" y="2248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53" y="61"/>
                  </a:cxn>
                  <a:cxn ang="0">
                    <a:pos x="61" y="58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2"/>
                    </a:lnTo>
                    <a:lnTo>
                      <a:pt x="53" y="61"/>
                    </a:lnTo>
                    <a:lnTo>
                      <a:pt x="61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 rot="9553234">
                <a:off x="3362" y="2240"/>
                <a:ext cx="111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53" y="62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2">
                    <a:moveTo>
                      <a:pt x="8" y="0"/>
                    </a:moveTo>
                    <a:lnTo>
                      <a:pt x="0" y="6"/>
                    </a:lnTo>
                    <a:lnTo>
                      <a:pt x="53" y="62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7" name="Freeform 65"/>
              <p:cNvSpPr>
                <a:spLocks/>
              </p:cNvSpPr>
              <p:nvPr/>
            </p:nvSpPr>
            <p:spPr bwMode="auto">
              <a:xfrm rot="9553234">
                <a:off x="3376" y="2233"/>
                <a:ext cx="110" cy="3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2" y="58"/>
                  </a:cxn>
                  <a:cxn ang="0">
                    <a:pos x="61" y="56"/>
                  </a:cxn>
                  <a:cxn ang="0">
                    <a:pos x="8" y="0"/>
                  </a:cxn>
                </a:cxnLst>
                <a:rect l="0" t="0" r="r" b="b"/>
                <a:pathLst>
                  <a:path w="61" h="58">
                    <a:moveTo>
                      <a:pt x="8" y="0"/>
                    </a:moveTo>
                    <a:lnTo>
                      <a:pt x="0" y="3"/>
                    </a:lnTo>
                    <a:lnTo>
                      <a:pt x="52" y="58"/>
                    </a:lnTo>
                    <a:lnTo>
                      <a:pt x="61" y="56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 rot="9553234">
                <a:off x="3386" y="2209"/>
                <a:ext cx="161" cy="4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4"/>
                  </a:cxn>
                  <a:cxn ang="0">
                    <a:pos x="56" y="72"/>
                  </a:cxn>
                  <a:cxn ang="0">
                    <a:pos x="89" y="55"/>
                  </a:cxn>
                  <a:cxn ang="0">
                    <a:pos x="37" y="0"/>
                  </a:cxn>
                </a:cxnLst>
                <a:rect l="0" t="0" r="r" b="b"/>
                <a:pathLst>
                  <a:path w="89" h="72">
                    <a:moveTo>
                      <a:pt x="37" y="0"/>
                    </a:moveTo>
                    <a:lnTo>
                      <a:pt x="0" y="14"/>
                    </a:lnTo>
                    <a:lnTo>
                      <a:pt x="56" y="72"/>
                    </a:lnTo>
                    <a:lnTo>
                      <a:pt x="89" y="55"/>
                    </a:lnTo>
                    <a:lnTo>
                      <a:pt x="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9" name="Freeform 67"/>
              <p:cNvSpPr>
                <a:spLocks/>
              </p:cNvSpPr>
              <p:nvPr/>
            </p:nvSpPr>
            <p:spPr bwMode="auto">
              <a:xfrm rot="9553234">
                <a:off x="3390" y="2225"/>
                <a:ext cx="110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3" y="58"/>
                  </a:cxn>
                  <a:cxn ang="0">
                    <a:pos x="61" y="55"/>
                  </a:cxn>
                  <a:cxn ang="0">
                    <a:pos x="9" y="0"/>
                  </a:cxn>
                </a:cxnLst>
                <a:rect l="0" t="0" r="r" b="b"/>
                <a:pathLst>
                  <a:path w="61" h="58">
                    <a:moveTo>
                      <a:pt x="9" y="0"/>
                    </a:moveTo>
                    <a:lnTo>
                      <a:pt x="0" y="3"/>
                    </a:lnTo>
                    <a:lnTo>
                      <a:pt x="53" y="58"/>
                    </a:lnTo>
                    <a:lnTo>
                      <a:pt x="61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0" name="Freeform 68"/>
              <p:cNvSpPr>
                <a:spLocks/>
              </p:cNvSpPr>
              <p:nvPr/>
            </p:nvSpPr>
            <p:spPr bwMode="auto">
              <a:xfrm rot="9553234">
                <a:off x="3403" y="2219"/>
                <a:ext cx="104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2" y="58"/>
                  </a:cxn>
                  <a:cxn ang="0">
                    <a:pos x="58" y="55"/>
                  </a:cxn>
                  <a:cxn ang="0">
                    <a:pos x="5" y="0"/>
                  </a:cxn>
                </a:cxnLst>
                <a:rect l="0" t="0" r="r" b="b"/>
                <a:pathLst>
                  <a:path w="58" h="58">
                    <a:moveTo>
                      <a:pt x="5" y="0"/>
                    </a:moveTo>
                    <a:lnTo>
                      <a:pt x="0" y="2"/>
                    </a:lnTo>
                    <a:lnTo>
                      <a:pt x="52" y="58"/>
                    </a:lnTo>
                    <a:lnTo>
                      <a:pt x="58" y="55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1" name="Freeform 69"/>
              <p:cNvSpPr>
                <a:spLocks/>
              </p:cNvSpPr>
              <p:nvPr/>
            </p:nvSpPr>
            <p:spPr bwMode="auto">
              <a:xfrm rot="9553234">
                <a:off x="3411" y="2214"/>
                <a:ext cx="111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6" y="59"/>
                  </a:cxn>
                  <a:cxn ang="0">
                    <a:pos x="61" y="56"/>
                  </a:cxn>
                  <a:cxn ang="0">
                    <a:pos x="9" y="0"/>
                  </a:cxn>
                </a:cxnLst>
                <a:rect l="0" t="0" r="r" b="b"/>
                <a:pathLst>
                  <a:path w="61" h="59">
                    <a:moveTo>
                      <a:pt x="9" y="0"/>
                    </a:moveTo>
                    <a:lnTo>
                      <a:pt x="0" y="3"/>
                    </a:lnTo>
                    <a:lnTo>
                      <a:pt x="56" y="59"/>
                    </a:lnTo>
                    <a:lnTo>
                      <a:pt x="61" y="56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 rot="9553234">
                <a:off x="3419" y="2207"/>
                <a:ext cx="111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2" y="61"/>
                  </a:cxn>
                  <a:cxn ang="0">
                    <a:pos x="61" y="56"/>
                  </a:cxn>
                  <a:cxn ang="0">
                    <a:pos x="5" y="0"/>
                  </a:cxn>
                </a:cxnLst>
                <a:rect l="0" t="0" r="r" b="b"/>
                <a:pathLst>
                  <a:path w="61" h="61">
                    <a:moveTo>
                      <a:pt x="5" y="0"/>
                    </a:moveTo>
                    <a:lnTo>
                      <a:pt x="0" y="3"/>
                    </a:lnTo>
                    <a:lnTo>
                      <a:pt x="52" y="61"/>
                    </a:lnTo>
                    <a:lnTo>
                      <a:pt x="61" y="56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3" name="Freeform 71"/>
              <p:cNvSpPr>
                <a:spLocks/>
              </p:cNvSpPr>
              <p:nvPr/>
            </p:nvSpPr>
            <p:spPr bwMode="auto">
              <a:xfrm rot="9553234">
                <a:off x="3435" y="2199"/>
                <a:ext cx="110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6" y="61"/>
                  </a:cxn>
                  <a:cxn ang="0">
                    <a:pos x="61" y="58"/>
                  </a:cxn>
                  <a:cxn ang="0">
                    <a:pos x="9" y="0"/>
                  </a:cxn>
                </a:cxnLst>
                <a:rect l="0" t="0" r="r" b="b"/>
                <a:pathLst>
                  <a:path w="61" h="61">
                    <a:moveTo>
                      <a:pt x="9" y="0"/>
                    </a:moveTo>
                    <a:lnTo>
                      <a:pt x="0" y="3"/>
                    </a:lnTo>
                    <a:lnTo>
                      <a:pt x="56" y="61"/>
                    </a:lnTo>
                    <a:lnTo>
                      <a:pt x="61" y="58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 rot="9553234">
                <a:off x="3438" y="2177"/>
                <a:ext cx="161" cy="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9"/>
                  </a:cxn>
                  <a:cxn ang="0">
                    <a:pos x="56" y="75"/>
                  </a:cxn>
                  <a:cxn ang="0">
                    <a:pos x="89" y="58"/>
                  </a:cxn>
                  <a:cxn ang="0">
                    <a:pos x="33" y="0"/>
                  </a:cxn>
                </a:cxnLst>
                <a:rect l="0" t="0" r="r" b="b"/>
                <a:pathLst>
                  <a:path w="89" h="75">
                    <a:moveTo>
                      <a:pt x="33" y="0"/>
                    </a:moveTo>
                    <a:lnTo>
                      <a:pt x="0" y="19"/>
                    </a:lnTo>
                    <a:lnTo>
                      <a:pt x="56" y="75"/>
                    </a:lnTo>
                    <a:lnTo>
                      <a:pt x="89" y="58"/>
                    </a:ln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 rot="9553234">
                <a:off x="3441" y="2193"/>
                <a:ext cx="115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56" y="61"/>
                  </a:cxn>
                  <a:cxn ang="0">
                    <a:pos x="64" y="58"/>
                  </a:cxn>
                  <a:cxn ang="0">
                    <a:pos x="8" y="0"/>
                  </a:cxn>
                </a:cxnLst>
                <a:rect l="0" t="0" r="r" b="b"/>
                <a:pathLst>
                  <a:path w="64" h="61">
                    <a:moveTo>
                      <a:pt x="8" y="0"/>
                    </a:moveTo>
                    <a:lnTo>
                      <a:pt x="0" y="5"/>
                    </a:lnTo>
                    <a:lnTo>
                      <a:pt x="56" y="61"/>
                    </a:lnTo>
                    <a:lnTo>
                      <a:pt x="64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 rot="9553234">
                <a:off x="3454" y="2186"/>
                <a:ext cx="116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55" y="61"/>
                  </a:cxn>
                  <a:cxn ang="0">
                    <a:pos x="64" y="56"/>
                  </a:cxn>
                  <a:cxn ang="0">
                    <a:pos x="8" y="0"/>
                  </a:cxn>
                </a:cxnLst>
                <a:rect l="0" t="0" r="r" b="b"/>
                <a:pathLst>
                  <a:path w="64" h="61">
                    <a:moveTo>
                      <a:pt x="8" y="0"/>
                    </a:moveTo>
                    <a:lnTo>
                      <a:pt x="0" y="6"/>
                    </a:lnTo>
                    <a:lnTo>
                      <a:pt x="55" y="61"/>
                    </a:lnTo>
                    <a:lnTo>
                      <a:pt x="64" y="56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 rot="9553234">
                <a:off x="3468" y="2179"/>
                <a:ext cx="113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5" y="58"/>
                  </a:cxn>
                  <a:cxn ang="0">
                    <a:pos x="63" y="55"/>
                  </a:cxn>
                  <a:cxn ang="0">
                    <a:pos x="8" y="0"/>
                  </a:cxn>
                </a:cxnLst>
                <a:rect l="0" t="0" r="r" b="b"/>
                <a:pathLst>
                  <a:path w="63" h="58">
                    <a:moveTo>
                      <a:pt x="8" y="0"/>
                    </a:moveTo>
                    <a:lnTo>
                      <a:pt x="0" y="3"/>
                    </a:lnTo>
                    <a:lnTo>
                      <a:pt x="55" y="58"/>
                    </a:lnTo>
                    <a:lnTo>
                      <a:pt x="63" y="55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 rot="9553234">
                <a:off x="3481" y="2169"/>
                <a:ext cx="116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56" y="61"/>
                  </a:cxn>
                  <a:cxn ang="0">
                    <a:pos x="64" y="55"/>
                  </a:cxn>
                  <a:cxn ang="0">
                    <a:pos x="9" y="0"/>
                  </a:cxn>
                </a:cxnLst>
                <a:rect l="0" t="0" r="r" b="b"/>
                <a:pathLst>
                  <a:path w="64" h="61">
                    <a:moveTo>
                      <a:pt x="9" y="0"/>
                    </a:moveTo>
                    <a:lnTo>
                      <a:pt x="0" y="5"/>
                    </a:lnTo>
                    <a:lnTo>
                      <a:pt x="56" y="61"/>
                    </a:lnTo>
                    <a:lnTo>
                      <a:pt x="64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 rot="9553234">
                <a:off x="3490" y="2145"/>
                <a:ext cx="156" cy="5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55" y="75"/>
                  </a:cxn>
                  <a:cxn ang="0">
                    <a:pos x="86" y="56"/>
                  </a:cxn>
                  <a:cxn ang="0">
                    <a:pos x="30" y="0"/>
                  </a:cxn>
                </a:cxnLst>
                <a:rect l="0" t="0" r="r" b="b"/>
                <a:pathLst>
                  <a:path w="86" h="75">
                    <a:moveTo>
                      <a:pt x="30" y="0"/>
                    </a:moveTo>
                    <a:lnTo>
                      <a:pt x="0" y="20"/>
                    </a:lnTo>
                    <a:lnTo>
                      <a:pt x="55" y="75"/>
                    </a:lnTo>
                    <a:lnTo>
                      <a:pt x="86" y="56"/>
                    </a:lnTo>
                    <a:lnTo>
                      <a:pt x="3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0" name="Freeform 78"/>
              <p:cNvSpPr>
                <a:spLocks/>
              </p:cNvSpPr>
              <p:nvPr/>
            </p:nvSpPr>
            <p:spPr bwMode="auto">
              <a:xfrm rot="9553234">
                <a:off x="3492" y="2163"/>
                <a:ext cx="111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5" y="59"/>
                  </a:cxn>
                  <a:cxn ang="0">
                    <a:pos x="61" y="56"/>
                  </a:cxn>
                  <a:cxn ang="0">
                    <a:pos x="5" y="0"/>
                  </a:cxn>
                </a:cxnLst>
                <a:rect l="0" t="0" r="r" b="b"/>
                <a:pathLst>
                  <a:path w="61" h="59">
                    <a:moveTo>
                      <a:pt x="5" y="0"/>
                    </a:moveTo>
                    <a:lnTo>
                      <a:pt x="0" y="3"/>
                    </a:lnTo>
                    <a:lnTo>
                      <a:pt x="55" y="59"/>
                    </a:lnTo>
                    <a:lnTo>
                      <a:pt x="61" y="56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1" name="Freeform 79"/>
              <p:cNvSpPr>
                <a:spLocks/>
              </p:cNvSpPr>
              <p:nvPr/>
            </p:nvSpPr>
            <p:spPr bwMode="auto">
              <a:xfrm rot="9553234">
                <a:off x="3502" y="2157"/>
                <a:ext cx="111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6" y="58"/>
                  </a:cxn>
                  <a:cxn ang="0">
                    <a:pos x="61" y="56"/>
                  </a:cxn>
                  <a:cxn ang="0">
                    <a:pos x="6" y="0"/>
                  </a:cxn>
                </a:cxnLst>
                <a:rect l="0" t="0" r="r" b="b"/>
                <a:pathLst>
                  <a:path w="61" h="58">
                    <a:moveTo>
                      <a:pt x="6" y="0"/>
                    </a:moveTo>
                    <a:lnTo>
                      <a:pt x="0" y="5"/>
                    </a:lnTo>
                    <a:lnTo>
                      <a:pt x="56" y="58"/>
                    </a:lnTo>
                    <a:lnTo>
                      <a:pt x="61" y="5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2" name="Freeform 80"/>
              <p:cNvSpPr>
                <a:spLocks/>
              </p:cNvSpPr>
              <p:nvPr/>
            </p:nvSpPr>
            <p:spPr bwMode="auto">
              <a:xfrm rot="9553234">
                <a:off x="3510" y="2150"/>
                <a:ext cx="116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8" y="59"/>
                  </a:cxn>
                  <a:cxn ang="0">
                    <a:pos x="64" y="53"/>
                  </a:cxn>
                  <a:cxn ang="0">
                    <a:pos x="8" y="0"/>
                  </a:cxn>
                </a:cxnLst>
                <a:rect l="0" t="0" r="r" b="b"/>
                <a:pathLst>
                  <a:path w="64" h="59">
                    <a:moveTo>
                      <a:pt x="8" y="0"/>
                    </a:moveTo>
                    <a:lnTo>
                      <a:pt x="0" y="3"/>
                    </a:lnTo>
                    <a:lnTo>
                      <a:pt x="58" y="59"/>
                    </a:lnTo>
                    <a:lnTo>
                      <a:pt x="64" y="53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3" name="Freeform 81"/>
              <p:cNvSpPr>
                <a:spLocks/>
              </p:cNvSpPr>
              <p:nvPr/>
            </p:nvSpPr>
            <p:spPr bwMode="auto">
              <a:xfrm rot="9553234">
                <a:off x="3520" y="2144"/>
                <a:ext cx="116" cy="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56" y="59"/>
                  </a:cxn>
                  <a:cxn ang="0">
                    <a:pos x="64" y="56"/>
                  </a:cxn>
                  <a:cxn ang="0">
                    <a:pos x="6" y="0"/>
                  </a:cxn>
                </a:cxnLst>
                <a:rect l="0" t="0" r="r" b="b"/>
                <a:pathLst>
                  <a:path w="64" h="59">
                    <a:moveTo>
                      <a:pt x="6" y="0"/>
                    </a:moveTo>
                    <a:lnTo>
                      <a:pt x="0" y="6"/>
                    </a:lnTo>
                    <a:lnTo>
                      <a:pt x="56" y="59"/>
                    </a:lnTo>
                    <a:lnTo>
                      <a:pt x="64" y="5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4" name="Freeform 82"/>
              <p:cNvSpPr>
                <a:spLocks/>
              </p:cNvSpPr>
              <p:nvPr/>
            </p:nvSpPr>
            <p:spPr bwMode="auto">
              <a:xfrm rot="9553234">
                <a:off x="3532" y="2136"/>
                <a:ext cx="110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5" y="58"/>
                  </a:cxn>
                  <a:cxn ang="0">
                    <a:pos x="61" y="53"/>
                  </a:cxn>
                  <a:cxn ang="0">
                    <a:pos x="5" y="0"/>
                  </a:cxn>
                </a:cxnLst>
                <a:rect l="0" t="0" r="r" b="b"/>
                <a:pathLst>
                  <a:path w="61" h="58">
                    <a:moveTo>
                      <a:pt x="5" y="0"/>
                    </a:moveTo>
                    <a:lnTo>
                      <a:pt x="0" y="3"/>
                    </a:lnTo>
                    <a:lnTo>
                      <a:pt x="55" y="58"/>
                    </a:lnTo>
                    <a:lnTo>
                      <a:pt x="61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5" name="Freeform 83"/>
              <p:cNvSpPr>
                <a:spLocks/>
              </p:cNvSpPr>
              <p:nvPr/>
            </p:nvSpPr>
            <p:spPr bwMode="auto">
              <a:xfrm rot="9553234">
                <a:off x="3538" y="2113"/>
                <a:ext cx="156" cy="5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2"/>
                  </a:cxn>
                  <a:cxn ang="0">
                    <a:pos x="58" y="75"/>
                  </a:cxn>
                  <a:cxn ang="0">
                    <a:pos x="86" y="55"/>
                  </a:cxn>
                  <a:cxn ang="0">
                    <a:pos x="31" y="0"/>
                  </a:cxn>
                </a:cxnLst>
                <a:rect l="0" t="0" r="r" b="b"/>
                <a:pathLst>
                  <a:path w="86" h="75">
                    <a:moveTo>
                      <a:pt x="31" y="0"/>
                    </a:moveTo>
                    <a:lnTo>
                      <a:pt x="0" y="22"/>
                    </a:lnTo>
                    <a:lnTo>
                      <a:pt x="58" y="75"/>
                    </a:lnTo>
                    <a:lnTo>
                      <a:pt x="86" y="55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6" name="Freeform 84"/>
              <p:cNvSpPr>
                <a:spLocks/>
              </p:cNvSpPr>
              <p:nvPr/>
            </p:nvSpPr>
            <p:spPr bwMode="auto">
              <a:xfrm rot="9553234">
                <a:off x="3541" y="2130"/>
                <a:ext cx="116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59" y="58"/>
                  </a:cxn>
                  <a:cxn ang="0">
                    <a:pos x="64" y="55"/>
                  </a:cxn>
                  <a:cxn ang="0">
                    <a:pos x="9" y="0"/>
                  </a:cxn>
                </a:cxnLst>
                <a:rect l="0" t="0" r="r" b="b"/>
                <a:pathLst>
                  <a:path w="64" h="58">
                    <a:moveTo>
                      <a:pt x="9" y="0"/>
                    </a:moveTo>
                    <a:lnTo>
                      <a:pt x="0" y="5"/>
                    </a:lnTo>
                    <a:lnTo>
                      <a:pt x="59" y="58"/>
                    </a:lnTo>
                    <a:lnTo>
                      <a:pt x="64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7" name="Freeform 85"/>
              <p:cNvSpPr>
                <a:spLocks/>
              </p:cNvSpPr>
              <p:nvPr/>
            </p:nvSpPr>
            <p:spPr bwMode="auto">
              <a:xfrm rot="9553234">
                <a:off x="3548" y="2123"/>
                <a:ext cx="11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5" y="59"/>
                  </a:cxn>
                  <a:cxn ang="0">
                    <a:pos x="64" y="53"/>
                  </a:cxn>
                  <a:cxn ang="0">
                    <a:pos x="5" y="0"/>
                  </a:cxn>
                </a:cxnLst>
                <a:rect l="0" t="0" r="r" b="b"/>
                <a:pathLst>
                  <a:path w="64" h="59">
                    <a:moveTo>
                      <a:pt x="5" y="0"/>
                    </a:moveTo>
                    <a:lnTo>
                      <a:pt x="0" y="6"/>
                    </a:lnTo>
                    <a:lnTo>
                      <a:pt x="55" y="59"/>
                    </a:lnTo>
                    <a:lnTo>
                      <a:pt x="64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8" name="Freeform 86"/>
              <p:cNvSpPr>
                <a:spLocks/>
              </p:cNvSpPr>
              <p:nvPr/>
            </p:nvSpPr>
            <p:spPr bwMode="auto">
              <a:xfrm rot="9553234">
                <a:off x="3563" y="2115"/>
                <a:ext cx="114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3" y="53"/>
                  </a:cxn>
                  <a:cxn ang="0">
                    <a:pos x="8" y="0"/>
                  </a:cxn>
                </a:cxnLst>
                <a:rect l="0" t="0" r="r" b="b"/>
                <a:pathLst>
                  <a:path w="63" h="58">
                    <a:moveTo>
                      <a:pt x="8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9" name="Freeform 87"/>
              <p:cNvSpPr>
                <a:spLocks/>
              </p:cNvSpPr>
              <p:nvPr/>
            </p:nvSpPr>
            <p:spPr bwMode="auto">
              <a:xfrm rot="9553234">
                <a:off x="3569" y="2106"/>
                <a:ext cx="121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58" y="59"/>
                  </a:cxn>
                  <a:cxn ang="0">
                    <a:pos x="67" y="53"/>
                  </a:cxn>
                  <a:cxn ang="0">
                    <a:pos x="9" y="0"/>
                  </a:cxn>
                </a:cxnLst>
                <a:rect l="0" t="0" r="r" b="b"/>
                <a:pathLst>
                  <a:path w="67" h="59">
                    <a:moveTo>
                      <a:pt x="9" y="0"/>
                    </a:moveTo>
                    <a:lnTo>
                      <a:pt x="0" y="6"/>
                    </a:lnTo>
                    <a:lnTo>
                      <a:pt x="58" y="59"/>
                    </a:lnTo>
                    <a:lnTo>
                      <a:pt x="67" y="53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0" name="Freeform 88"/>
              <p:cNvSpPr>
                <a:spLocks/>
              </p:cNvSpPr>
              <p:nvPr/>
            </p:nvSpPr>
            <p:spPr bwMode="auto">
              <a:xfrm rot="9553234">
                <a:off x="3580" y="2081"/>
                <a:ext cx="156" cy="5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2"/>
                  </a:cxn>
                  <a:cxn ang="0">
                    <a:pos x="59" y="75"/>
                  </a:cxn>
                  <a:cxn ang="0">
                    <a:pos x="86" y="53"/>
                  </a:cxn>
                  <a:cxn ang="0">
                    <a:pos x="28" y="0"/>
                  </a:cxn>
                </a:cxnLst>
                <a:rect l="0" t="0" r="r" b="b"/>
                <a:pathLst>
                  <a:path w="86" h="75">
                    <a:moveTo>
                      <a:pt x="28" y="0"/>
                    </a:moveTo>
                    <a:lnTo>
                      <a:pt x="0" y="22"/>
                    </a:lnTo>
                    <a:lnTo>
                      <a:pt x="59" y="75"/>
                    </a:lnTo>
                    <a:lnTo>
                      <a:pt x="86" y="53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1" name="Freeform 89"/>
              <p:cNvSpPr>
                <a:spLocks/>
              </p:cNvSpPr>
              <p:nvPr/>
            </p:nvSpPr>
            <p:spPr bwMode="auto">
              <a:xfrm rot="9553234">
                <a:off x="3583" y="2098"/>
                <a:ext cx="114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3" y="53"/>
                  </a:cxn>
                  <a:cxn ang="0">
                    <a:pos x="5" y="0"/>
                  </a:cxn>
                </a:cxnLst>
                <a:rect l="0" t="0" r="r" b="b"/>
                <a:pathLst>
                  <a:path w="63" h="58">
                    <a:moveTo>
                      <a:pt x="5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2" name="Freeform 90"/>
              <p:cNvSpPr>
                <a:spLocks/>
              </p:cNvSpPr>
              <p:nvPr/>
            </p:nvSpPr>
            <p:spPr bwMode="auto">
              <a:xfrm rot="9553234">
                <a:off x="3591" y="2093"/>
                <a:ext cx="116" cy="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6">
                    <a:moveTo>
                      <a:pt x="6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3" name="Freeform 91"/>
              <p:cNvSpPr>
                <a:spLocks/>
              </p:cNvSpPr>
              <p:nvPr/>
            </p:nvSpPr>
            <p:spPr bwMode="auto">
              <a:xfrm rot="9553234">
                <a:off x="3600" y="2086"/>
                <a:ext cx="114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8" y="59"/>
                  </a:cxn>
                  <a:cxn ang="0">
                    <a:pos x="63" y="53"/>
                  </a:cxn>
                  <a:cxn ang="0">
                    <a:pos x="5" y="0"/>
                  </a:cxn>
                </a:cxnLst>
                <a:rect l="0" t="0" r="r" b="b"/>
                <a:pathLst>
                  <a:path w="63" h="59">
                    <a:moveTo>
                      <a:pt x="5" y="0"/>
                    </a:moveTo>
                    <a:lnTo>
                      <a:pt x="0" y="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4" name="Freeform 92"/>
              <p:cNvSpPr>
                <a:spLocks/>
              </p:cNvSpPr>
              <p:nvPr/>
            </p:nvSpPr>
            <p:spPr bwMode="auto">
              <a:xfrm rot="9553234">
                <a:off x="3607" y="2079"/>
                <a:ext cx="116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8">
                    <a:moveTo>
                      <a:pt x="6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5" name="Freeform 93"/>
              <p:cNvSpPr>
                <a:spLocks/>
              </p:cNvSpPr>
              <p:nvPr/>
            </p:nvSpPr>
            <p:spPr bwMode="auto">
              <a:xfrm rot="9553234">
                <a:off x="3616" y="2073"/>
                <a:ext cx="116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59" y="56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6">
                    <a:moveTo>
                      <a:pt x="6" y="0"/>
                    </a:moveTo>
                    <a:lnTo>
                      <a:pt x="0" y="3"/>
                    </a:lnTo>
                    <a:lnTo>
                      <a:pt x="59" y="56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94"/>
              <p:cNvSpPr>
                <a:spLocks/>
              </p:cNvSpPr>
              <p:nvPr/>
            </p:nvSpPr>
            <p:spPr bwMode="auto">
              <a:xfrm rot="9553234">
                <a:off x="3621" y="2048"/>
                <a:ext cx="150" cy="5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61" y="78"/>
                  </a:cxn>
                  <a:cxn ang="0">
                    <a:pos x="83" y="53"/>
                  </a:cxn>
                  <a:cxn ang="0">
                    <a:pos x="24" y="0"/>
                  </a:cxn>
                </a:cxnLst>
                <a:rect l="0" t="0" r="r" b="b"/>
                <a:pathLst>
                  <a:path w="83" h="78">
                    <a:moveTo>
                      <a:pt x="24" y="0"/>
                    </a:moveTo>
                    <a:lnTo>
                      <a:pt x="0" y="25"/>
                    </a:lnTo>
                    <a:lnTo>
                      <a:pt x="61" y="78"/>
                    </a:lnTo>
                    <a:lnTo>
                      <a:pt x="83" y="53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95"/>
              <p:cNvSpPr>
                <a:spLocks/>
              </p:cNvSpPr>
              <p:nvPr/>
            </p:nvSpPr>
            <p:spPr bwMode="auto">
              <a:xfrm rot="9553234">
                <a:off x="3624" y="2069"/>
                <a:ext cx="110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1" y="53"/>
                  </a:cxn>
                  <a:cxn ang="0">
                    <a:pos x="2" y="0"/>
                  </a:cxn>
                </a:cxnLst>
                <a:rect l="0" t="0" r="r" b="b"/>
                <a:pathLst>
                  <a:path w="61" h="56">
                    <a:moveTo>
                      <a:pt x="2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1" y="53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96"/>
              <p:cNvSpPr>
                <a:spLocks/>
              </p:cNvSpPr>
              <p:nvPr/>
            </p:nvSpPr>
            <p:spPr bwMode="auto">
              <a:xfrm rot="9553234">
                <a:off x="3628" y="2067"/>
                <a:ext cx="111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1" y="53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1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 rot="9553234">
                <a:off x="3633" y="2062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98"/>
              <p:cNvSpPr>
                <a:spLocks/>
              </p:cNvSpPr>
              <p:nvPr/>
            </p:nvSpPr>
            <p:spPr bwMode="auto">
              <a:xfrm rot="9553234">
                <a:off x="3637" y="2059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 rot="9553234">
                <a:off x="3640" y="2053"/>
                <a:ext cx="110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6">
                    <a:moveTo>
                      <a:pt x="2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 rot="9553234">
                <a:off x="3644" y="2049"/>
                <a:ext cx="116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1" y="55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5">
                    <a:moveTo>
                      <a:pt x="6" y="0"/>
                    </a:moveTo>
                    <a:lnTo>
                      <a:pt x="0" y="3"/>
                    </a:lnTo>
                    <a:lnTo>
                      <a:pt x="61" y="55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3" name="Freeform 101"/>
              <p:cNvSpPr>
                <a:spLocks/>
              </p:cNvSpPr>
              <p:nvPr/>
            </p:nvSpPr>
            <p:spPr bwMode="auto">
              <a:xfrm rot="9553234">
                <a:off x="3648" y="2045"/>
                <a:ext cx="115" cy="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5"/>
                  </a:cxn>
                  <a:cxn ang="0">
                    <a:pos x="64" y="52"/>
                  </a:cxn>
                  <a:cxn ang="0">
                    <a:pos x="3" y="0"/>
                  </a:cxn>
                </a:cxnLst>
                <a:rect l="0" t="0" r="r" b="b"/>
                <a:pathLst>
                  <a:path w="64" h="55">
                    <a:moveTo>
                      <a:pt x="3" y="0"/>
                    </a:moveTo>
                    <a:lnTo>
                      <a:pt x="0" y="2"/>
                    </a:lnTo>
                    <a:lnTo>
                      <a:pt x="61" y="55"/>
                    </a:lnTo>
                    <a:lnTo>
                      <a:pt x="64" y="52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4" name="Freeform 102"/>
              <p:cNvSpPr>
                <a:spLocks/>
              </p:cNvSpPr>
              <p:nvPr/>
            </p:nvSpPr>
            <p:spPr bwMode="auto">
              <a:xfrm rot="9553234">
                <a:off x="3653" y="2042"/>
                <a:ext cx="114" cy="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1" y="56"/>
                  </a:cxn>
                  <a:cxn ang="0">
                    <a:pos x="63" y="53"/>
                  </a:cxn>
                  <a:cxn ang="0">
                    <a:pos x="2" y="0"/>
                  </a:cxn>
                </a:cxnLst>
                <a:rect l="0" t="0" r="r" b="b"/>
                <a:pathLst>
                  <a:path w="63" h="56">
                    <a:moveTo>
                      <a:pt x="2" y="0"/>
                    </a:moveTo>
                    <a:lnTo>
                      <a:pt x="0" y="3"/>
                    </a:lnTo>
                    <a:lnTo>
                      <a:pt x="61" y="56"/>
                    </a:lnTo>
                    <a:lnTo>
                      <a:pt x="63" y="53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5" name="Freeform 103"/>
              <p:cNvSpPr>
                <a:spLocks/>
              </p:cNvSpPr>
              <p:nvPr/>
            </p:nvSpPr>
            <p:spPr bwMode="auto">
              <a:xfrm rot="9553234">
                <a:off x="3652" y="2019"/>
                <a:ext cx="152" cy="5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8"/>
                  </a:cxn>
                  <a:cxn ang="0">
                    <a:pos x="59" y="78"/>
                  </a:cxn>
                  <a:cxn ang="0">
                    <a:pos x="84" y="53"/>
                  </a:cxn>
                  <a:cxn ang="0">
                    <a:pos x="23" y="0"/>
                  </a:cxn>
                </a:cxnLst>
                <a:rect l="0" t="0" r="r" b="b"/>
                <a:pathLst>
                  <a:path w="84" h="78">
                    <a:moveTo>
                      <a:pt x="23" y="0"/>
                    </a:moveTo>
                    <a:lnTo>
                      <a:pt x="0" y="28"/>
                    </a:lnTo>
                    <a:lnTo>
                      <a:pt x="59" y="78"/>
                    </a:lnTo>
                    <a:lnTo>
                      <a:pt x="84" y="53"/>
                    </a:lnTo>
                    <a:lnTo>
                      <a:pt x="2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6" name="Freeform 104"/>
              <p:cNvSpPr>
                <a:spLocks/>
              </p:cNvSpPr>
              <p:nvPr/>
            </p:nvSpPr>
            <p:spPr bwMode="auto">
              <a:xfrm rot="9553234">
                <a:off x="3655" y="2039"/>
                <a:ext cx="115" cy="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6"/>
                  </a:cxn>
                  <a:cxn ang="0">
                    <a:pos x="64" y="53"/>
                  </a:cxn>
                  <a:cxn ang="0">
                    <a:pos x="3" y="0"/>
                  </a:cxn>
                </a:cxnLst>
                <a:rect l="0" t="0" r="r" b="b"/>
                <a:pathLst>
                  <a:path w="64" h="56">
                    <a:moveTo>
                      <a:pt x="3" y="0"/>
                    </a:moveTo>
                    <a:lnTo>
                      <a:pt x="0" y="3"/>
                    </a:lnTo>
                    <a:lnTo>
                      <a:pt x="61" y="56"/>
                    </a:lnTo>
                    <a:lnTo>
                      <a:pt x="64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7" name="Freeform 105"/>
              <p:cNvSpPr>
                <a:spLocks/>
              </p:cNvSpPr>
              <p:nvPr/>
            </p:nvSpPr>
            <p:spPr bwMode="auto">
              <a:xfrm rot="9553234">
                <a:off x="3660" y="2035"/>
                <a:ext cx="116" cy="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4" y="53"/>
                  </a:cxn>
                  <a:cxn ang="0">
                    <a:pos x="3" y="0"/>
                  </a:cxn>
                </a:cxnLst>
                <a:rect l="0" t="0" r="r" b="b"/>
                <a:pathLst>
                  <a:path w="64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4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8" name="Freeform 106"/>
              <p:cNvSpPr>
                <a:spLocks/>
              </p:cNvSpPr>
              <p:nvPr/>
            </p:nvSpPr>
            <p:spPr bwMode="auto">
              <a:xfrm rot="9553234">
                <a:off x="3669" y="2030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9" name="Freeform 107"/>
              <p:cNvSpPr>
                <a:spLocks/>
              </p:cNvSpPr>
              <p:nvPr/>
            </p:nvSpPr>
            <p:spPr bwMode="auto">
              <a:xfrm rot="9553234">
                <a:off x="3672" y="2027"/>
                <a:ext cx="111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0" name="Freeform 108"/>
              <p:cNvSpPr>
                <a:spLocks/>
              </p:cNvSpPr>
              <p:nvPr/>
            </p:nvSpPr>
            <p:spPr bwMode="auto">
              <a:xfrm rot="9553234">
                <a:off x="3676" y="2024"/>
                <a:ext cx="110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3">
                    <a:moveTo>
                      <a:pt x="2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 rot="9553234">
                <a:off x="3679" y="2020"/>
                <a:ext cx="111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5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3"/>
                    </a:lnTo>
                    <a:lnTo>
                      <a:pt x="58" y="55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 rot="9553234">
                <a:off x="3685" y="2016"/>
                <a:ext cx="110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1" y="52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1" y="52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 rot="9553234">
                <a:off x="3688" y="2011"/>
                <a:ext cx="111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 rot="9553234">
                <a:off x="3688" y="1988"/>
                <a:ext cx="146" cy="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8"/>
                  </a:cxn>
                  <a:cxn ang="0">
                    <a:pos x="61" y="75"/>
                  </a:cxn>
                  <a:cxn ang="0">
                    <a:pos x="81" y="50"/>
                  </a:cxn>
                  <a:cxn ang="0">
                    <a:pos x="22" y="0"/>
                  </a:cxn>
                </a:cxnLst>
                <a:rect l="0" t="0" r="r" b="b"/>
                <a:pathLst>
                  <a:path w="81" h="75">
                    <a:moveTo>
                      <a:pt x="22" y="0"/>
                    </a:moveTo>
                    <a:lnTo>
                      <a:pt x="0" y="28"/>
                    </a:lnTo>
                    <a:lnTo>
                      <a:pt x="61" y="75"/>
                    </a:lnTo>
                    <a:lnTo>
                      <a:pt x="81" y="50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5" name="Freeform 113"/>
              <p:cNvSpPr>
                <a:spLocks/>
              </p:cNvSpPr>
              <p:nvPr/>
            </p:nvSpPr>
            <p:spPr bwMode="auto">
              <a:xfrm rot="9553234">
                <a:off x="3692" y="2008"/>
                <a:ext cx="110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3">
                    <a:moveTo>
                      <a:pt x="2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6" name="Freeform 114"/>
              <p:cNvSpPr>
                <a:spLocks/>
              </p:cNvSpPr>
              <p:nvPr/>
            </p:nvSpPr>
            <p:spPr bwMode="auto">
              <a:xfrm rot="9553234">
                <a:off x="3691" y="2005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7" name="Freeform 115"/>
              <p:cNvSpPr>
                <a:spLocks/>
              </p:cNvSpPr>
              <p:nvPr/>
            </p:nvSpPr>
            <p:spPr bwMode="auto">
              <a:xfrm rot="9553234">
                <a:off x="3695" y="2002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8" name="Freeform 116"/>
              <p:cNvSpPr>
                <a:spLocks/>
              </p:cNvSpPr>
              <p:nvPr/>
            </p:nvSpPr>
            <p:spPr bwMode="auto">
              <a:xfrm rot="9553234">
                <a:off x="3699" y="1997"/>
                <a:ext cx="115" cy="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6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6">
                    <a:moveTo>
                      <a:pt x="3" y="0"/>
                    </a:moveTo>
                    <a:lnTo>
                      <a:pt x="0" y="6"/>
                    </a:lnTo>
                    <a:lnTo>
                      <a:pt x="61" y="56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9" name="Freeform 117"/>
              <p:cNvSpPr>
                <a:spLocks/>
              </p:cNvSpPr>
              <p:nvPr/>
            </p:nvSpPr>
            <p:spPr bwMode="auto">
              <a:xfrm rot="9553234">
                <a:off x="3703" y="1993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0" name="Freeform 118"/>
              <p:cNvSpPr>
                <a:spLocks/>
              </p:cNvSpPr>
              <p:nvPr/>
            </p:nvSpPr>
            <p:spPr bwMode="auto">
              <a:xfrm rot="9553234">
                <a:off x="3707" y="1990"/>
                <a:ext cx="113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2">
                    <a:moveTo>
                      <a:pt x="2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1" name="Freeform 119"/>
              <p:cNvSpPr>
                <a:spLocks/>
              </p:cNvSpPr>
              <p:nvPr/>
            </p:nvSpPr>
            <p:spPr bwMode="auto">
              <a:xfrm rot="9553234">
                <a:off x="3710" y="1986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2" name="Freeform 120"/>
              <p:cNvSpPr>
                <a:spLocks/>
              </p:cNvSpPr>
              <p:nvPr/>
            </p:nvSpPr>
            <p:spPr bwMode="auto">
              <a:xfrm rot="9553234">
                <a:off x="3714" y="1982"/>
                <a:ext cx="115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3" name="Freeform 121"/>
              <p:cNvSpPr>
                <a:spLocks/>
              </p:cNvSpPr>
              <p:nvPr/>
            </p:nvSpPr>
            <p:spPr bwMode="auto">
              <a:xfrm rot="9553234">
                <a:off x="3714" y="1958"/>
                <a:ext cx="14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27"/>
                  </a:cxn>
                  <a:cxn ang="0">
                    <a:pos x="64" y="75"/>
                  </a:cxn>
                  <a:cxn ang="0">
                    <a:pos x="80" y="47"/>
                  </a:cxn>
                  <a:cxn ang="0">
                    <a:pos x="19" y="0"/>
                  </a:cxn>
                </a:cxnLst>
                <a:rect l="0" t="0" r="r" b="b"/>
                <a:pathLst>
                  <a:path w="80" h="75">
                    <a:moveTo>
                      <a:pt x="19" y="0"/>
                    </a:moveTo>
                    <a:lnTo>
                      <a:pt x="0" y="27"/>
                    </a:lnTo>
                    <a:lnTo>
                      <a:pt x="64" y="75"/>
                    </a:lnTo>
                    <a:lnTo>
                      <a:pt x="80" y="4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4" name="Freeform 122"/>
              <p:cNvSpPr>
                <a:spLocks/>
              </p:cNvSpPr>
              <p:nvPr/>
            </p:nvSpPr>
            <p:spPr bwMode="auto">
              <a:xfrm rot="9553234">
                <a:off x="3719" y="1978"/>
                <a:ext cx="116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5" name="Freeform 123"/>
              <p:cNvSpPr>
                <a:spLocks/>
              </p:cNvSpPr>
              <p:nvPr/>
            </p:nvSpPr>
            <p:spPr bwMode="auto">
              <a:xfrm rot="9553234">
                <a:off x="3723" y="1974"/>
                <a:ext cx="114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3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3">
                    <a:moveTo>
                      <a:pt x="2" y="0"/>
                    </a:moveTo>
                    <a:lnTo>
                      <a:pt x="0" y="3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6" name="Freeform 124"/>
              <p:cNvSpPr>
                <a:spLocks/>
              </p:cNvSpPr>
              <p:nvPr/>
            </p:nvSpPr>
            <p:spPr bwMode="auto">
              <a:xfrm rot="9553234">
                <a:off x="3722" y="1972"/>
                <a:ext cx="11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3" y="50"/>
                  </a:cxn>
                  <a:cxn ang="0">
                    <a:pos x="0" y="0"/>
                  </a:cxn>
                </a:cxnLst>
                <a:rect l="0" t="0" r="r" b="b"/>
                <a:pathLst>
                  <a:path w="63" h="53">
                    <a:moveTo>
                      <a:pt x="0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3" y="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7" name="Freeform 125"/>
              <p:cNvSpPr>
                <a:spLocks/>
              </p:cNvSpPr>
              <p:nvPr/>
            </p:nvSpPr>
            <p:spPr bwMode="auto">
              <a:xfrm rot="9553234">
                <a:off x="3725" y="1969"/>
                <a:ext cx="116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1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8" name="Freeform 126"/>
              <p:cNvSpPr>
                <a:spLocks/>
              </p:cNvSpPr>
              <p:nvPr/>
            </p:nvSpPr>
            <p:spPr bwMode="auto">
              <a:xfrm rot="9553234">
                <a:off x="3728" y="1963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9" name="Freeform 127"/>
              <p:cNvSpPr>
                <a:spLocks/>
              </p:cNvSpPr>
              <p:nvPr/>
            </p:nvSpPr>
            <p:spPr bwMode="auto">
              <a:xfrm rot="9553234">
                <a:off x="3734" y="1960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0" name="Freeform 128"/>
              <p:cNvSpPr>
                <a:spLocks/>
              </p:cNvSpPr>
              <p:nvPr/>
            </p:nvSpPr>
            <p:spPr bwMode="auto">
              <a:xfrm rot="9553234">
                <a:off x="3738" y="1957"/>
                <a:ext cx="114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3" y="53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3">
                    <a:moveTo>
                      <a:pt x="2" y="0"/>
                    </a:moveTo>
                    <a:lnTo>
                      <a:pt x="0" y="6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1" name="Freeform 129"/>
              <p:cNvSpPr>
                <a:spLocks/>
              </p:cNvSpPr>
              <p:nvPr/>
            </p:nvSpPr>
            <p:spPr bwMode="auto">
              <a:xfrm rot="9553234">
                <a:off x="3736" y="1954"/>
                <a:ext cx="120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2" name="Freeform 130"/>
              <p:cNvSpPr>
                <a:spLocks/>
              </p:cNvSpPr>
              <p:nvPr/>
            </p:nvSpPr>
            <p:spPr bwMode="auto">
              <a:xfrm rot="9553234">
                <a:off x="3735" y="1930"/>
                <a:ext cx="141" cy="5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1"/>
                  </a:cxn>
                  <a:cxn ang="0">
                    <a:pos x="61" y="78"/>
                  </a:cxn>
                  <a:cxn ang="0">
                    <a:pos x="78" y="48"/>
                  </a:cxn>
                  <a:cxn ang="0">
                    <a:pos x="14" y="0"/>
                  </a:cxn>
                </a:cxnLst>
                <a:rect l="0" t="0" r="r" b="b"/>
                <a:pathLst>
                  <a:path w="78" h="78">
                    <a:moveTo>
                      <a:pt x="14" y="0"/>
                    </a:moveTo>
                    <a:lnTo>
                      <a:pt x="0" y="31"/>
                    </a:lnTo>
                    <a:lnTo>
                      <a:pt x="61" y="78"/>
                    </a:lnTo>
                    <a:lnTo>
                      <a:pt x="78" y="48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3" name="Freeform 131"/>
              <p:cNvSpPr>
                <a:spLocks/>
              </p:cNvSpPr>
              <p:nvPr/>
            </p:nvSpPr>
            <p:spPr bwMode="auto">
              <a:xfrm rot="9553234">
                <a:off x="3739" y="1949"/>
                <a:ext cx="11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4" name="Freeform 132"/>
              <p:cNvSpPr>
                <a:spLocks/>
              </p:cNvSpPr>
              <p:nvPr/>
            </p:nvSpPr>
            <p:spPr bwMode="auto">
              <a:xfrm rot="9553234">
                <a:off x="3743" y="1946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5" name="Freeform 133"/>
              <p:cNvSpPr>
                <a:spLocks/>
              </p:cNvSpPr>
              <p:nvPr/>
            </p:nvSpPr>
            <p:spPr bwMode="auto">
              <a:xfrm rot="9553234">
                <a:off x="3747" y="1942"/>
                <a:ext cx="115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6" name="Freeform 134"/>
              <p:cNvSpPr>
                <a:spLocks/>
              </p:cNvSpPr>
              <p:nvPr/>
            </p:nvSpPr>
            <p:spPr bwMode="auto">
              <a:xfrm rot="9553234">
                <a:off x="3746" y="1940"/>
                <a:ext cx="11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2">
                    <a:moveTo>
                      <a:pt x="0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7" name="Freeform 135"/>
              <p:cNvSpPr>
                <a:spLocks/>
              </p:cNvSpPr>
              <p:nvPr/>
            </p:nvSpPr>
            <p:spPr bwMode="auto">
              <a:xfrm rot="9553234">
                <a:off x="3751" y="1935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8" name="Freeform 136"/>
              <p:cNvSpPr>
                <a:spLocks/>
              </p:cNvSpPr>
              <p:nvPr/>
            </p:nvSpPr>
            <p:spPr bwMode="auto">
              <a:xfrm rot="9553234">
                <a:off x="3756" y="1932"/>
                <a:ext cx="114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3" y="47"/>
                  </a:cxn>
                  <a:cxn ang="0">
                    <a:pos x="2" y="0"/>
                  </a:cxn>
                </a:cxnLst>
                <a:rect l="0" t="0" r="r" b="b"/>
                <a:pathLst>
                  <a:path w="63" h="50">
                    <a:moveTo>
                      <a:pt x="2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3" y="47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9" name="Freeform 137"/>
              <p:cNvSpPr>
                <a:spLocks/>
              </p:cNvSpPr>
              <p:nvPr/>
            </p:nvSpPr>
            <p:spPr bwMode="auto">
              <a:xfrm rot="9553234">
                <a:off x="3754" y="1929"/>
                <a:ext cx="119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0" name="Freeform 138"/>
              <p:cNvSpPr>
                <a:spLocks/>
              </p:cNvSpPr>
              <p:nvPr/>
            </p:nvSpPr>
            <p:spPr bwMode="auto">
              <a:xfrm rot="9553234">
                <a:off x="3757" y="1925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1" name="Freeform 139"/>
              <p:cNvSpPr>
                <a:spLocks/>
              </p:cNvSpPr>
              <p:nvPr/>
            </p:nvSpPr>
            <p:spPr bwMode="auto">
              <a:xfrm rot="9553234">
                <a:off x="3757" y="1903"/>
                <a:ext cx="135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1"/>
                  </a:cxn>
                  <a:cxn ang="0">
                    <a:pos x="64" y="75"/>
                  </a:cxn>
                  <a:cxn ang="0">
                    <a:pos x="75" y="47"/>
                  </a:cxn>
                  <a:cxn ang="0">
                    <a:pos x="14" y="0"/>
                  </a:cxn>
                </a:cxnLst>
                <a:rect l="0" t="0" r="r" b="b"/>
                <a:pathLst>
                  <a:path w="75" h="75">
                    <a:moveTo>
                      <a:pt x="14" y="0"/>
                    </a:moveTo>
                    <a:lnTo>
                      <a:pt x="0" y="31"/>
                    </a:lnTo>
                    <a:lnTo>
                      <a:pt x="64" y="75"/>
                    </a:lnTo>
                    <a:lnTo>
                      <a:pt x="75" y="47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2" name="Freeform 140"/>
              <p:cNvSpPr>
                <a:spLocks/>
              </p:cNvSpPr>
              <p:nvPr/>
            </p:nvSpPr>
            <p:spPr bwMode="auto">
              <a:xfrm rot="9553234">
                <a:off x="3761" y="1922"/>
                <a:ext cx="115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3" name="Freeform 141"/>
              <p:cNvSpPr>
                <a:spLocks/>
              </p:cNvSpPr>
              <p:nvPr/>
            </p:nvSpPr>
            <p:spPr bwMode="auto">
              <a:xfrm rot="9553234">
                <a:off x="3760" y="1919"/>
                <a:ext cx="121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4" name="Freeform 142"/>
              <p:cNvSpPr>
                <a:spLocks/>
              </p:cNvSpPr>
              <p:nvPr/>
            </p:nvSpPr>
            <p:spPr bwMode="auto">
              <a:xfrm rot="9553234">
                <a:off x="3764" y="1914"/>
                <a:ext cx="11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4" y="52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2">
                    <a:moveTo>
                      <a:pt x="0" y="0"/>
                    </a:moveTo>
                    <a:lnTo>
                      <a:pt x="0" y="5"/>
                    </a:lnTo>
                    <a:lnTo>
                      <a:pt x="64" y="52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5" name="Freeform 143"/>
              <p:cNvSpPr>
                <a:spLocks/>
              </p:cNvSpPr>
              <p:nvPr/>
            </p:nvSpPr>
            <p:spPr bwMode="auto">
              <a:xfrm rot="9553234">
                <a:off x="3762" y="1912"/>
                <a:ext cx="119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6" name="Freeform 144"/>
              <p:cNvSpPr>
                <a:spLocks/>
              </p:cNvSpPr>
              <p:nvPr/>
            </p:nvSpPr>
            <p:spPr bwMode="auto">
              <a:xfrm rot="9553234">
                <a:off x="3767" y="1909"/>
                <a:ext cx="113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1" y="50"/>
                  </a:cxn>
                  <a:cxn ang="0">
                    <a:pos x="63" y="47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5"/>
                    </a:lnTo>
                    <a:lnTo>
                      <a:pt x="61" y="50"/>
                    </a:lnTo>
                    <a:lnTo>
                      <a:pt x="63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7" name="Freeform 145"/>
              <p:cNvSpPr>
                <a:spLocks/>
              </p:cNvSpPr>
              <p:nvPr/>
            </p:nvSpPr>
            <p:spPr bwMode="auto">
              <a:xfrm rot="9553234">
                <a:off x="3770" y="1904"/>
                <a:ext cx="116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1"/>
                  </a:cxn>
                  <a:cxn ang="0">
                    <a:pos x="64" y="45"/>
                  </a:cxn>
                  <a:cxn ang="0">
                    <a:pos x="3" y="0"/>
                  </a:cxn>
                </a:cxnLst>
                <a:rect l="0" t="0" r="r" b="b"/>
                <a:pathLst>
                  <a:path w="64" h="51">
                    <a:moveTo>
                      <a:pt x="3" y="0"/>
                    </a:moveTo>
                    <a:lnTo>
                      <a:pt x="0" y="3"/>
                    </a:lnTo>
                    <a:lnTo>
                      <a:pt x="64" y="51"/>
                    </a:lnTo>
                    <a:lnTo>
                      <a:pt x="64" y="45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8" name="Freeform 146"/>
              <p:cNvSpPr>
                <a:spLocks/>
              </p:cNvSpPr>
              <p:nvPr/>
            </p:nvSpPr>
            <p:spPr bwMode="auto">
              <a:xfrm rot="9553234">
                <a:off x="3768" y="1902"/>
                <a:ext cx="121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8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8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9" name="Freeform 147"/>
              <p:cNvSpPr>
                <a:spLocks/>
              </p:cNvSpPr>
              <p:nvPr/>
            </p:nvSpPr>
            <p:spPr bwMode="auto">
              <a:xfrm rot="9553234">
                <a:off x="3773" y="1899"/>
                <a:ext cx="11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0" name="Freeform 148"/>
              <p:cNvSpPr>
                <a:spLocks/>
              </p:cNvSpPr>
              <p:nvPr/>
            </p:nvSpPr>
            <p:spPr bwMode="auto">
              <a:xfrm rot="9553234">
                <a:off x="3768" y="1876"/>
                <a:ext cx="135" cy="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0"/>
                  </a:cxn>
                  <a:cxn ang="0">
                    <a:pos x="64" y="75"/>
                  </a:cxn>
                  <a:cxn ang="0">
                    <a:pos x="75" y="44"/>
                  </a:cxn>
                  <a:cxn ang="0">
                    <a:pos x="11" y="0"/>
                  </a:cxn>
                </a:cxnLst>
                <a:rect l="0" t="0" r="r" b="b"/>
                <a:pathLst>
                  <a:path w="75" h="75">
                    <a:moveTo>
                      <a:pt x="11" y="0"/>
                    </a:moveTo>
                    <a:lnTo>
                      <a:pt x="0" y="30"/>
                    </a:lnTo>
                    <a:lnTo>
                      <a:pt x="64" y="75"/>
                    </a:lnTo>
                    <a:lnTo>
                      <a:pt x="75" y="44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1" name="Freeform 149"/>
              <p:cNvSpPr>
                <a:spLocks/>
              </p:cNvSpPr>
              <p:nvPr/>
            </p:nvSpPr>
            <p:spPr bwMode="auto">
              <a:xfrm rot="9553234">
                <a:off x="3772" y="1894"/>
                <a:ext cx="121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2" name="Freeform 150"/>
              <p:cNvSpPr>
                <a:spLocks/>
              </p:cNvSpPr>
              <p:nvPr/>
            </p:nvSpPr>
            <p:spPr bwMode="auto">
              <a:xfrm rot="9553234">
                <a:off x="3777" y="1890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6"/>
                    </a:lnTo>
                    <a:lnTo>
                      <a:pt x="64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3" name="Freeform 151"/>
              <p:cNvSpPr>
                <a:spLocks/>
              </p:cNvSpPr>
              <p:nvPr/>
            </p:nvSpPr>
            <p:spPr bwMode="auto">
              <a:xfrm rot="9553234">
                <a:off x="3774" y="1888"/>
                <a:ext cx="121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4" name="Freeform 152"/>
              <p:cNvSpPr>
                <a:spLocks/>
              </p:cNvSpPr>
              <p:nvPr/>
            </p:nvSpPr>
            <p:spPr bwMode="auto">
              <a:xfrm rot="9553234">
                <a:off x="3779" y="1883"/>
                <a:ext cx="11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4" y="51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1">
                    <a:moveTo>
                      <a:pt x="0" y="0"/>
                    </a:moveTo>
                    <a:lnTo>
                      <a:pt x="0" y="3"/>
                    </a:lnTo>
                    <a:lnTo>
                      <a:pt x="64" y="51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5" name="Freeform 153"/>
              <p:cNvSpPr>
                <a:spLocks/>
              </p:cNvSpPr>
              <p:nvPr/>
            </p:nvSpPr>
            <p:spPr bwMode="auto">
              <a:xfrm rot="9553234">
                <a:off x="3778" y="1880"/>
                <a:ext cx="120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6" y="48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6" y="48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6" name="Freeform 154"/>
              <p:cNvSpPr>
                <a:spLocks/>
              </p:cNvSpPr>
              <p:nvPr/>
            </p:nvSpPr>
            <p:spPr bwMode="auto">
              <a:xfrm rot="9553234">
                <a:off x="3782" y="1875"/>
                <a:ext cx="11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7" name="Freeform 155"/>
              <p:cNvSpPr>
                <a:spLocks/>
              </p:cNvSpPr>
              <p:nvPr/>
            </p:nvSpPr>
            <p:spPr bwMode="auto">
              <a:xfrm rot="9553234">
                <a:off x="3781" y="1873"/>
                <a:ext cx="119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8" name="Freeform 156"/>
              <p:cNvSpPr>
                <a:spLocks/>
              </p:cNvSpPr>
              <p:nvPr/>
            </p:nvSpPr>
            <p:spPr bwMode="auto">
              <a:xfrm rot="9553234">
                <a:off x="3779" y="1852"/>
                <a:ext cx="127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1"/>
                  </a:cxn>
                  <a:cxn ang="0">
                    <a:pos x="64" y="75"/>
                  </a:cxn>
                  <a:cxn ang="0">
                    <a:pos x="70" y="45"/>
                  </a:cxn>
                  <a:cxn ang="0">
                    <a:pos x="6" y="0"/>
                  </a:cxn>
                </a:cxnLst>
                <a:rect l="0" t="0" r="r" b="b"/>
                <a:pathLst>
                  <a:path w="70" h="75">
                    <a:moveTo>
                      <a:pt x="6" y="0"/>
                    </a:moveTo>
                    <a:lnTo>
                      <a:pt x="0" y="31"/>
                    </a:lnTo>
                    <a:lnTo>
                      <a:pt x="64" y="75"/>
                    </a:lnTo>
                    <a:lnTo>
                      <a:pt x="70" y="45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9" name="Freeform 157"/>
              <p:cNvSpPr>
                <a:spLocks/>
              </p:cNvSpPr>
              <p:nvPr/>
            </p:nvSpPr>
            <p:spPr bwMode="auto">
              <a:xfrm rot="9553234">
                <a:off x="3783" y="1869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0" name="Freeform 158"/>
              <p:cNvSpPr>
                <a:spLocks/>
              </p:cNvSpPr>
              <p:nvPr/>
            </p:nvSpPr>
            <p:spPr bwMode="auto">
              <a:xfrm rot="9553234">
                <a:off x="3782" y="1865"/>
                <a:ext cx="122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1" name="Freeform 159"/>
              <p:cNvSpPr>
                <a:spLocks/>
              </p:cNvSpPr>
              <p:nvPr/>
            </p:nvSpPr>
            <p:spPr bwMode="auto">
              <a:xfrm rot="9553234">
                <a:off x="3787" y="1862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2" name="Freeform 160"/>
              <p:cNvSpPr>
                <a:spLocks/>
              </p:cNvSpPr>
              <p:nvPr/>
            </p:nvSpPr>
            <p:spPr bwMode="auto">
              <a:xfrm rot="9553234">
                <a:off x="3786" y="1859"/>
                <a:ext cx="11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3" name="Freeform 161"/>
              <p:cNvSpPr>
                <a:spLocks/>
              </p:cNvSpPr>
              <p:nvPr/>
            </p:nvSpPr>
            <p:spPr bwMode="auto">
              <a:xfrm rot="9553234">
                <a:off x="3784" y="1856"/>
                <a:ext cx="121" cy="3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47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47">
                    <a:moveTo>
                      <a:pt x="3" y="0"/>
                    </a:moveTo>
                    <a:lnTo>
                      <a:pt x="0" y="2"/>
                    </a:lnTo>
                    <a:lnTo>
                      <a:pt x="64" y="47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4" name="Freeform 162"/>
              <p:cNvSpPr>
                <a:spLocks/>
              </p:cNvSpPr>
              <p:nvPr/>
            </p:nvSpPr>
            <p:spPr bwMode="auto">
              <a:xfrm rot="9553234">
                <a:off x="3788" y="1851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5" name="Freeform 163"/>
              <p:cNvSpPr>
                <a:spLocks/>
              </p:cNvSpPr>
              <p:nvPr/>
            </p:nvSpPr>
            <p:spPr bwMode="auto">
              <a:xfrm rot="9553234">
                <a:off x="3787" y="1850"/>
                <a:ext cx="11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4" y="47"/>
                  </a:cxn>
                  <a:cxn ang="0">
                    <a:pos x="64" y="44"/>
                  </a:cxn>
                  <a:cxn ang="0">
                    <a:pos x="0" y="0"/>
                  </a:cxn>
                </a:cxnLst>
                <a:rect l="0" t="0" r="r" b="b"/>
                <a:pathLst>
                  <a:path w="64" h="47">
                    <a:moveTo>
                      <a:pt x="0" y="0"/>
                    </a:moveTo>
                    <a:lnTo>
                      <a:pt x="0" y="3"/>
                    </a:lnTo>
                    <a:lnTo>
                      <a:pt x="64" y="47"/>
                    </a:lnTo>
                    <a:lnTo>
                      <a:pt x="64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6" name="Freeform 164"/>
              <p:cNvSpPr>
                <a:spLocks/>
              </p:cNvSpPr>
              <p:nvPr/>
            </p:nvSpPr>
            <p:spPr bwMode="auto">
              <a:xfrm rot="9553234">
                <a:off x="3782" y="1827"/>
                <a:ext cx="125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3"/>
                  </a:cxn>
                  <a:cxn ang="0">
                    <a:pos x="66" y="78"/>
                  </a:cxn>
                  <a:cxn ang="0">
                    <a:pos x="69" y="44"/>
                  </a:cxn>
                  <a:cxn ang="0">
                    <a:pos x="5" y="0"/>
                  </a:cxn>
                </a:cxnLst>
                <a:rect l="0" t="0" r="r" b="b"/>
                <a:pathLst>
                  <a:path w="69" h="78">
                    <a:moveTo>
                      <a:pt x="5" y="0"/>
                    </a:moveTo>
                    <a:lnTo>
                      <a:pt x="0" y="33"/>
                    </a:lnTo>
                    <a:lnTo>
                      <a:pt x="66" y="78"/>
                    </a:lnTo>
                    <a:lnTo>
                      <a:pt x="69" y="44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7" name="Freeform 165"/>
              <p:cNvSpPr>
                <a:spLocks/>
              </p:cNvSpPr>
              <p:nvPr/>
            </p:nvSpPr>
            <p:spPr bwMode="auto">
              <a:xfrm rot="9553234">
                <a:off x="3786" y="1845"/>
                <a:ext cx="120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66" y="50"/>
                  </a:cxn>
                  <a:cxn ang="0">
                    <a:pos x="66" y="44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8" name="Freeform 166"/>
              <p:cNvSpPr>
                <a:spLocks/>
              </p:cNvSpPr>
              <p:nvPr/>
            </p:nvSpPr>
            <p:spPr bwMode="auto">
              <a:xfrm rot="9553234">
                <a:off x="3785" y="1842"/>
                <a:ext cx="120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9" name="Freeform 167"/>
              <p:cNvSpPr>
                <a:spLocks/>
              </p:cNvSpPr>
              <p:nvPr/>
            </p:nvSpPr>
            <p:spPr bwMode="auto">
              <a:xfrm rot="9553234">
                <a:off x="3790" y="1839"/>
                <a:ext cx="114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3" y="47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47">
                    <a:moveTo>
                      <a:pt x="0" y="0"/>
                    </a:moveTo>
                    <a:lnTo>
                      <a:pt x="0" y="5"/>
                    </a:lnTo>
                    <a:lnTo>
                      <a:pt x="63" y="47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0" name="Freeform 168"/>
              <p:cNvSpPr>
                <a:spLocks/>
              </p:cNvSpPr>
              <p:nvPr/>
            </p:nvSpPr>
            <p:spPr bwMode="auto">
              <a:xfrm rot="9553234">
                <a:off x="3789" y="1837"/>
                <a:ext cx="1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3" y="48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3" h="48">
                    <a:moveTo>
                      <a:pt x="0" y="0"/>
                    </a:moveTo>
                    <a:lnTo>
                      <a:pt x="0" y="3"/>
                    </a:lnTo>
                    <a:lnTo>
                      <a:pt x="63" y="48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1" name="Freeform 169"/>
              <p:cNvSpPr>
                <a:spLocks/>
              </p:cNvSpPr>
              <p:nvPr/>
            </p:nvSpPr>
            <p:spPr bwMode="auto">
              <a:xfrm rot="9553234">
                <a:off x="3788" y="1833"/>
                <a:ext cx="114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3" y="45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3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2" name="Freeform 170"/>
              <p:cNvSpPr>
                <a:spLocks/>
              </p:cNvSpPr>
              <p:nvPr/>
            </p:nvSpPr>
            <p:spPr bwMode="auto">
              <a:xfrm rot="9553234">
                <a:off x="3785" y="1830"/>
                <a:ext cx="119" cy="3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4"/>
                  </a:cxn>
                  <a:cxn ang="0">
                    <a:pos x="3" y="0"/>
                  </a:cxn>
                </a:cxnLst>
                <a:rect l="0" t="0" r="r" b="b"/>
                <a:pathLst>
                  <a:path w="66" h="47">
                    <a:moveTo>
                      <a:pt x="3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3" name="Freeform 171"/>
              <p:cNvSpPr>
                <a:spLocks/>
              </p:cNvSpPr>
              <p:nvPr/>
            </p:nvSpPr>
            <p:spPr bwMode="auto">
              <a:xfrm rot="9553234">
                <a:off x="3784" y="1827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3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4" name="Freeform 172"/>
              <p:cNvSpPr>
                <a:spLocks/>
              </p:cNvSpPr>
              <p:nvPr/>
            </p:nvSpPr>
            <p:spPr bwMode="auto">
              <a:xfrm rot="9553234">
                <a:off x="3780" y="1807"/>
                <a:ext cx="11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66" y="75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75">
                    <a:moveTo>
                      <a:pt x="0" y="0"/>
                    </a:moveTo>
                    <a:lnTo>
                      <a:pt x="0" y="33"/>
                    </a:lnTo>
                    <a:lnTo>
                      <a:pt x="66" y="75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5" name="Freeform 173"/>
              <p:cNvSpPr>
                <a:spLocks/>
              </p:cNvSpPr>
              <p:nvPr/>
            </p:nvSpPr>
            <p:spPr bwMode="auto">
              <a:xfrm rot="9553234">
                <a:off x="3783" y="1823"/>
                <a:ext cx="11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6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6" name="Freeform 174"/>
              <p:cNvSpPr>
                <a:spLocks/>
              </p:cNvSpPr>
              <p:nvPr/>
            </p:nvSpPr>
            <p:spPr bwMode="auto">
              <a:xfrm rot="9553234">
                <a:off x="3782" y="1819"/>
                <a:ext cx="11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50"/>
                  </a:cxn>
                  <a:cxn ang="0">
                    <a:pos x="66" y="44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7" name="Freeform 175"/>
              <p:cNvSpPr>
                <a:spLocks/>
              </p:cNvSpPr>
              <p:nvPr/>
            </p:nvSpPr>
            <p:spPr bwMode="auto">
              <a:xfrm rot="9553234">
                <a:off x="3781" y="1818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7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6"/>
                    </a:lnTo>
                    <a:lnTo>
                      <a:pt x="66" y="47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8" name="Freeform 176"/>
              <p:cNvSpPr>
                <a:spLocks/>
              </p:cNvSpPr>
              <p:nvPr/>
            </p:nvSpPr>
            <p:spPr bwMode="auto">
              <a:xfrm rot="9553234">
                <a:off x="3779" y="1814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1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9" name="Freeform 177"/>
              <p:cNvSpPr>
                <a:spLocks/>
              </p:cNvSpPr>
              <p:nvPr/>
            </p:nvSpPr>
            <p:spPr bwMode="auto">
              <a:xfrm rot="9553234">
                <a:off x="3778" y="1812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0" name="Freeform 178"/>
              <p:cNvSpPr>
                <a:spLocks/>
              </p:cNvSpPr>
              <p:nvPr/>
            </p:nvSpPr>
            <p:spPr bwMode="auto">
              <a:xfrm rot="9553234">
                <a:off x="3777" y="1808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1" name="Freeform 179"/>
              <p:cNvSpPr>
                <a:spLocks/>
              </p:cNvSpPr>
              <p:nvPr/>
            </p:nvSpPr>
            <p:spPr bwMode="auto">
              <a:xfrm rot="9553234">
                <a:off x="3767" y="1790"/>
                <a:ext cx="12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1"/>
                  </a:cxn>
                  <a:cxn ang="0">
                    <a:pos x="69" y="73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9" h="73">
                    <a:moveTo>
                      <a:pt x="0" y="0"/>
                    </a:moveTo>
                    <a:lnTo>
                      <a:pt x="3" y="31"/>
                    </a:lnTo>
                    <a:lnTo>
                      <a:pt x="69" y="73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2" name="Freeform 180"/>
              <p:cNvSpPr>
                <a:spLocks/>
              </p:cNvSpPr>
              <p:nvPr/>
            </p:nvSpPr>
            <p:spPr bwMode="auto">
              <a:xfrm rot="9553234">
                <a:off x="3775" y="1804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3" name="Freeform 181"/>
              <p:cNvSpPr>
                <a:spLocks/>
              </p:cNvSpPr>
              <p:nvPr/>
            </p:nvSpPr>
            <p:spPr bwMode="auto">
              <a:xfrm rot="9553234">
                <a:off x="3774" y="1800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6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4" name="Freeform 182"/>
              <p:cNvSpPr>
                <a:spLocks/>
              </p:cNvSpPr>
              <p:nvPr/>
            </p:nvSpPr>
            <p:spPr bwMode="auto">
              <a:xfrm rot="9553234">
                <a:off x="3773" y="1797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66" y="47"/>
                  </a:cxn>
                  <a:cxn ang="0">
                    <a:pos x="66" y="41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3" y="2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5" name="Freeform 183"/>
              <p:cNvSpPr>
                <a:spLocks/>
              </p:cNvSpPr>
              <p:nvPr/>
            </p:nvSpPr>
            <p:spPr bwMode="auto">
              <a:xfrm rot="9553234">
                <a:off x="3773" y="1796"/>
                <a:ext cx="1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48"/>
                  </a:cxn>
                  <a:cxn ang="0">
                    <a:pos x="63" y="45"/>
                  </a:cxn>
                  <a:cxn ang="0">
                    <a:pos x="0" y="0"/>
                  </a:cxn>
                </a:cxnLst>
                <a:rect l="0" t="0" r="r" b="b"/>
                <a:pathLst>
                  <a:path w="63" h="48">
                    <a:moveTo>
                      <a:pt x="0" y="0"/>
                    </a:moveTo>
                    <a:lnTo>
                      <a:pt x="0" y="6"/>
                    </a:lnTo>
                    <a:lnTo>
                      <a:pt x="63" y="48"/>
                    </a:lnTo>
                    <a:lnTo>
                      <a:pt x="63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6" name="Freeform 184"/>
              <p:cNvSpPr>
                <a:spLocks/>
              </p:cNvSpPr>
              <p:nvPr/>
            </p:nvSpPr>
            <p:spPr bwMode="auto">
              <a:xfrm rot="9553234">
                <a:off x="3766" y="1794"/>
                <a:ext cx="120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7" name="Freeform 185"/>
              <p:cNvSpPr>
                <a:spLocks/>
              </p:cNvSpPr>
              <p:nvPr/>
            </p:nvSpPr>
            <p:spPr bwMode="auto">
              <a:xfrm rot="9553234">
                <a:off x="3765" y="1791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8" name="Freeform 186"/>
              <p:cNvSpPr>
                <a:spLocks/>
              </p:cNvSpPr>
              <p:nvPr/>
            </p:nvSpPr>
            <p:spPr bwMode="auto">
              <a:xfrm rot="9553234">
                <a:off x="3750" y="1776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1"/>
                  </a:cxn>
                  <a:cxn ang="0">
                    <a:pos x="72" y="69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72" h="69">
                    <a:moveTo>
                      <a:pt x="0" y="0"/>
                    </a:moveTo>
                    <a:lnTo>
                      <a:pt x="8" y="31"/>
                    </a:lnTo>
                    <a:lnTo>
                      <a:pt x="72" y="69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79" name="Freeform 187"/>
              <p:cNvSpPr>
                <a:spLocks/>
              </p:cNvSpPr>
              <p:nvPr/>
            </p:nvSpPr>
            <p:spPr bwMode="auto">
              <a:xfrm rot="9553234">
                <a:off x="3764" y="1787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2" y="6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0" name="Freeform 188"/>
              <p:cNvSpPr>
                <a:spLocks/>
              </p:cNvSpPr>
              <p:nvPr/>
            </p:nvSpPr>
            <p:spPr bwMode="auto">
              <a:xfrm rot="9553234">
                <a:off x="3757" y="1785"/>
                <a:ext cx="12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7" y="47"/>
                  </a:cxn>
                  <a:cxn ang="0">
                    <a:pos x="64" y="41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0" y="5"/>
                    </a:lnTo>
                    <a:lnTo>
                      <a:pt x="67" y="47"/>
                    </a:lnTo>
                    <a:lnTo>
                      <a:pt x="64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1" name="Freeform 189"/>
              <p:cNvSpPr>
                <a:spLocks/>
              </p:cNvSpPr>
              <p:nvPr/>
            </p:nvSpPr>
            <p:spPr bwMode="auto">
              <a:xfrm rot="9553234">
                <a:off x="3755" y="1782"/>
                <a:ext cx="12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67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3" y="6"/>
                    </a:lnTo>
                    <a:lnTo>
                      <a:pt x="67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2" name="Freeform 190"/>
              <p:cNvSpPr>
                <a:spLocks/>
              </p:cNvSpPr>
              <p:nvPr/>
            </p:nvSpPr>
            <p:spPr bwMode="auto">
              <a:xfrm rot="9553234">
                <a:off x="3749" y="1780"/>
                <a:ext cx="12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7" y="47"/>
                  </a:cxn>
                  <a:cxn ang="0">
                    <a:pos x="64" y="41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0" y="5"/>
                    </a:lnTo>
                    <a:lnTo>
                      <a:pt x="67" y="47"/>
                    </a:lnTo>
                    <a:lnTo>
                      <a:pt x="64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3" name="Freeform 191"/>
              <p:cNvSpPr>
                <a:spLocks/>
              </p:cNvSpPr>
              <p:nvPr/>
            </p:nvSpPr>
            <p:spPr bwMode="auto">
              <a:xfrm rot="9553234">
                <a:off x="3748" y="1777"/>
                <a:ext cx="12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9"/>
                  </a:cxn>
                  <a:cxn ang="0">
                    <a:pos x="67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3" y="9"/>
                    </a:lnTo>
                    <a:lnTo>
                      <a:pt x="67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4" name="Freeform 192"/>
              <p:cNvSpPr>
                <a:spLocks/>
              </p:cNvSpPr>
              <p:nvPr/>
            </p:nvSpPr>
            <p:spPr bwMode="auto">
              <a:xfrm rot="9553234">
                <a:off x="3725" y="1764"/>
                <a:ext cx="13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7"/>
                  </a:cxn>
                  <a:cxn ang="0">
                    <a:pos x="75" y="66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75" h="66">
                    <a:moveTo>
                      <a:pt x="0" y="0"/>
                    </a:moveTo>
                    <a:lnTo>
                      <a:pt x="8" y="27"/>
                    </a:lnTo>
                    <a:lnTo>
                      <a:pt x="75" y="66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5" name="Freeform 193"/>
              <p:cNvSpPr>
                <a:spLocks/>
              </p:cNvSpPr>
              <p:nvPr/>
            </p:nvSpPr>
            <p:spPr bwMode="auto">
              <a:xfrm rot="9553234">
                <a:off x="3742" y="1773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66" y="47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3" y="5"/>
                    </a:lnTo>
                    <a:lnTo>
                      <a:pt x="66" y="47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6" name="Freeform 194"/>
              <p:cNvSpPr>
                <a:spLocks/>
              </p:cNvSpPr>
              <p:nvPr/>
            </p:nvSpPr>
            <p:spPr bwMode="auto">
              <a:xfrm rot="9553234">
                <a:off x="3736" y="1772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66" y="47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2" y="8"/>
                    </a:lnTo>
                    <a:lnTo>
                      <a:pt x="66" y="47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7" name="Freeform 195"/>
              <p:cNvSpPr>
                <a:spLocks/>
              </p:cNvSpPr>
              <p:nvPr/>
            </p:nvSpPr>
            <p:spPr bwMode="auto">
              <a:xfrm rot="9553234">
                <a:off x="3729" y="1768"/>
                <a:ext cx="12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7" y="48"/>
                  </a:cxn>
                  <a:cxn ang="0">
                    <a:pos x="64" y="39"/>
                  </a:cxn>
                  <a:cxn ang="0">
                    <a:pos x="0" y="0"/>
                  </a:cxn>
                </a:cxnLst>
                <a:rect l="0" t="0" r="r" b="b"/>
                <a:pathLst>
                  <a:path w="67" h="48">
                    <a:moveTo>
                      <a:pt x="0" y="0"/>
                    </a:moveTo>
                    <a:lnTo>
                      <a:pt x="0" y="6"/>
                    </a:lnTo>
                    <a:lnTo>
                      <a:pt x="67" y="48"/>
                    </a:lnTo>
                    <a:lnTo>
                      <a:pt x="64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8" name="Freeform 196"/>
              <p:cNvSpPr>
                <a:spLocks/>
              </p:cNvSpPr>
              <p:nvPr/>
            </p:nvSpPr>
            <p:spPr bwMode="auto">
              <a:xfrm rot="9553234">
                <a:off x="3723" y="1765"/>
                <a:ext cx="12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70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70" h="47">
                    <a:moveTo>
                      <a:pt x="0" y="0"/>
                    </a:moveTo>
                    <a:lnTo>
                      <a:pt x="3" y="8"/>
                    </a:lnTo>
                    <a:lnTo>
                      <a:pt x="70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89" name="Freeform 197"/>
              <p:cNvSpPr>
                <a:spLocks/>
              </p:cNvSpPr>
              <p:nvPr/>
            </p:nvSpPr>
            <p:spPr bwMode="auto">
              <a:xfrm rot="9553234">
                <a:off x="3694" y="1754"/>
                <a:ext cx="147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25"/>
                  </a:cxn>
                  <a:cxn ang="0">
                    <a:pos x="81" y="64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81" h="64">
                    <a:moveTo>
                      <a:pt x="0" y="0"/>
                    </a:moveTo>
                    <a:lnTo>
                      <a:pt x="14" y="25"/>
                    </a:lnTo>
                    <a:lnTo>
                      <a:pt x="81" y="64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0" name="Freeform 198"/>
              <p:cNvSpPr>
                <a:spLocks/>
              </p:cNvSpPr>
              <p:nvPr/>
            </p:nvSpPr>
            <p:spPr bwMode="auto">
              <a:xfrm rot="9553234">
                <a:off x="3713" y="1763"/>
                <a:ext cx="13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72" y="48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2" h="48">
                    <a:moveTo>
                      <a:pt x="0" y="0"/>
                    </a:moveTo>
                    <a:lnTo>
                      <a:pt x="6" y="9"/>
                    </a:lnTo>
                    <a:lnTo>
                      <a:pt x="72" y="48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1" name="Freeform 199"/>
              <p:cNvSpPr>
                <a:spLocks/>
              </p:cNvSpPr>
              <p:nvPr/>
            </p:nvSpPr>
            <p:spPr bwMode="auto">
              <a:xfrm rot="9553234">
                <a:off x="3705" y="1760"/>
                <a:ext cx="12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69" y="47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5" y="8"/>
                    </a:lnTo>
                    <a:lnTo>
                      <a:pt x="69" y="47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2" name="Freeform 200"/>
              <p:cNvSpPr>
                <a:spLocks/>
              </p:cNvSpPr>
              <p:nvPr/>
            </p:nvSpPr>
            <p:spPr bwMode="auto">
              <a:xfrm rot="9553234">
                <a:off x="3692" y="1759"/>
                <a:ext cx="12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70" y="47"/>
                  </a:cxn>
                  <a:cxn ang="0">
                    <a:pos x="64" y="39"/>
                  </a:cxn>
                  <a:cxn ang="0">
                    <a:pos x="0" y="0"/>
                  </a:cxn>
                </a:cxnLst>
                <a:rect l="0" t="0" r="r" b="b"/>
                <a:pathLst>
                  <a:path w="70" h="47">
                    <a:moveTo>
                      <a:pt x="0" y="0"/>
                    </a:moveTo>
                    <a:lnTo>
                      <a:pt x="3" y="8"/>
                    </a:lnTo>
                    <a:lnTo>
                      <a:pt x="70" y="47"/>
                    </a:lnTo>
                    <a:lnTo>
                      <a:pt x="64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3" name="Freeform 201"/>
              <p:cNvSpPr>
                <a:spLocks/>
              </p:cNvSpPr>
              <p:nvPr/>
            </p:nvSpPr>
            <p:spPr bwMode="auto">
              <a:xfrm rot="9553234">
                <a:off x="3662" y="1750"/>
                <a:ext cx="150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5"/>
                  </a:cxn>
                  <a:cxn ang="0">
                    <a:pos x="83" y="64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83" h="64">
                    <a:moveTo>
                      <a:pt x="0" y="0"/>
                    </a:moveTo>
                    <a:lnTo>
                      <a:pt x="17" y="25"/>
                    </a:lnTo>
                    <a:lnTo>
                      <a:pt x="83" y="64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4" name="Freeform 202"/>
              <p:cNvSpPr>
                <a:spLocks/>
              </p:cNvSpPr>
              <p:nvPr/>
            </p:nvSpPr>
            <p:spPr bwMode="auto">
              <a:xfrm rot="9553234">
                <a:off x="3676" y="1753"/>
                <a:ext cx="135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4"/>
                  </a:cxn>
                  <a:cxn ang="0">
                    <a:pos x="75" y="53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lnTo>
                      <a:pt x="8" y="14"/>
                    </a:lnTo>
                    <a:lnTo>
                      <a:pt x="75" y="53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5" name="Freeform 203"/>
              <p:cNvSpPr>
                <a:spLocks/>
              </p:cNvSpPr>
              <p:nvPr/>
            </p:nvSpPr>
            <p:spPr bwMode="auto">
              <a:xfrm rot="9553234">
                <a:off x="3660" y="1752"/>
                <a:ext cx="13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75" y="50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9" y="11"/>
                    </a:lnTo>
                    <a:lnTo>
                      <a:pt x="75" y="50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6" name="Freeform 204"/>
              <p:cNvSpPr>
                <a:spLocks/>
              </p:cNvSpPr>
              <p:nvPr/>
            </p:nvSpPr>
            <p:spPr bwMode="auto">
              <a:xfrm rot="9553234">
                <a:off x="3622" y="1747"/>
                <a:ext cx="156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5"/>
                  </a:cxn>
                  <a:cxn ang="0">
                    <a:pos x="86" y="62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86" h="62">
                    <a:moveTo>
                      <a:pt x="0" y="0"/>
                    </a:moveTo>
                    <a:lnTo>
                      <a:pt x="19" y="25"/>
                    </a:lnTo>
                    <a:lnTo>
                      <a:pt x="86" y="62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7" name="Freeform 205"/>
              <p:cNvSpPr>
                <a:spLocks/>
              </p:cNvSpPr>
              <p:nvPr/>
            </p:nvSpPr>
            <p:spPr bwMode="auto">
              <a:xfrm rot="9553234">
                <a:off x="3643" y="1751"/>
                <a:ext cx="13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2"/>
                  </a:cxn>
                  <a:cxn ang="0">
                    <a:pos x="75" y="50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11" y="12"/>
                    </a:lnTo>
                    <a:lnTo>
                      <a:pt x="75" y="50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8" name="Freeform 206"/>
              <p:cNvSpPr>
                <a:spLocks/>
              </p:cNvSpPr>
              <p:nvPr/>
            </p:nvSpPr>
            <p:spPr bwMode="auto">
              <a:xfrm rot="9553234">
                <a:off x="3621" y="1751"/>
                <a:ext cx="13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3"/>
                  </a:cxn>
                  <a:cxn ang="0">
                    <a:pos x="75" y="50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8" y="13"/>
                    </a:lnTo>
                    <a:lnTo>
                      <a:pt x="75" y="50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99" name="Freeform 207"/>
              <p:cNvSpPr>
                <a:spLocks/>
              </p:cNvSpPr>
              <p:nvPr/>
            </p:nvSpPr>
            <p:spPr bwMode="auto">
              <a:xfrm rot="9553234">
                <a:off x="3578" y="1748"/>
                <a:ext cx="161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0"/>
                  </a:cxn>
                  <a:cxn ang="0">
                    <a:pos x="89" y="56"/>
                  </a:cxn>
                  <a:cxn ang="0">
                    <a:pos x="67" y="37"/>
                  </a:cxn>
                  <a:cxn ang="0">
                    <a:pos x="0" y="0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22" y="20"/>
                    </a:lnTo>
                    <a:lnTo>
                      <a:pt x="89" y="56"/>
                    </a:lnTo>
                    <a:lnTo>
                      <a:pt x="67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0" name="Freeform 208"/>
              <p:cNvSpPr>
                <a:spLocks/>
              </p:cNvSpPr>
              <p:nvPr/>
            </p:nvSpPr>
            <p:spPr bwMode="auto">
              <a:xfrm rot="9553234">
                <a:off x="2637" y="2455"/>
                <a:ext cx="110" cy="56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0" y="0"/>
                  </a:cxn>
                  <a:cxn ang="0">
                    <a:pos x="41" y="62"/>
                  </a:cxn>
                  <a:cxn ang="0">
                    <a:pos x="61" y="84"/>
                  </a:cxn>
                  <a:cxn ang="0">
                    <a:pos x="19" y="25"/>
                  </a:cxn>
                </a:cxnLst>
                <a:rect l="0" t="0" r="r" b="b"/>
                <a:pathLst>
                  <a:path w="61" h="84">
                    <a:moveTo>
                      <a:pt x="19" y="25"/>
                    </a:moveTo>
                    <a:lnTo>
                      <a:pt x="0" y="0"/>
                    </a:lnTo>
                    <a:lnTo>
                      <a:pt x="41" y="62"/>
                    </a:lnTo>
                    <a:lnTo>
                      <a:pt x="61" y="84"/>
                    </a:lnTo>
                    <a:lnTo>
                      <a:pt x="19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1" name="Freeform 209"/>
              <p:cNvSpPr>
                <a:spLocks/>
              </p:cNvSpPr>
              <p:nvPr/>
            </p:nvSpPr>
            <p:spPr bwMode="auto">
              <a:xfrm rot="9553234">
                <a:off x="2676" y="2455"/>
                <a:ext cx="116" cy="56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64" y="84"/>
                  </a:cxn>
                  <a:cxn ang="0">
                    <a:pos x="23" y="22"/>
                  </a:cxn>
                </a:cxnLst>
                <a:rect l="0" t="0" r="r" b="b"/>
                <a:pathLst>
                  <a:path w="64" h="84">
                    <a:moveTo>
                      <a:pt x="23" y="22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64" y="84"/>
                    </a:lnTo>
                    <a:lnTo>
                      <a:pt x="23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2" name="Freeform 210"/>
              <p:cNvSpPr>
                <a:spLocks/>
              </p:cNvSpPr>
              <p:nvPr/>
            </p:nvSpPr>
            <p:spPr bwMode="auto">
              <a:xfrm rot="9553234">
                <a:off x="2717" y="2454"/>
                <a:ext cx="121" cy="54"/>
              </a:xfrm>
              <a:custGeom>
                <a:avLst/>
                <a:gdLst/>
                <a:ahLst/>
                <a:cxnLst>
                  <a:cxn ang="0">
                    <a:pos x="25" y="19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67" y="80"/>
                  </a:cxn>
                  <a:cxn ang="0">
                    <a:pos x="25" y="19"/>
                  </a:cxn>
                </a:cxnLst>
                <a:rect l="0" t="0" r="r" b="b"/>
                <a:pathLst>
                  <a:path w="67" h="80">
                    <a:moveTo>
                      <a:pt x="25" y="19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67" y="80"/>
                    </a:lnTo>
                    <a:lnTo>
                      <a:pt x="25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3" name="Freeform 211"/>
              <p:cNvSpPr>
                <a:spLocks/>
              </p:cNvSpPr>
              <p:nvPr/>
            </p:nvSpPr>
            <p:spPr bwMode="auto">
              <a:xfrm rot="9553234">
                <a:off x="2717" y="2458"/>
                <a:ext cx="99" cy="46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0" y="0"/>
                  </a:cxn>
                  <a:cxn ang="0">
                    <a:pos x="41" y="61"/>
                  </a:cxn>
                  <a:cxn ang="0">
                    <a:pos x="55" y="69"/>
                  </a:cxn>
                  <a:cxn ang="0">
                    <a:pos x="13" y="8"/>
                  </a:cxn>
                </a:cxnLst>
                <a:rect l="0" t="0" r="r" b="b"/>
                <a:pathLst>
                  <a:path w="55" h="69">
                    <a:moveTo>
                      <a:pt x="13" y="8"/>
                    </a:moveTo>
                    <a:lnTo>
                      <a:pt x="0" y="0"/>
                    </a:lnTo>
                    <a:lnTo>
                      <a:pt x="41" y="61"/>
                    </a:lnTo>
                    <a:lnTo>
                      <a:pt x="55" y="69"/>
                    </a:lnTo>
                    <a:lnTo>
                      <a:pt x="1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4" name="Freeform 212"/>
              <p:cNvSpPr>
                <a:spLocks/>
              </p:cNvSpPr>
              <p:nvPr/>
            </p:nvSpPr>
            <p:spPr bwMode="auto">
              <a:xfrm rot="9553234">
                <a:off x="2743" y="2455"/>
                <a:ext cx="96" cy="48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3" y="72"/>
                  </a:cxn>
                  <a:cxn ang="0">
                    <a:pos x="12" y="11"/>
                  </a:cxn>
                </a:cxnLst>
                <a:rect l="0" t="0" r="r" b="b"/>
                <a:pathLst>
                  <a:path w="53" h="72">
                    <a:moveTo>
                      <a:pt x="12" y="11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3" y="72"/>
                    </a:lnTo>
                    <a:lnTo>
                      <a:pt x="12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5" name="Freeform 213"/>
              <p:cNvSpPr>
                <a:spLocks/>
              </p:cNvSpPr>
              <p:nvPr/>
            </p:nvSpPr>
            <p:spPr bwMode="auto">
              <a:xfrm rot="9553234">
                <a:off x="2764" y="2449"/>
                <a:ext cx="130" cy="52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72" y="78"/>
                  </a:cxn>
                  <a:cxn ang="0">
                    <a:pos x="30" y="17"/>
                  </a:cxn>
                </a:cxnLst>
                <a:rect l="0" t="0" r="r" b="b"/>
                <a:pathLst>
                  <a:path w="72" h="78">
                    <a:moveTo>
                      <a:pt x="30" y="17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72" y="78"/>
                    </a:lnTo>
                    <a:lnTo>
                      <a:pt x="30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6" name="Freeform 214"/>
              <p:cNvSpPr>
                <a:spLocks/>
              </p:cNvSpPr>
              <p:nvPr/>
            </p:nvSpPr>
            <p:spPr bwMode="auto">
              <a:xfrm rot="9553234">
                <a:off x="2764" y="2454"/>
                <a:ext cx="96" cy="45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3" y="67"/>
                  </a:cxn>
                  <a:cxn ang="0">
                    <a:pos x="11" y="6"/>
                  </a:cxn>
                </a:cxnLst>
                <a:rect l="0" t="0" r="r" b="b"/>
                <a:pathLst>
                  <a:path w="53" h="67">
                    <a:moveTo>
                      <a:pt x="11" y="6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3" y="67"/>
                    </a:lnTo>
                    <a:lnTo>
                      <a:pt x="11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7" name="Freeform 215"/>
              <p:cNvSpPr>
                <a:spLocks/>
              </p:cNvSpPr>
              <p:nvPr/>
            </p:nvSpPr>
            <p:spPr bwMode="auto">
              <a:xfrm rot="9553234">
                <a:off x="2784" y="2453"/>
                <a:ext cx="90" cy="4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0" y="66"/>
                  </a:cxn>
                  <a:cxn ang="0">
                    <a:pos x="8" y="5"/>
                  </a:cxn>
                </a:cxnLst>
                <a:rect l="0" t="0" r="r" b="b"/>
                <a:pathLst>
                  <a:path w="50" h="66">
                    <a:moveTo>
                      <a:pt x="8" y="5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0" y="66"/>
                    </a:lnTo>
                    <a:lnTo>
                      <a:pt x="8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8" name="Freeform 216"/>
              <p:cNvSpPr>
                <a:spLocks/>
              </p:cNvSpPr>
              <p:nvPr/>
            </p:nvSpPr>
            <p:spPr bwMode="auto">
              <a:xfrm rot="9553234">
                <a:off x="2798" y="2449"/>
                <a:ext cx="96" cy="45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3" y="67"/>
                  </a:cxn>
                  <a:cxn ang="0">
                    <a:pos x="11" y="6"/>
                  </a:cxn>
                </a:cxnLst>
                <a:rect l="0" t="0" r="r" b="b"/>
                <a:pathLst>
                  <a:path w="53" h="67">
                    <a:moveTo>
                      <a:pt x="11" y="6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3" y="67"/>
                    </a:lnTo>
                    <a:lnTo>
                      <a:pt x="11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09" name="Freeform 217"/>
              <p:cNvSpPr>
                <a:spLocks/>
              </p:cNvSpPr>
              <p:nvPr/>
            </p:nvSpPr>
            <p:spPr bwMode="auto">
              <a:xfrm rot="9553234">
                <a:off x="2815" y="2441"/>
                <a:ext cx="130" cy="48"/>
              </a:xfrm>
              <a:custGeom>
                <a:avLst/>
                <a:gdLst/>
                <a:ahLst/>
                <a:cxnLst>
                  <a:cxn ang="0">
                    <a:pos x="28" y="11"/>
                  </a:cxn>
                  <a:cxn ang="0">
                    <a:pos x="0" y="0"/>
                  </a:cxn>
                  <a:cxn ang="0">
                    <a:pos x="42" y="58"/>
                  </a:cxn>
                  <a:cxn ang="0">
                    <a:pos x="72" y="72"/>
                  </a:cxn>
                  <a:cxn ang="0">
                    <a:pos x="28" y="11"/>
                  </a:cxn>
                </a:cxnLst>
                <a:rect l="0" t="0" r="r" b="b"/>
                <a:pathLst>
                  <a:path w="72" h="72">
                    <a:moveTo>
                      <a:pt x="28" y="11"/>
                    </a:moveTo>
                    <a:lnTo>
                      <a:pt x="0" y="0"/>
                    </a:lnTo>
                    <a:lnTo>
                      <a:pt x="42" y="58"/>
                    </a:lnTo>
                    <a:lnTo>
                      <a:pt x="72" y="72"/>
                    </a:lnTo>
                    <a:lnTo>
                      <a:pt x="28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0" name="Freeform 218"/>
              <p:cNvSpPr>
                <a:spLocks/>
              </p:cNvSpPr>
              <p:nvPr/>
            </p:nvSpPr>
            <p:spPr bwMode="auto">
              <a:xfrm rot="9553234">
                <a:off x="2815" y="2447"/>
                <a:ext cx="90" cy="4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0" y="64"/>
                  </a:cxn>
                  <a:cxn ang="0">
                    <a:pos x="6" y="3"/>
                  </a:cxn>
                </a:cxnLst>
                <a:rect l="0" t="0" r="r" b="b"/>
                <a:pathLst>
                  <a:path w="50" h="64">
                    <a:moveTo>
                      <a:pt x="6" y="3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0" y="64"/>
                    </a:lnTo>
                    <a:lnTo>
                      <a:pt x="6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1" name="Freeform 219"/>
              <p:cNvSpPr>
                <a:spLocks/>
              </p:cNvSpPr>
              <p:nvPr/>
            </p:nvSpPr>
            <p:spPr bwMode="auto">
              <a:xfrm rot="9553234">
                <a:off x="2828" y="2444"/>
                <a:ext cx="91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2"/>
                  </a:cxn>
                  <a:cxn ang="0">
                    <a:pos x="50" y="64"/>
                  </a:cxn>
                  <a:cxn ang="0">
                    <a:pos x="8" y="3"/>
                  </a:cxn>
                </a:cxnLst>
                <a:rect l="0" t="0" r="r" b="b"/>
                <a:pathLst>
                  <a:path w="50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2"/>
                    </a:lnTo>
                    <a:lnTo>
                      <a:pt x="50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2" name="Freeform 220"/>
              <p:cNvSpPr>
                <a:spLocks/>
              </p:cNvSpPr>
              <p:nvPr/>
            </p:nvSpPr>
            <p:spPr bwMode="auto">
              <a:xfrm rot="9553234">
                <a:off x="2840" y="2443"/>
                <a:ext cx="94" cy="4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2"/>
                  </a:cxn>
                </a:cxnLst>
                <a:rect l="0" t="0" r="r" b="b"/>
                <a:pathLst>
                  <a:path w="52" h="64">
                    <a:moveTo>
                      <a:pt x="8" y="2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3" name="Freeform 221"/>
              <p:cNvSpPr>
                <a:spLocks/>
              </p:cNvSpPr>
              <p:nvPr/>
            </p:nvSpPr>
            <p:spPr bwMode="auto">
              <a:xfrm rot="9553234">
                <a:off x="2853" y="2440"/>
                <a:ext cx="91" cy="4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42" y="58"/>
                  </a:cxn>
                  <a:cxn ang="0">
                    <a:pos x="50" y="64"/>
                  </a:cxn>
                  <a:cxn ang="0">
                    <a:pos x="6" y="3"/>
                  </a:cxn>
                </a:cxnLst>
                <a:rect l="0" t="0" r="r" b="b"/>
                <a:pathLst>
                  <a:path w="50" h="64">
                    <a:moveTo>
                      <a:pt x="6" y="3"/>
                    </a:moveTo>
                    <a:lnTo>
                      <a:pt x="0" y="0"/>
                    </a:lnTo>
                    <a:lnTo>
                      <a:pt x="42" y="58"/>
                    </a:lnTo>
                    <a:lnTo>
                      <a:pt x="50" y="64"/>
                    </a:lnTo>
                    <a:lnTo>
                      <a:pt x="6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4" name="Freeform 222"/>
              <p:cNvSpPr>
                <a:spLocks/>
              </p:cNvSpPr>
              <p:nvPr/>
            </p:nvSpPr>
            <p:spPr bwMode="auto">
              <a:xfrm rot="9553234">
                <a:off x="2869" y="2430"/>
                <a:ext cx="136" cy="46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75" y="69"/>
                  </a:cxn>
                  <a:cxn ang="0">
                    <a:pos x="33" y="11"/>
                  </a:cxn>
                </a:cxnLst>
                <a:rect l="0" t="0" r="r" b="b"/>
                <a:pathLst>
                  <a:path w="75" h="69">
                    <a:moveTo>
                      <a:pt x="33" y="11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75" y="69"/>
                    </a:lnTo>
                    <a:lnTo>
                      <a:pt x="3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5" name="Freeform 223"/>
              <p:cNvSpPr>
                <a:spLocks/>
              </p:cNvSpPr>
              <p:nvPr/>
            </p:nvSpPr>
            <p:spPr bwMode="auto">
              <a:xfrm rot="9553234">
                <a:off x="2869" y="2439"/>
                <a:ext cx="90" cy="40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0" y="61"/>
                  </a:cxn>
                  <a:cxn ang="0">
                    <a:pos x="8" y="3"/>
                  </a:cxn>
                </a:cxnLst>
                <a:rect l="0" t="0" r="r" b="b"/>
                <a:pathLst>
                  <a:path w="50" h="61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0" y="61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6" name="Freeform 224"/>
              <p:cNvSpPr>
                <a:spLocks/>
              </p:cNvSpPr>
              <p:nvPr/>
            </p:nvSpPr>
            <p:spPr bwMode="auto">
              <a:xfrm rot="9553234">
                <a:off x="2880" y="2434"/>
                <a:ext cx="94" cy="42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3"/>
                  </a:cxn>
                </a:cxnLst>
                <a:rect l="0" t="0" r="r" b="b"/>
                <a:pathLst>
                  <a:path w="52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7" name="Freeform 225"/>
              <p:cNvSpPr>
                <a:spLocks/>
              </p:cNvSpPr>
              <p:nvPr/>
            </p:nvSpPr>
            <p:spPr bwMode="auto">
              <a:xfrm rot="9553234">
                <a:off x="2893" y="2430"/>
                <a:ext cx="96" cy="4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3"/>
                  </a:cxn>
                  <a:cxn ang="0">
                    <a:pos x="9" y="2"/>
                  </a:cxn>
                </a:cxnLst>
                <a:rect l="0" t="0" r="r" b="b"/>
                <a:pathLst>
                  <a:path w="53" h="63">
                    <a:moveTo>
                      <a:pt x="9" y="2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3"/>
                    </a:lnTo>
                    <a:lnTo>
                      <a:pt x="9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8" name="Freeform 226"/>
              <p:cNvSpPr>
                <a:spLocks/>
              </p:cNvSpPr>
              <p:nvPr/>
            </p:nvSpPr>
            <p:spPr bwMode="auto">
              <a:xfrm rot="9553234">
                <a:off x="2908" y="2425"/>
                <a:ext cx="96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3" y="64"/>
                  </a:cxn>
                  <a:cxn ang="0">
                    <a:pos x="8" y="3"/>
                  </a:cxn>
                </a:cxnLst>
                <a:rect l="0" t="0" r="r" b="b"/>
                <a:pathLst>
                  <a:path w="53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3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9" name="Freeform 227"/>
              <p:cNvSpPr>
                <a:spLocks/>
              </p:cNvSpPr>
              <p:nvPr/>
            </p:nvSpPr>
            <p:spPr bwMode="auto">
              <a:xfrm rot="9553234">
                <a:off x="2922" y="2414"/>
                <a:ext cx="139" cy="47"/>
              </a:xfrm>
              <a:custGeom>
                <a:avLst/>
                <a:gdLst/>
                <a:ahLst/>
                <a:cxnLst>
                  <a:cxn ang="0">
                    <a:pos x="33" y="9"/>
                  </a:cxn>
                  <a:cxn ang="0">
                    <a:pos x="0" y="0"/>
                  </a:cxn>
                  <a:cxn ang="0">
                    <a:pos x="47" y="62"/>
                  </a:cxn>
                  <a:cxn ang="0">
                    <a:pos x="77" y="70"/>
                  </a:cxn>
                  <a:cxn ang="0">
                    <a:pos x="33" y="9"/>
                  </a:cxn>
                </a:cxnLst>
                <a:rect l="0" t="0" r="r" b="b"/>
                <a:pathLst>
                  <a:path w="77" h="70">
                    <a:moveTo>
                      <a:pt x="33" y="9"/>
                    </a:moveTo>
                    <a:lnTo>
                      <a:pt x="0" y="0"/>
                    </a:lnTo>
                    <a:lnTo>
                      <a:pt x="47" y="62"/>
                    </a:lnTo>
                    <a:lnTo>
                      <a:pt x="77" y="70"/>
                    </a:lnTo>
                    <a:lnTo>
                      <a:pt x="33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0" name="Freeform 228"/>
              <p:cNvSpPr>
                <a:spLocks/>
              </p:cNvSpPr>
              <p:nvPr/>
            </p:nvSpPr>
            <p:spPr bwMode="auto">
              <a:xfrm rot="9553234">
                <a:off x="2923" y="2422"/>
                <a:ext cx="94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3"/>
                  </a:cxn>
                </a:cxnLst>
                <a:rect l="0" t="0" r="r" b="b"/>
                <a:pathLst>
                  <a:path w="52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1" name="Freeform 229"/>
              <p:cNvSpPr>
                <a:spLocks/>
              </p:cNvSpPr>
              <p:nvPr/>
            </p:nvSpPr>
            <p:spPr bwMode="auto">
              <a:xfrm rot="9553234">
                <a:off x="2937" y="2418"/>
                <a:ext cx="96" cy="4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4"/>
                  </a:cxn>
                  <a:cxn ang="0">
                    <a:pos x="9" y="3"/>
                  </a:cxn>
                </a:cxnLst>
                <a:rect l="0" t="0" r="r" b="b"/>
                <a:pathLst>
                  <a:path w="53" h="64">
                    <a:moveTo>
                      <a:pt x="9" y="3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4"/>
                    </a:lnTo>
                    <a:lnTo>
                      <a:pt x="9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2" name="Freeform 230"/>
              <p:cNvSpPr>
                <a:spLocks/>
              </p:cNvSpPr>
              <p:nvPr/>
            </p:nvSpPr>
            <p:spPr bwMode="auto">
              <a:xfrm rot="9553234">
                <a:off x="2952" y="2415"/>
                <a:ext cx="96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3" y="61"/>
                  </a:cxn>
                  <a:cxn ang="0">
                    <a:pos x="8" y="0"/>
                  </a:cxn>
                </a:cxnLst>
                <a:rect l="0" t="0" r="r" b="b"/>
                <a:pathLst>
                  <a:path w="53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3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3" name="Freeform 231"/>
              <p:cNvSpPr>
                <a:spLocks/>
              </p:cNvSpPr>
              <p:nvPr/>
            </p:nvSpPr>
            <p:spPr bwMode="auto">
              <a:xfrm rot="9553234">
                <a:off x="2961" y="2410"/>
                <a:ext cx="99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7" y="62"/>
                  </a:cxn>
                  <a:cxn ang="0">
                    <a:pos x="55" y="64"/>
                  </a:cxn>
                  <a:cxn ang="0">
                    <a:pos x="8" y="3"/>
                  </a:cxn>
                </a:cxnLst>
                <a:rect l="0" t="0" r="r" b="b"/>
                <a:pathLst>
                  <a:path w="55" h="64">
                    <a:moveTo>
                      <a:pt x="8" y="3"/>
                    </a:moveTo>
                    <a:lnTo>
                      <a:pt x="0" y="0"/>
                    </a:lnTo>
                    <a:lnTo>
                      <a:pt x="47" y="62"/>
                    </a:lnTo>
                    <a:lnTo>
                      <a:pt x="55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4" name="Freeform 232"/>
              <p:cNvSpPr>
                <a:spLocks/>
              </p:cNvSpPr>
              <p:nvPr/>
            </p:nvSpPr>
            <p:spPr bwMode="auto">
              <a:xfrm rot="9553234">
                <a:off x="2973" y="2398"/>
                <a:ext cx="147" cy="4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81" y="67"/>
                  </a:cxn>
                  <a:cxn ang="0">
                    <a:pos x="34" y="5"/>
                  </a:cxn>
                </a:cxnLst>
                <a:rect l="0" t="0" r="r" b="b"/>
                <a:pathLst>
                  <a:path w="81" h="67">
                    <a:moveTo>
                      <a:pt x="34" y="5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81" y="67"/>
                    </a:lnTo>
                    <a:lnTo>
                      <a:pt x="34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5" name="Freeform 233"/>
              <p:cNvSpPr>
                <a:spLocks/>
              </p:cNvSpPr>
              <p:nvPr/>
            </p:nvSpPr>
            <p:spPr bwMode="auto">
              <a:xfrm rot="9553234">
                <a:off x="2974" y="2407"/>
                <a:ext cx="101" cy="4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7" y="59"/>
                  </a:cxn>
                  <a:cxn ang="0">
                    <a:pos x="56" y="62"/>
                  </a:cxn>
                  <a:cxn ang="0">
                    <a:pos x="9" y="0"/>
                  </a:cxn>
                </a:cxnLst>
                <a:rect l="0" t="0" r="r" b="b"/>
                <a:pathLst>
                  <a:path w="56" h="62">
                    <a:moveTo>
                      <a:pt x="9" y="0"/>
                    </a:moveTo>
                    <a:lnTo>
                      <a:pt x="0" y="0"/>
                    </a:lnTo>
                    <a:lnTo>
                      <a:pt x="47" y="59"/>
                    </a:lnTo>
                    <a:lnTo>
                      <a:pt x="56" y="62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6" name="Freeform 234"/>
              <p:cNvSpPr>
                <a:spLocks/>
              </p:cNvSpPr>
              <p:nvPr/>
            </p:nvSpPr>
            <p:spPr bwMode="auto">
              <a:xfrm rot="9553234">
                <a:off x="2991" y="2402"/>
                <a:ext cx="100" cy="4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2"/>
                  </a:cxn>
                </a:cxnLst>
                <a:rect l="0" t="0" r="r" b="b"/>
                <a:pathLst>
                  <a:path w="55" h="61">
                    <a:moveTo>
                      <a:pt x="8" y="2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7" name="Freeform 235"/>
              <p:cNvSpPr>
                <a:spLocks/>
              </p:cNvSpPr>
              <p:nvPr/>
            </p:nvSpPr>
            <p:spPr bwMode="auto">
              <a:xfrm rot="9553234">
                <a:off x="3004" y="2397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8" name="Freeform 236"/>
              <p:cNvSpPr>
                <a:spLocks/>
              </p:cNvSpPr>
              <p:nvPr/>
            </p:nvSpPr>
            <p:spPr bwMode="auto">
              <a:xfrm rot="9553234">
                <a:off x="3024" y="2391"/>
                <a:ext cx="96" cy="4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4"/>
                  </a:cxn>
                  <a:cxn ang="0">
                    <a:pos x="9" y="3"/>
                  </a:cxn>
                </a:cxnLst>
                <a:rect l="0" t="0" r="r" b="b"/>
                <a:pathLst>
                  <a:path w="53" h="64">
                    <a:moveTo>
                      <a:pt x="9" y="3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4"/>
                    </a:lnTo>
                    <a:lnTo>
                      <a:pt x="9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29" name="Freeform 237"/>
              <p:cNvSpPr>
                <a:spLocks/>
              </p:cNvSpPr>
              <p:nvPr/>
            </p:nvSpPr>
            <p:spPr bwMode="auto">
              <a:xfrm rot="9553234">
                <a:off x="3035" y="2379"/>
                <a:ext cx="147" cy="4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0"/>
                  </a:cxn>
                  <a:cxn ang="0">
                    <a:pos x="47" y="58"/>
                  </a:cxn>
                  <a:cxn ang="0">
                    <a:pos x="81" y="61"/>
                  </a:cxn>
                  <a:cxn ang="0">
                    <a:pos x="36" y="0"/>
                  </a:cxn>
                </a:cxnLst>
                <a:rect l="0" t="0" r="r" b="b"/>
                <a:pathLst>
                  <a:path w="81" h="61">
                    <a:moveTo>
                      <a:pt x="36" y="0"/>
                    </a:moveTo>
                    <a:lnTo>
                      <a:pt x="0" y="0"/>
                    </a:lnTo>
                    <a:lnTo>
                      <a:pt x="47" y="58"/>
                    </a:lnTo>
                    <a:lnTo>
                      <a:pt x="81" y="61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0" name="Freeform 238"/>
              <p:cNvSpPr>
                <a:spLocks/>
              </p:cNvSpPr>
              <p:nvPr/>
            </p:nvSpPr>
            <p:spPr bwMode="auto">
              <a:xfrm rot="9553234">
                <a:off x="3037" y="2386"/>
                <a:ext cx="102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6" y="61"/>
                  </a:cxn>
                  <a:cxn ang="0">
                    <a:pos x="11" y="0"/>
                  </a:cxn>
                </a:cxnLst>
                <a:rect l="0" t="0" r="r" b="b"/>
                <a:pathLst>
                  <a:path w="56" h="61">
                    <a:moveTo>
                      <a:pt x="11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6" y="61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1" name="Freeform 239"/>
              <p:cNvSpPr>
                <a:spLocks/>
              </p:cNvSpPr>
              <p:nvPr/>
            </p:nvSpPr>
            <p:spPr bwMode="auto">
              <a:xfrm rot="9553234">
                <a:off x="3052" y="2381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2" name="Freeform 240"/>
              <p:cNvSpPr>
                <a:spLocks/>
              </p:cNvSpPr>
              <p:nvPr/>
            </p:nvSpPr>
            <p:spPr bwMode="auto">
              <a:xfrm rot="9553234">
                <a:off x="3065" y="2376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3" name="Freeform 241"/>
              <p:cNvSpPr>
                <a:spLocks/>
              </p:cNvSpPr>
              <p:nvPr/>
            </p:nvSpPr>
            <p:spPr bwMode="auto">
              <a:xfrm rot="9553234">
                <a:off x="3079" y="2371"/>
                <a:ext cx="102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7" y="58"/>
                  </a:cxn>
                  <a:cxn ang="0">
                    <a:pos x="56" y="61"/>
                  </a:cxn>
                  <a:cxn ang="0">
                    <a:pos x="9" y="0"/>
                  </a:cxn>
                </a:cxnLst>
                <a:rect l="0" t="0" r="r" b="b"/>
                <a:pathLst>
                  <a:path w="56" h="61">
                    <a:moveTo>
                      <a:pt x="9" y="0"/>
                    </a:moveTo>
                    <a:lnTo>
                      <a:pt x="0" y="0"/>
                    </a:lnTo>
                    <a:lnTo>
                      <a:pt x="47" y="58"/>
                    </a:lnTo>
                    <a:lnTo>
                      <a:pt x="56" y="61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4" name="Freeform 242"/>
              <p:cNvSpPr>
                <a:spLocks/>
              </p:cNvSpPr>
              <p:nvPr/>
            </p:nvSpPr>
            <p:spPr bwMode="auto">
              <a:xfrm rot="9553234">
                <a:off x="3093" y="2356"/>
                <a:ext cx="153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49" y="61"/>
                  </a:cxn>
                  <a:cxn ang="0">
                    <a:pos x="85" y="58"/>
                  </a:cxn>
                  <a:cxn ang="0">
                    <a:pos x="38" y="0"/>
                  </a:cxn>
                </a:cxnLst>
                <a:rect l="0" t="0" r="r" b="b"/>
                <a:pathLst>
                  <a:path w="85" h="61">
                    <a:moveTo>
                      <a:pt x="38" y="0"/>
                    </a:moveTo>
                    <a:lnTo>
                      <a:pt x="0" y="0"/>
                    </a:lnTo>
                    <a:lnTo>
                      <a:pt x="49" y="61"/>
                    </a:lnTo>
                    <a:lnTo>
                      <a:pt x="85" y="58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5" name="Freeform 243"/>
              <p:cNvSpPr>
                <a:spLocks/>
              </p:cNvSpPr>
              <p:nvPr/>
            </p:nvSpPr>
            <p:spPr bwMode="auto">
              <a:xfrm rot="9553234">
                <a:off x="3094" y="2364"/>
                <a:ext cx="105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0" y="61"/>
                  </a:cxn>
                  <a:cxn ang="0">
                    <a:pos x="58" y="58"/>
                  </a:cxn>
                  <a:cxn ang="0">
                    <a:pos x="11" y="0"/>
                  </a:cxn>
                </a:cxnLst>
                <a:rect l="0" t="0" r="r" b="b"/>
                <a:pathLst>
                  <a:path w="58" h="61">
                    <a:moveTo>
                      <a:pt x="11" y="0"/>
                    </a:moveTo>
                    <a:lnTo>
                      <a:pt x="0" y="0"/>
                    </a:lnTo>
                    <a:lnTo>
                      <a:pt x="50" y="61"/>
                    </a:lnTo>
                    <a:lnTo>
                      <a:pt x="58" y="58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6" name="Freeform 244"/>
              <p:cNvSpPr>
                <a:spLocks/>
              </p:cNvSpPr>
              <p:nvPr/>
            </p:nvSpPr>
            <p:spPr bwMode="auto">
              <a:xfrm rot="9553234">
                <a:off x="3107" y="2359"/>
                <a:ext cx="105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8" y="61"/>
                  </a:cxn>
                  <a:cxn ang="0">
                    <a:pos x="8" y="0"/>
                  </a:cxn>
                </a:cxnLst>
                <a:rect l="0" t="0" r="r" b="b"/>
                <a:pathLst>
                  <a:path w="58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8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7" name="Freeform 245"/>
              <p:cNvSpPr>
                <a:spLocks/>
              </p:cNvSpPr>
              <p:nvPr/>
            </p:nvSpPr>
            <p:spPr bwMode="auto">
              <a:xfrm rot="9553234">
                <a:off x="3127" y="2353"/>
                <a:ext cx="100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8" name="Freeform 246"/>
              <p:cNvSpPr>
                <a:spLocks/>
              </p:cNvSpPr>
              <p:nvPr/>
            </p:nvSpPr>
            <p:spPr bwMode="auto">
              <a:xfrm rot="9553234">
                <a:off x="3141" y="2347"/>
                <a:ext cx="104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49" y="61"/>
                  </a:cxn>
                  <a:cxn ang="0">
                    <a:pos x="58" y="61"/>
                  </a:cxn>
                  <a:cxn ang="0">
                    <a:pos x="11" y="0"/>
                  </a:cxn>
                </a:cxnLst>
                <a:rect l="0" t="0" r="r" b="b"/>
                <a:pathLst>
                  <a:path w="58" h="61">
                    <a:moveTo>
                      <a:pt x="11" y="0"/>
                    </a:moveTo>
                    <a:lnTo>
                      <a:pt x="0" y="0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39" name="Freeform 247"/>
              <p:cNvSpPr>
                <a:spLocks/>
              </p:cNvSpPr>
              <p:nvPr/>
            </p:nvSpPr>
            <p:spPr bwMode="auto">
              <a:xfrm rot="9553234">
                <a:off x="3153" y="2330"/>
                <a:ext cx="155" cy="4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5"/>
                  </a:cxn>
                  <a:cxn ang="0">
                    <a:pos x="50" y="64"/>
                  </a:cxn>
                  <a:cxn ang="0">
                    <a:pos x="86" y="61"/>
                  </a:cxn>
                  <a:cxn ang="0">
                    <a:pos x="37" y="0"/>
                  </a:cxn>
                </a:cxnLst>
                <a:rect l="0" t="0" r="r" b="b"/>
                <a:pathLst>
                  <a:path w="86" h="64">
                    <a:moveTo>
                      <a:pt x="37" y="0"/>
                    </a:moveTo>
                    <a:lnTo>
                      <a:pt x="0" y="5"/>
                    </a:lnTo>
                    <a:lnTo>
                      <a:pt x="50" y="64"/>
                    </a:lnTo>
                    <a:lnTo>
                      <a:pt x="86" y="61"/>
                    </a:lnTo>
                    <a:lnTo>
                      <a:pt x="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0" name="Freeform 248"/>
              <p:cNvSpPr>
                <a:spLocks/>
              </p:cNvSpPr>
              <p:nvPr/>
            </p:nvSpPr>
            <p:spPr bwMode="auto">
              <a:xfrm rot="9553234">
                <a:off x="3155" y="2342"/>
                <a:ext cx="99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6" y="0"/>
                  </a:cxn>
                </a:cxnLst>
                <a:rect l="0" t="0" r="r" b="b"/>
                <a:pathLst>
                  <a:path w="55" h="61">
                    <a:moveTo>
                      <a:pt x="6" y="0"/>
                    </a:moveTo>
                    <a:lnTo>
                      <a:pt x="0" y="3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1" name="Freeform 249"/>
              <p:cNvSpPr>
                <a:spLocks/>
              </p:cNvSpPr>
              <p:nvPr/>
            </p:nvSpPr>
            <p:spPr bwMode="auto">
              <a:xfrm rot="9553234">
                <a:off x="3168" y="2335"/>
                <a:ext cx="100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50" y="61"/>
                  </a:cxn>
                  <a:cxn ang="0">
                    <a:pos x="55" y="58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50" y="61"/>
                    </a:lnTo>
                    <a:lnTo>
                      <a:pt x="55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2" name="Freeform 250"/>
              <p:cNvSpPr>
                <a:spLocks/>
              </p:cNvSpPr>
              <p:nvPr/>
            </p:nvSpPr>
            <p:spPr bwMode="auto">
              <a:xfrm rot="9553234">
                <a:off x="3176" y="2331"/>
                <a:ext cx="107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"/>
                  </a:cxn>
                  <a:cxn ang="0">
                    <a:pos x="50" y="61"/>
                  </a:cxn>
                  <a:cxn ang="0">
                    <a:pos x="59" y="61"/>
                  </a:cxn>
                  <a:cxn ang="0">
                    <a:pos x="9" y="0"/>
                  </a:cxn>
                </a:cxnLst>
                <a:rect l="0" t="0" r="r" b="b"/>
                <a:pathLst>
                  <a:path w="59" h="61">
                    <a:moveTo>
                      <a:pt x="9" y="0"/>
                    </a:moveTo>
                    <a:lnTo>
                      <a:pt x="0" y="2"/>
                    </a:lnTo>
                    <a:lnTo>
                      <a:pt x="50" y="61"/>
                    </a:lnTo>
                    <a:lnTo>
                      <a:pt x="59" y="61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3" name="Freeform 251"/>
              <p:cNvSpPr>
                <a:spLocks/>
              </p:cNvSpPr>
              <p:nvPr/>
            </p:nvSpPr>
            <p:spPr bwMode="auto">
              <a:xfrm rot="9553234">
                <a:off x="3192" y="2327"/>
                <a:ext cx="99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0" y="59"/>
                  </a:cxn>
                  <a:cxn ang="0">
                    <a:pos x="55" y="59"/>
                  </a:cxn>
                  <a:cxn ang="0">
                    <a:pos x="5" y="0"/>
                  </a:cxn>
                </a:cxnLst>
                <a:rect l="0" t="0" r="r" b="b"/>
                <a:pathLst>
                  <a:path w="55" h="59">
                    <a:moveTo>
                      <a:pt x="5" y="0"/>
                    </a:moveTo>
                    <a:lnTo>
                      <a:pt x="0" y="0"/>
                    </a:lnTo>
                    <a:lnTo>
                      <a:pt x="50" y="59"/>
                    </a:lnTo>
                    <a:lnTo>
                      <a:pt x="55" y="59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4" name="Freeform 252"/>
              <p:cNvSpPr>
                <a:spLocks/>
              </p:cNvSpPr>
              <p:nvPr/>
            </p:nvSpPr>
            <p:spPr bwMode="auto">
              <a:xfrm rot="9553234">
                <a:off x="3201" y="2322"/>
                <a:ext cx="106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50" y="59"/>
                  </a:cxn>
                  <a:cxn ang="0">
                    <a:pos x="59" y="59"/>
                  </a:cxn>
                  <a:cxn ang="0">
                    <a:pos x="9" y="0"/>
                  </a:cxn>
                </a:cxnLst>
                <a:rect l="0" t="0" r="r" b="b"/>
                <a:pathLst>
                  <a:path w="59" h="59">
                    <a:moveTo>
                      <a:pt x="9" y="0"/>
                    </a:moveTo>
                    <a:lnTo>
                      <a:pt x="0" y="0"/>
                    </a:lnTo>
                    <a:lnTo>
                      <a:pt x="50" y="59"/>
                    </a:lnTo>
                    <a:lnTo>
                      <a:pt x="59" y="59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5" name="Freeform 253"/>
              <p:cNvSpPr>
                <a:spLocks/>
              </p:cNvSpPr>
              <p:nvPr/>
            </p:nvSpPr>
            <p:spPr bwMode="auto">
              <a:xfrm rot="9553234">
                <a:off x="3212" y="2302"/>
                <a:ext cx="159" cy="4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9"/>
                  </a:cxn>
                  <a:cxn ang="0">
                    <a:pos x="52" y="67"/>
                  </a:cxn>
                  <a:cxn ang="0">
                    <a:pos x="88" y="59"/>
                  </a:cxn>
                  <a:cxn ang="0">
                    <a:pos x="38" y="0"/>
                  </a:cxn>
                </a:cxnLst>
                <a:rect l="0" t="0" r="r" b="b"/>
                <a:pathLst>
                  <a:path w="88" h="67">
                    <a:moveTo>
                      <a:pt x="38" y="0"/>
                    </a:moveTo>
                    <a:lnTo>
                      <a:pt x="0" y="9"/>
                    </a:lnTo>
                    <a:lnTo>
                      <a:pt x="52" y="67"/>
                    </a:lnTo>
                    <a:lnTo>
                      <a:pt x="88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6" name="Freeform 254"/>
              <p:cNvSpPr>
                <a:spLocks/>
              </p:cNvSpPr>
              <p:nvPr/>
            </p:nvSpPr>
            <p:spPr bwMode="auto">
              <a:xfrm rot="9553234">
                <a:off x="3242" y="2307"/>
                <a:ext cx="109" cy="4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53" y="62"/>
                  </a:cxn>
                  <a:cxn ang="0">
                    <a:pos x="61" y="59"/>
                  </a:cxn>
                  <a:cxn ang="0">
                    <a:pos x="11" y="0"/>
                  </a:cxn>
                </a:cxnLst>
                <a:rect l="0" t="0" r="r" b="b"/>
                <a:pathLst>
                  <a:path w="61" h="62">
                    <a:moveTo>
                      <a:pt x="11" y="0"/>
                    </a:moveTo>
                    <a:lnTo>
                      <a:pt x="0" y="3"/>
                    </a:lnTo>
                    <a:lnTo>
                      <a:pt x="53" y="62"/>
                    </a:lnTo>
                    <a:lnTo>
                      <a:pt x="61" y="59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7" name="Freeform 255"/>
              <p:cNvSpPr>
                <a:spLocks/>
              </p:cNvSpPr>
              <p:nvPr/>
            </p:nvSpPr>
            <p:spPr bwMode="auto">
              <a:xfrm rot="9553234">
                <a:off x="3255" y="2302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0" y="61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3"/>
                    </a:lnTo>
                    <a:lnTo>
                      <a:pt x="50" y="61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8" name="Freeform 256"/>
              <p:cNvSpPr>
                <a:spLocks/>
              </p:cNvSpPr>
              <p:nvPr/>
            </p:nvSpPr>
            <p:spPr bwMode="auto">
              <a:xfrm rot="9553234">
                <a:off x="3272" y="2296"/>
                <a:ext cx="105" cy="3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50" y="58"/>
                  </a:cxn>
                  <a:cxn ang="0">
                    <a:pos x="58" y="58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0" y="0"/>
                    </a:lnTo>
                    <a:lnTo>
                      <a:pt x="50" y="58"/>
                    </a:lnTo>
                    <a:lnTo>
                      <a:pt x="58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49" name="Freeform 257"/>
              <p:cNvSpPr>
                <a:spLocks/>
              </p:cNvSpPr>
              <p:nvPr/>
            </p:nvSpPr>
            <p:spPr bwMode="auto">
              <a:xfrm rot="9553234">
                <a:off x="3287" y="2292"/>
                <a:ext cx="110" cy="4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52" y="61"/>
                  </a:cxn>
                  <a:cxn ang="0">
                    <a:pos x="61" y="58"/>
                  </a:cxn>
                  <a:cxn ang="0">
                    <a:pos x="11" y="0"/>
                  </a:cxn>
                </a:cxnLst>
                <a:rect l="0" t="0" r="r" b="b"/>
                <a:pathLst>
                  <a:path w="61" h="61">
                    <a:moveTo>
                      <a:pt x="11" y="0"/>
                    </a:moveTo>
                    <a:lnTo>
                      <a:pt x="0" y="3"/>
                    </a:lnTo>
                    <a:lnTo>
                      <a:pt x="52" y="61"/>
                    </a:lnTo>
                    <a:lnTo>
                      <a:pt x="61" y="58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25256" y="213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 P&amp;S strategies</a:t>
            </a:r>
          </a:p>
          <a:p>
            <a:r>
              <a:rPr lang="en-US" dirty="0">
                <a:latin typeface="Comic Sans MS" pitchFamily="66" charset="0"/>
              </a:rPr>
              <a:t>&amp; policies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9709" y="1872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Leverage due to </a:t>
            </a:r>
          </a:p>
          <a:p>
            <a:r>
              <a:rPr lang="en-US" dirty="0">
                <a:latin typeface="Comic Sans MS" pitchFamily="66" charset="0"/>
              </a:rPr>
              <a:t>high volumes &amp; </a:t>
            </a:r>
          </a:p>
          <a:p>
            <a:r>
              <a:rPr lang="en-US" dirty="0">
                <a:latin typeface="Comic Sans MS" pitchFamily="66" charset="0"/>
              </a:rPr>
              <a:t>reputation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144" y="35770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Optimal order </a:t>
            </a:r>
          </a:p>
          <a:p>
            <a:r>
              <a:rPr lang="en-US" dirty="0">
                <a:latin typeface="Comic Sans MS" pitchFamily="66" charset="0"/>
              </a:rPr>
              <a:t>quantities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032" y="4256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IT support</a:t>
            </a:r>
          </a:p>
          <a:p>
            <a:r>
              <a:rPr lang="en-US" dirty="0">
                <a:latin typeface="Comic Sans MS" pitchFamily="66" charset="0"/>
              </a:rPr>
              <a:t> systems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9360" y="55061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 Well developed</a:t>
            </a:r>
          </a:p>
          <a:p>
            <a:r>
              <a:rPr lang="en-US" dirty="0">
                <a:latin typeface="Comic Sans MS" pitchFamily="66" charset="0"/>
              </a:rPr>
              <a:t> P&amp;S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1338" y="55085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 Specialist P&amp;S</a:t>
            </a:r>
          </a:p>
          <a:p>
            <a:r>
              <a:rPr lang="en-US" dirty="0">
                <a:latin typeface="Comic Sans MS" pitchFamily="66" charset="0"/>
              </a:rPr>
              <a:t>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3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75556" y="3372433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48980" y="2844375"/>
            <a:ext cx="792088" cy="1056117"/>
            <a:chOff x="1835696" y="2517293"/>
            <a:chExt cx="792088" cy="792088"/>
          </a:xfrm>
        </p:grpSpPr>
        <p:sp>
          <p:nvSpPr>
            <p:cNvPr id="10" name="Diamond 9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55902" y="2844375"/>
            <a:ext cx="792088" cy="1056117"/>
            <a:chOff x="1835696" y="2517293"/>
            <a:chExt cx="792088" cy="792088"/>
          </a:xfrm>
        </p:grpSpPr>
        <p:sp>
          <p:nvSpPr>
            <p:cNvPr id="13" name="Diamond 1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8070" y="2844375"/>
            <a:ext cx="792088" cy="1056117"/>
            <a:chOff x="1835696" y="2517293"/>
            <a:chExt cx="792088" cy="792088"/>
          </a:xfrm>
        </p:grpSpPr>
        <p:sp>
          <p:nvSpPr>
            <p:cNvPr id="16" name="Diamond 15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latin typeface="+mj-lt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80238" y="2844375"/>
            <a:ext cx="792088" cy="1056117"/>
            <a:chOff x="1835696" y="2517293"/>
            <a:chExt cx="792088" cy="792088"/>
          </a:xfrm>
        </p:grpSpPr>
        <p:sp>
          <p:nvSpPr>
            <p:cNvPr id="19" name="Diamond 18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28855" y="2709681"/>
            <a:ext cx="979994" cy="1306659"/>
            <a:chOff x="1835696" y="2517293"/>
            <a:chExt cx="792088" cy="792088"/>
          </a:xfrm>
        </p:grpSpPr>
        <p:sp>
          <p:nvSpPr>
            <p:cNvPr id="22" name="Diamond 21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  <p:sp>
          <p:nvSpPr>
            <p:cNvPr id="23" name="Diamond 22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j-lt"/>
              </a:endParaRPr>
            </a:p>
          </p:txBody>
        </p:sp>
      </p:grpSp>
      <p:sp>
        <p:nvSpPr>
          <p:cNvPr id="29" name="Rectangle 36"/>
          <p:cNvSpPr/>
          <p:nvPr/>
        </p:nvSpPr>
        <p:spPr>
          <a:xfrm>
            <a:off x="2930495" y="3237069"/>
            <a:ext cx="242901" cy="27072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j-lt"/>
            </a:endParaRPr>
          </a:p>
        </p:txBody>
      </p:sp>
      <p:sp>
        <p:nvSpPr>
          <p:cNvPr id="30" name="Teardrop 6"/>
          <p:cNvSpPr/>
          <p:nvPr/>
        </p:nvSpPr>
        <p:spPr>
          <a:xfrm rot="8100000">
            <a:off x="4450500" y="3200147"/>
            <a:ext cx="242999" cy="3240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j-lt"/>
            </a:endParaRPr>
          </a:p>
        </p:txBody>
      </p:sp>
      <p:sp>
        <p:nvSpPr>
          <p:cNvPr id="31" name="Rectangle 16"/>
          <p:cNvSpPr/>
          <p:nvPr/>
        </p:nvSpPr>
        <p:spPr>
          <a:xfrm rot="2700000">
            <a:off x="5958846" y="3194576"/>
            <a:ext cx="234872" cy="3351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+mj-lt"/>
            </a:endParaRPr>
          </a:p>
        </p:txBody>
      </p:sp>
      <p:sp>
        <p:nvSpPr>
          <p:cNvPr id="32" name="Rounded Rectangle 27"/>
          <p:cNvSpPr/>
          <p:nvPr/>
        </p:nvSpPr>
        <p:spPr>
          <a:xfrm>
            <a:off x="1418435" y="3232496"/>
            <a:ext cx="253178" cy="25929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j-lt"/>
            </a:endParaRPr>
          </a:p>
        </p:txBody>
      </p:sp>
      <p:sp>
        <p:nvSpPr>
          <p:cNvPr id="33" name="Block Arc 14"/>
          <p:cNvSpPr/>
          <p:nvPr/>
        </p:nvSpPr>
        <p:spPr>
          <a:xfrm rot="16200000">
            <a:off x="7410120" y="3206361"/>
            <a:ext cx="417464" cy="3133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86" name="Picture 2" descr="ri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4" y="470269"/>
            <a:ext cx="1226276" cy="14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9920" y="675481"/>
            <a:ext cx="6686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+10  </a:t>
            </a:r>
            <a:r>
              <a:rPr lang="en-US" sz="1200" dirty="0">
                <a:latin typeface="+mj-lt"/>
              </a:rPr>
              <a:t>years working experiences in Procurement. </a:t>
            </a:r>
            <a:endParaRPr lang="en-US" sz="12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Equipped </a:t>
            </a:r>
            <a:r>
              <a:rPr lang="en-US" sz="1200" dirty="0">
                <a:latin typeface="+mj-lt"/>
              </a:rPr>
              <a:t>with extensive experience in FMCG companies. </a:t>
            </a:r>
            <a:endParaRPr lang="en-US" sz="12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Experienced </a:t>
            </a:r>
            <a:r>
              <a:rPr lang="en-US" sz="1200" dirty="0">
                <a:latin typeface="+mj-lt"/>
              </a:rPr>
              <a:t>in managing Global/ Local Supplier relationship for South East Asia Region.  </a:t>
            </a:r>
            <a:endParaRPr lang="en-US" sz="12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Expertise </a:t>
            </a:r>
            <a:r>
              <a:rPr lang="en-US" sz="1200" dirty="0">
                <a:latin typeface="+mj-lt"/>
              </a:rPr>
              <a:t>in Logistics Procurement, Indirect Spend areas, and good experience in dealing with different cultures globally.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13045" y="2368090"/>
            <a:ext cx="150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2006- 2007</a:t>
            </a:r>
            <a:endParaRPr lang="ko-KR" altLang="en-US" sz="12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30620" y="4140091"/>
            <a:ext cx="1506922" cy="1164547"/>
            <a:chOff x="496119" y="2469560"/>
            <a:chExt cx="1752190" cy="573224"/>
          </a:xfrm>
          <a:noFill/>
        </p:grpSpPr>
        <p:sp>
          <p:nvSpPr>
            <p:cNvPr id="59" name="TextBox 58"/>
            <p:cNvSpPr txBox="1"/>
            <p:nvPr/>
          </p:nvSpPr>
          <p:spPr>
            <a:xfrm>
              <a:off x="496119" y="2724641"/>
              <a:ext cx="1752190" cy="3181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New Delhi India</a:t>
              </a:r>
            </a:p>
            <a:p>
              <a:pPr algn="ctr"/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Research Analyst</a:t>
              </a:r>
            </a:p>
            <a:p>
              <a:pPr algn="ctr"/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Operation Logistics</a:t>
              </a:r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6119" y="2469560"/>
              <a:ext cx="1752190" cy="22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Prognosys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E Service</a:t>
              </a:r>
            </a:p>
            <a:p>
              <a:pPr algn="ctr"/>
              <a:r>
                <a:rPr lang="en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BT </a:t>
              </a:r>
              <a:r>
                <a:rPr lang="en-ID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Logi</a:t>
              </a:r>
              <a:r>
                <a:rPr lang="en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Trans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037542" y="4140090"/>
            <a:ext cx="1502246" cy="801774"/>
            <a:chOff x="496119" y="2469560"/>
            <a:chExt cx="1752190" cy="601330"/>
          </a:xfrm>
          <a:noFill/>
        </p:grpSpPr>
        <p:sp>
          <p:nvSpPr>
            <p:cNvPr id="62" name="TextBox 61"/>
            <p:cNvSpPr txBox="1"/>
            <p:nvPr/>
          </p:nvSpPr>
          <p:spPr>
            <a:xfrm>
              <a:off x="496119" y="2724641"/>
              <a:ext cx="1752190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ctr"/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Jakarta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6119" y="2469560"/>
              <a:ext cx="175219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Kraft Foods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44464" y="4140084"/>
            <a:ext cx="1502246" cy="1384995"/>
            <a:chOff x="496119" y="2469560"/>
            <a:chExt cx="1752190" cy="1038747"/>
          </a:xfrm>
          <a:noFill/>
        </p:grpSpPr>
        <p:sp>
          <p:nvSpPr>
            <p:cNvPr id="65" name="TextBox 64"/>
            <p:cNvSpPr txBox="1"/>
            <p:nvPr/>
          </p:nvSpPr>
          <p:spPr>
            <a:xfrm>
              <a:off x="496119" y="2724641"/>
              <a:ext cx="1752190" cy="2077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6119" y="2469560"/>
              <a:ext cx="1752190" cy="103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Unilever</a:t>
              </a:r>
            </a:p>
            <a:p>
              <a:pPr algn="ctr"/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ctr"/>
              <a:r>
                <a:rPr lang="en-US" sz="1200" dirty="0">
                  <a:latin typeface="+mj-lt"/>
                </a:rPr>
                <a:t>Procurement </a:t>
              </a:r>
              <a:r>
                <a:rPr lang="en-US" sz="1200" dirty="0" smtClean="0">
                  <a:latin typeface="+mj-lt"/>
                </a:rPr>
                <a:t>Logistics– </a:t>
              </a:r>
              <a:r>
                <a:rPr lang="en-US" sz="1200" dirty="0">
                  <a:latin typeface="+mj-lt"/>
                </a:rPr>
                <a:t>South East Asia Australia &amp; New Zealand</a:t>
              </a: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061878" y="4181251"/>
            <a:ext cx="1542570" cy="971505"/>
            <a:chOff x="496119" y="2203761"/>
            <a:chExt cx="1799223" cy="728629"/>
          </a:xfrm>
          <a:noFill/>
        </p:grpSpPr>
        <p:sp>
          <p:nvSpPr>
            <p:cNvPr id="68" name="TextBox 67"/>
            <p:cNvSpPr txBox="1"/>
            <p:nvPr/>
          </p:nvSpPr>
          <p:spPr>
            <a:xfrm>
              <a:off x="496119" y="2724641"/>
              <a:ext cx="1752190" cy="2077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3152" y="2203761"/>
              <a:ext cx="175219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Asia Pulp and Paper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SinarMas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945883" y="2326513"/>
            <a:ext cx="150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2007- 2012</a:t>
            </a:r>
            <a:endParaRPr lang="ko-KR" altLang="en-US" sz="12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52804" y="2310479"/>
            <a:ext cx="150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2012- 2018</a:t>
            </a:r>
            <a:endParaRPr lang="ko-KR" altLang="en-US" sz="12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62038" y="2323038"/>
            <a:ext cx="150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2018- present</a:t>
            </a:r>
            <a:endParaRPr lang="ko-KR" altLang="en-US" sz="12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045759" y="4610713"/>
            <a:ext cx="1502246" cy="830998"/>
            <a:chOff x="496119" y="2523567"/>
            <a:chExt cx="1752190" cy="623248"/>
          </a:xfrm>
          <a:noFill/>
        </p:grpSpPr>
        <p:sp>
          <p:nvSpPr>
            <p:cNvPr id="74" name="TextBox 73"/>
            <p:cNvSpPr txBox="1"/>
            <p:nvPr/>
          </p:nvSpPr>
          <p:spPr>
            <a:xfrm>
              <a:off x="496119" y="2724641"/>
              <a:ext cx="1752190" cy="2077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6119" y="2523567"/>
              <a:ext cx="175219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ctr"/>
              <a:r>
                <a:rPr lang="en-ID" sz="1200" dirty="0" smtClean="0">
                  <a:latin typeface="+mj-lt"/>
                </a:rPr>
                <a:t>Procurement buyer</a:t>
              </a:r>
            </a:p>
            <a:p>
              <a:pPr algn="ctr"/>
              <a:r>
                <a:rPr lang="en-ID" sz="1200" dirty="0" smtClean="0">
                  <a:latin typeface="+mj-lt"/>
                </a:rPr>
                <a:t>RM, PM, Logistics</a:t>
              </a:r>
              <a:endParaRPr lang="en-US" sz="1200" dirty="0">
                <a:latin typeface="+mj-lt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75556" y="2335824"/>
            <a:ext cx="150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2002- 2006</a:t>
            </a:r>
            <a:endParaRPr lang="ko-KR" altLang="en-US" sz="12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76326" y="4092495"/>
            <a:ext cx="1506922" cy="1718545"/>
            <a:chOff x="496119" y="2469560"/>
            <a:chExt cx="1752190" cy="845918"/>
          </a:xfrm>
          <a:noFill/>
        </p:grpSpPr>
        <p:sp>
          <p:nvSpPr>
            <p:cNvPr id="78" name="TextBox 77"/>
            <p:cNvSpPr txBox="1"/>
            <p:nvPr/>
          </p:nvSpPr>
          <p:spPr>
            <a:xfrm>
              <a:off x="496119" y="2724641"/>
              <a:ext cx="1752190" cy="5908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Mathematics 2002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Local Committee President AIESEC Indonesia </a:t>
              </a:r>
            </a:p>
            <a:p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   2005-2-006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6119" y="2469560"/>
              <a:ext cx="1752190" cy="13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FMIPA </a:t>
              </a:r>
              <a:r>
                <a:rPr lang="en-ID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Unand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63691" y="2536598"/>
            <a:ext cx="127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smtClean="0">
                <a:latin typeface="+mj-lt"/>
              </a:rPr>
              <a:t>4 Years</a:t>
            </a:r>
            <a:endParaRPr lang="en-US" sz="12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16218" y="2564904"/>
            <a:ext cx="127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latin typeface="+mj-lt"/>
              </a:rPr>
              <a:t>1</a:t>
            </a:r>
            <a:r>
              <a:rPr lang="en-ID" sz="1200" dirty="0" smtClean="0">
                <a:latin typeface="+mj-lt"/>
              </a:rPr>
              <a:t> Years</a:t>
            </a:r>
            <a:endParaRPr lang="en-US" sz="12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28386" y="2492896"/>
            <a:ext cx="127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smtClean="0">
                <a:latin typeface="+mj-lt"/>
              </a:rPr>
              <a:t>4.5  Years</a:t>
            </a:r>
            <a:endParaRPr lang="en-US" sz="1200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40554" y="2492896"/>
            <a:ext cx="127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smtClean="0">
                <a:latin typeface="+mj-lt"/>
              </a:rPr>
              <a:t>6 Years</a:t>
            </a:r>
            <a:endParaRPr lang="en-US" sz="1200" dirty="0">
              <a:latin typeface="+mj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276116" y="4711035"/>
            <a:ext cx="1502246" cy="830998"/>
            <a:chOff x="496119" y="2469560"/>
            <a:chExt cx="1752190" cy="623248"/>
          </a:xfrm>
          <a:noFill/>
        </p:grpSpPr>
        <p:sp>
          <p:nvSpPr>
            <p:cNvPr id="86" name="TextBox 85"/>
            <p:cNvSpPr txBox="1"/>
            <p:nvPr/>
          </p:nvSpPr>
          <p:spPr>
            <a:xfrm>
              <a:off x="496119" y="2724641"/>
              <a:ext cx="1752190" cy="2077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6119" y="2469560"/>
              <a:ext cx="175219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 smtClean="0">
                  <a:latin typeface="+mj-lt"/>
                </a:rPr>
                <a:t>Logistics Domestics Transport</a:t>
              </a:r>
            </a:p>
            <a:p>
              <a:pPr algn="ctr"/>
              <a:r>
                <a:rPr lang="en-ID" sz="1200" dirty="0">
                  <a:latin typeface="+mj-lt"/>
                </a:rPr>
                <a:t>A</a:t>
              </a:r>
              <a:r>
                <a:rPr lang="en-ID" sz="1200" dirty="0" smtClean="0">
                  <a:latin typeface="+mj-lt"/>
                </a:rPr>
                <a:t>ll  Business Unit</a:t>
              </a:r>
              <a:endParaRPr lang="en-US" sz="1200" dirty="0">
                <a:latin typeface="+mj-lt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007657"/>
                </a:solidFill>
                <a:latin typeface="Comic Sans MS" pitchFamily="66" charset="0"/>
              </a:rPr>
              <a:t>1. Private enterprises:               		Large local enterprises</a:t>
            </a:r>
            <a:endParaRPr lang="en-US" sz="3200" b="1">
              <a:solidFill>
                <a:srgbClr val="007657"/>
              </a:solidFill>
              <a:latin typeface="Comic Sans MS" pitchFamily="66" charset="0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1828800" y="3048000"/>
            <a:ext cx="533400" cy="5334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6705600" y="3124200"/>
            <a:ext cx="533400" cy="5334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2513013" y="1906588"/>
            <a:ext cx="4113212" cy="2897187"/>
          </a:xfrm>
          <a:prstGeom prst="ellipse">
            <a:avLst/>
          </a:prstGeom>
          <a:noFill/>
          <a:ln w="50800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17550" y="4978400"/>
            <a:ext cx="7893050" cy="287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 algn="l">
              <a:lnSpc>
                <a:spcPct val="130000"/>
              </a:lnSpc>
              <a:buClr>
                <a:srgbClr val="800080"/>
              </a:buClr>
              <a:buFont typeface="Wingdings" pitchFamily="2" charset="2"/>
              <a:buChar char="q"/>
            </a:pPr>
            <a:r>
              <a:rPr lang="en-GB" sz="2800" b="1">
                <a:solidFill>
                  <a:srgbClr val="990099"/>
                </a:solidFill>
                <a:latin typeface="Comic Sans MS" pitchFamily="66" charset="0"/>
              </a:rPr>
              <a:t>Advantages &amp; disadvantages: in between SMEs and multinationals </a:t>
            </a:r>
          </a:p>
          <a:p>
            <a:pPr marL="285750" indent="-285750" algn="l">
              <a:lnSpc>
                <a:spcPct val="130000"/>
              </a:lnSpc>
              <a:buClr>
                <a:srgbClr val="800080"/>
              </a:buClr>
              <a:buFont typeface="Wingdings" pitchFamily="2" charset="2"/>
              <a:buChar char="q"/>
            </a:pPr>
            <a:r>
              <a:rPr lang="en-GB" sz="2800" b="1">
                <a:solidFill>
                  <a:srgbClr val="990099"/>
                </a:solidFill>
                <a:latin typeface="Comic Sans MS" pitchFamily="66" charset="0"/>
              </a:rPr>
              <a:t>Likely to have a purchasing function</a:t>
            </a:r>
          </a:p>
          <a:p>
            <a:pPr marL="285750" indent="-285750" algn="l">
              <a:lnSpc>
                <a:spcPct val="130000"/>
              </a:lnSpc>
            </a:pPr>
            <a:r>
              <a:rPr lang="en-GB" sz="2800" b="1">
                <a:solidFill>
                  <a:srgbClr val="990099"/>
                </a:solidFill>
                <a:latin typeface="Comic Sans MS" pitchFamily="66" charset="0"/>
              </a:rPr>
              <a:t>	</a:t>
            </a:r>
          </a:p>
          <a:p>
            <a:pPr marL="285750" indent="-285750" algn="l">
              <a:lnSpc>
                <a:spcPct val="130000"/>
              </a:lnSpc>
              <a:buFontTx/>
              <a:buChar char="•"/>
            </a:pPr>
            <a:endParaRPr lang="en-GB" sz="280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7391400" y="2743200"/>
            <a:ext cx="1447800" cy="1371600"/>
            <a:chOff x="1920" y="240"/>
            <a:chExt cx="1366" cy="1296"/>
          </a:xfrm>
        </p:grpSpPr>
        <p:grpSp>
          <p:nvGrpSpPr>
            <p:cNvPr id="32789" name="Group 21"/>
            <p:cNvGrpSpPr>
              <a:grpSpLocks/>
            </p:cNvGrpSpPr>
            <p:nvPr/>
          </p:nvGrpSpPr>
          <p:grpSpPr bwMode="auto">
            <a:xfrm>
              <a:off x="1920" y="240"/>
              <a:ext cx="1296" cy="1296"/>
              <a:chOff x="2928" y="2064"/>
              <a:chExt cx="1296" cy="1296"/>
            </a:xfrm>
          </p:grpSpPr>
          <p:sp>
            <p:nvSpPr>
              <p:cNvPr id="32790" name="AutoShape 22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1296" cy="1296"/>
              </a:xfrm>
              <a:prstGeom prst="star24">
                <a:avLst>
                  <a:gd name="adj" fmla="val 375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1" name="Oval 23"/>
              <p:cNvSpPr>
                <a:spLocks noChangeArrowheads="1"/>
              </p:cNvSpPr>
              <p:nvPr/>
            </p:nvSpPr>
            <p:spPr bwMode="auto">
              <a:xfrm>
                <a:off x="3120" y="2256"/>
                <a:ext cx="864" cy="86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92" name="Group 24"/>
              <p:cNvGrpSpPr>
                <a:grpSpLocks/>
              </p:cNvGrpSpPr>
              <p:nvPr/>
            </p:nvGrpSpPr>
            <p:grpSpPr bwMode="auto">
              <a:xfrm>
                <a:off x="3072" y="2208"/>
                <a:ext cx="1008" cy="999"/>
                <a:chOff x="192" y="96"/>
                <a:chExt cx="5040" cy="4201"/>
              </a:xfrm>
            </p:grpSpPr>
            <p:grpSp>
              <p:nvGrpSpPr>
                <p:cNvPr id="32793" name="Group 25"/>
                <p:cNvGrpSpPr>
                  <a:grpSpLocks/>
                </p:cNvGrpSpPr>
                <p:nvPr/>
              </p:nvGrpSpPr>
              <p:grpSpPr bwMode="auto">
                <a:xfrm>
                  <a:off x="192" y="96"/>
                  <a:ext cx="5040" cy="4200"/>
                  <a:chOff x="324" y="24"/>
                  <a:chExt cx="5040" cy="4200"/>
                </a:xfrm>
              </p:grpSpPr>
              <p:sp>
                <p:nvSpPr>
                  <p:cNvPr id="3279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24"/>
                    <a:ext cx="5040" cy="42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9A0FF"/>
                      </a:gs>
                      <a:gs pos="50000">
                        <a:srgbClr val="03EDBB"/>
                      </a:gs>
                      <a:gs pos="100000">
                        <a:srgbClr val="49A0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95" name="Freeform 27"/>
                  <p:cNvSpPr>
                    <a:spLocks/>
                  </p:cNvSpPr>
                  <p:nvPr/>
                </p:nvSpPr>
                <p:spPr bwMode="auto">
                  <a:xfrm>
                    <a:off x="2223" y="1926"/>
                    <a:ext cx="908" cy="1324"/>
                  </a:xfrm>
                  <a:custGeom>
                    <a:avLst/>
                    <a:gdLst/>
                    <a:ahLst/>
                    <a:cxnLst>
                      <a:cxn ang="0">
                        <a:pos x="279" y="18"/>
                      </a:cxn>
                      <a:cxn ang="0">
                        <a:pos x="183" y="66"/>
                      </a:cxn>
                      <a:cxn ang="0">
                        <a:pos x="99" y="170"/>
                      </a:cxn>
                      <a:cxn ang="0">
                        <a:pos x="43" y="218"/>
                      </a:cxn>
                      <a:cxn ang="0">
                        <a:pos x="23" y="306"/>
                      </a:cxn>
                      <a:cxn ang="0">
                        <a:pos x="3" y="398"/>
                      </a:cxn>
                      <a:cxn ang="0">
                        <a:pos x="39" y="546"/>
                      </a:cxn>
                      <a:cxn ang="0">
                        <a:pos x="135" y="594"/>
                      </a:cxn>
                      <a:cxn ang="0">
                        <a:pos x="279" y="594"/>
                      </a:cxn>
                      <a:cxn ang="0">
                        <a:pos x="375" y="642"/>
                      </a:cxn>
                      <a:cxn ang="0">
                        <a:pos x="375" y="738"/>
                      </a:cxn>
                      <a:cxn ang="0">
                        <a:pos x="423" y="786"/>
                      </a:cxn>
                      <a:cxn ang="0">
                        <a:pos x="415" y="882"/>
                      </a:cxn>
                      <a:cxn ang="0">
                        <a:pos x="395" y="966"/>
                      </a:cxn>
                      <a:cxn ang="0">
                        <a:pos x="423" y="1078"/>
                      </a:cxn>
                      <a:cxn ang="0">
                        <a:pos x="471" y="1170"/>
                      </a:cxn>
                      <a:cxn ang="0">
                        <a:pos x="495" y="1254"/>
                      </a:cxn>
                      <a:cxn ang="0">
                        <a:pos x="567" y="1314"/>
                      </a:cxn>
                      <a:cxn ang="0">
                        <a:pos x="619" y="1266"/>
                      </a:cxn>
                      <a:cxn ang="0">
                        <a:pos x="695" y="1202"/>
                      </a:cxn>
                      <a:cxn ang="0">
                        <a:pos x="711" y="1122"/>
                      </a:cxn>
                      <a:cxn ang="0">
                        <a:pos x="747" y="1018"/>
                      </a:cxn>
                      <a:cxn ang="0">
                        <a:pos x="807" y="930"/>
                      </a:cxn>
                      <a:cxn ang="0">
                        <a:pos x="787" y="854"/>
                      </a:cxn>
                      <a:cxn ang="0">
                        <a:pos x="759" y="786"/>
                      </a:cxn>
                      <a:cxn ang="0">
                        <a:pos x="791" y="742"/>
                      </a:cxn>
                      <a:cxn ang="0">
                        <a:pos x="855" y="642"/>
                      </a:cxn>
                      <a:cxn ang="0">
                        <a:pos x="887" y="550"/>
                      </a:cxn>
                      <a:cxn ang="0">
                        <a:pos x="855" y="506"/>
                      </a:cxn>
                      <a:cxn ang="0">
                        <a:pos x="763" y="402"/>
                      </a:cxn>
                      <a:cxn ang="0">
                        <a:pos x="739" y="294"/>
                      </a:cxn>
                      <a:cxn ang="0">
                        <a:pos x="711" y="162"/>
                      </a:cxn>
                      <a:cxn ang="0">
                        <a:pos x="627" y="130"/>
                      </a:cxn>
                      <a:cxn ang="0">
                        <a:pos x="523" y="118"/>
                      </a:cxn>
                      <a:cxn ang="0">
                        <a:pos x="435" y="94"/>
                      </a:cxn>
                      <a:cxn ang="0">
                        <a:pos x="345" y="52"/>
                      </a:cxn>
                    </a:cxnLst>
                    <a:rect l="0" t="0" r="r" b="b"/>
                    <a:pathLst>
                      <a:path w="908" h="1324">
                        <a:moveTo>
                          <a:pt x="343" y="6"/>
                        </a:moveTo>
                        <a:cubicBezTo>
                          <a:pt x="332" y="0"/>
                          <a:pt x="300" y="14"/>
                          <a:pt x="279" y="18"/>
                        </a:cubicBezTo>
                        <a:cubicBezTo>
                          <a:pt x="258" y="22"/>
                          <a:pt x="235" y="22"/>
                          <a:pt x="219" y="30"/>
                        </a:cubicBezTo>
                        <a:cubicBezTo>
                          <a:pt x="203" y="38"/>
                          <a:pt x="197" y="53"/>
                          <a:pt x="183" y="66"/>
                        </a:cubicBezTo>
                        <a:cubicBezTo>
                          <a:pt x="169" y="79"/>
                          <a:pt x="149" y="93"/>
                          <a:pt x="135" y="110"/>
                        </a:cubicBezTo>
                        <a:cubicBezTo>
                          <a:pt x="121" y="127"/>
                          <a:pt x="107" y="153"/>
                          <a:pt x="99" y="170"/>
                        </a:cubicBezTo>
                        <a:cubicBezTo>
                          <a:pt x="91" y="187"/>
                          <a:pt x="96" y="202"/>
                          <a:pt x="87" y="210"/>
                        </a:cubicBezTo>
                        <a:cubicBezTo>
                          <a:pt x="78" y="218"/>
                          <a:pt x="52" y="209"/>
                          <a:pt x="43" y="218"/>
                        </a:cubicBezTo>
                        <a:cubicBezTo>
                          <a:pt x="34" y="227"/>
                          <a:pt x="34" y="247"/>
                          <a:pt x="31" y="262"/>
                        </a:cubicBezTo>
                        <a:cubicBezTo>
                          <a:pt x="28" y="277"/>
                          <a:pt x="28" y="291"/>
                          <a:pt x="23" y="306"/>
                        </a:cubicBezTo>
                        <a:cubicBezTo>
                          <a:pt x="18" y="321"/>
                          <a:pt x="6" y="339"/>
                          <a:pt x="3" y="354"/>
                        </a:cubicBezTo>
                        <a:cubicBezTo>
                          <a:pt x="0" y="369"/>
                          <a:pt x="0" y="381"/>
                          <a:pt x="3" y="398"/>
                        </a:cubicBezTo>
                        <a:cubicBezTo>
                          <a:pt x="6" y="415"/>
                          <a:pt x="13" y="433"/>
                          <a:pt x="19" y="458"/>
                        </a:cubicBezTo>
                        <a:cubicBezTo>
                          <a:pt x="25" y="483"/>
                          <a:pt x="28" y="523"/>
                          <a:pt x="39" y="546"/>
                        </a:cubicBezTo>
                        <a:cubicBezTo>
                          <a:pt x="50" y="569"/>
                          <a:pt x="71" y="586"/>
                          <a:pt x="87" y="594"/>
                        </a:cubicBezTo>
                        <a:cubicBezTo>
                          <a:pt x="103" y="602"/>
                          <a:pt x="111" y="594"/>
                          <a:pt x="135" y="594"/>
                        </a:cubicBezTo>
                        <a:cubicBezTo>
                          <a:pt x="159" y="594"/>
                          <a:pt x="207" y="594"/>
                          <a:pt x="231" y="594"/>
                        </a:cubicBezTo>
                        <a:cubicBezTo>
                          <a:pt x="255" y="594"/>
                          <a:pt x="260" y="593"/>
                          <a:pt x="279" y="594"/>
                        </a:cubicBezTo>
                        <a:cubicBezTo>
                          <a:pt x="298" y="595"/>
                          <a:pt x="331" y="594"/>
                          <a:pt x="347" y="602"/>
                        </a:cubicBezTo>
                        <a:cubicBezTo>
                          <a:pt x="363" y="610"/>
                          <a:pt x="370" y="628"/>
                          <a:pt x="375" y="642"/>
                        </a:cubicBezTo>
                        <a:cubicBezTo>
                          <a:pt x="380" y="656"/>
                          <a:pt x="375" y="670"/>
                          <a:pt x="375" y="686"/>
                        </a:cubicBezTo>
                        <a:cubicBezTo>
                          <a:pt x="375" y="702"/>
                          <a:pt x="370" y="727"/>
                          <a:pt x="375" y="738"/>
                        </a:cubicBezTo>
                        <a:cubicBezTo>
                          <a:pt x="380" y="749"/>
                          <a:pt x="399" y="742"/>
                          <a:pt x="407" y="750"/>
                        </a:cubicBezTo>
                        <a:cubicBezTo>
                          <a:pt x="415" y="758"/>
                          <a:pt x="421" y="773"/>
                          <a:pt x="423" y="786"/>
                        </a:cubicBezTo>
                        <a:cubicBezTo>
                          <a:pt x="425" y="799"/>
                          <a:pt x="420" y="810"/>
                          <a:pt x="419" y="826"/>
                        </a:cubicBezTo>
                        <a:cubicBezTo>
                          <a:pt x="418" y="842"/>
                          <a:pt x="416" y="867"/>
                          <a:pt x="415" y="882"/>
                        </a:cubicBezTo>
                        <a:cubicBezTo>
                          <a:pt x="414" y="897"/>
                          <a:pt x="414" y="904"/>
                          <a:pt x="411" y="918"/>
                        </a:cubicBezTo>
                        <a:cubicBezTo>
                          <a:pt x="408" y="932"/>
                          <a:pt x="396" y="949"/>
                          <a:pt x="395" y="966"/>
                        </a:cubicBezTo>
                        <a:cubicBezTo>
                          <a:pt x="394" y="983"/>
                          <a:pt x="398" y="1003"/>
                          <a:pt x="403" y="1022"/>
                        </a:cubicBezTo>
                        <a:cubicBezTo>
                          <a:pt x="408" y="1041"/>
                          <a:pt x="415" y="1061"/>
                          <a:pt x="423" y="1078"/>
                        </a:cubicBezTo>
                        <a:cubicBezTo>
                          <a:pt x="431" y="1095"/>
                          <a:pt x="443" y="1107"/>
                          <a:pt x="451" y="1122"/>
                        </a:cubicBezTo>
                        <a:cubicBezTo>
                          <a:pt x="459" y="1137"/>
                          <a:pt x="466" y="1155"/>
                          <a:pt x="471" y="1170"/>
                        </a:cubicBezTo>
                        <a:cubicBezTo>
                          <a:pt x="476" y="1185"/>
                          <a:pt x="475" y="1200"/>
                          <a:pt x="479" y="1214"/>
                        </a:cubicBezTo>
                        <a:cubicBezTo>
                          <a:pt x="483" y="1228"/>
                          <a:pt x="488" y="1237"/>
                          <a:pt x="495" y="1254"/>
                        </a:cubicBezTo>
                        <a:cubicBezTo>
                          <a:pt x="502" y="1271"/>
                          <a:pt x="507" y="1304"/>
                          <a:pt x="519" y="1314"/>
                        </a:cubicBezTo>
                        <a:cubicBezTo>
                          <a:pt x="531" y="1324"/>
                          <a:pt x="552" y="1316"/>
                          <a:pt x="567" y="1314"/>
                        </a:cubicBezTo>
                        <a:cubicBezTo>
                          <a:pt x="582" y="1312"/>
                          <a:pt x="598" y="1310"/>
                          <a:pt x="607" y="1302"/>
                        </a:cubicBezTo>
                        <a:cubicBezTo>
                          <a:pt x="616" y="1294"/>
                          <a:pt x="610" y="1276"/>
                          <a:pt x="619" y="1266"/>
                        </a:cubicBezTo>
                        <a:cubicBezTo>
                          <a:pt x="628" y="1256"/>
                          <a:pt x="646" y="1253"/>
                          <a:pt x="659" y="1242"/>
                        </a:cubicBezTo>
                        <a:cubicBezTo>
                          <a:pt x="672" y="1231"/>
                          <a:pt x="689" y="1214"/>
                          <a:pt x="695" y="1202"/>
                        </a:cubicBezTo>
                        <a:cubicBezTo>
                          <a:pt x="701" y="1190"/>
                          <a:pt x="692" y="1183"/>
                          <a:pt x="695" y="1170"/>
                        </a:cubicBezTo>
                        <a:cubicBezTo>
                          <a:pt x="698" y="1157"/>
                          <a:pt x="704" y="1138"/>
                          <a:pt x="711" y="1122"/>
                        </a:cubicBezTo>
                        <a:cubicBezTo>
                          <a:pt x="718" y="1106"/>
                          <a:pt x="733" y="1091"/>
                          <a:pt x="739" y="1074"/>
                        </a:cubicBezTo>
                        <a:cubicBezTo>
                          <a:pt x="745" y="1057"/>
                          <a:pt x="740" y="1032"/>
                          <a:pt x="747" y="1018"/>
                        </a:cubicBezTo>
                        <a:cubicBezTo>
                          <a:pt x="754" y="1004"/>
                          <a:pt x="773" y="1005"/>
                          <a:pt x="783" y="990"/>
                        </a:cubicBezTo>
                        <a:cubicBezTo>
                          <a:pt x="793" y="975"/>
                          <a:pt x="804" y="946"/>
                          <a:pt x="807" y="930"/>
                        </a:cubicBezTo>
                        <a:cubicBezTo>
                          <a:pt x="810" y="914"/>
                          <a:pt x="802" y="907"/>
                          <a:pt x="799" y="894"/>
                        </a:cubicBezTo>
                        <a:cubicBezTo>
                          <a:pt x="796" y="881"/>
                          <a:pt x="792" y="865"/>
                          <a:pt x="787" y="854"/>
                        </a:cubicBezTo>
                        <a:cubicBezTo>
                          <a:pt x="782" y="843"/>
                          <a:pt x="772" y="837"/>
                          <a:pt x="767" y="826"/>
                        </a:cubicBezTo>
                        <a:cubicBezTo>
                          <a:pt x="762" y="815"/>
                          <a:pt x="758" y="797"/>
                          <a:pt x="759" y="786"/>
                        </a:cubicBezTo>
                        <a:cubicBezTo>
                          <a:pt x="760" y="775"/>
                          <a:pt x="766" y="765"/>
                          <a:pt x="771" y="758"/>
                        </a:cubicBezTo>
                        <a:cubicBezTo>
                          <a:pt x="776" y="751"/>
                          <a:pt x="785" y="753"/>
                          <a:pt x="791" y="742"/>
                        </a:cubicBezTo>
                        <a:cubicBezTo>
                          <a:pt x="797" y="731"/>
                          <a:pt x="796" y="707"/>
                          <a:pt x="807" y="690"/>
                        </a:cubicBezTo>
                        <a:cubicBezTo>
                          <a:pt x="818" y="673"/>
                          <a:pt x="844" y="655"/>
                          <a:pt x="855" y="642"/>
                        </a:cubicBezTo>
                        <a:cubicBezTo>
                          <a:pt x="866" y="629"/>
                          <a:pt x="866" y="625"/>
                          <a:pt x="871" y="610"/>
                        </a:cubicBezTo>
                        <a:cubicBezTo>
                          <a:pt x="876" y="595"/>
                          <a:pt x="882" y="569"/>
                          <a:pt x="887" y="550"/>
                        </a:cubicBezTo>
                        <a:cubicBezTo>
                          <a:pt x="892" y="531"/>
                          <a:pt x="908" y="505"/>
                          <a:pt x="903" y="498"/>
                        </a:cubicBezTo>
                        <a:cubicBezTo>
                          <a:pt x="898" y="491"/>
                          <a:pt x="871" y="514"/>
                          <a:pt x="855" y="506"/>
                        </a:cubicBezTo>
                        <a:cubicBezTo>
                          <a:pt x="839" y="498"/>
                          <a:pt x="822" y="467"/>
                          <a:pt x="807" y="450"/>
                        </a:cubicBezTo>
                        <a:cubicBezTo>
                          <a:pt x="792" y="433"/>
                          <a:pt x="771" y="418"/>
                          <a:pt x="763" y="402"/>
                        </a:cubicBezTo>
                        <a:cubicBezTo>
                          <a:pt x="755" y="386"/>
                          <a:pt x="763" y="372"/>
                          <a:pt x="759" y="354"/>
                        </a:cubicBezTo>
                        <a:cubicBezTo>
                          <a:pt x="755" y="336"/>
                          <a:pt x="747" y="318"/>
                          <a:pt x="739" y="294"/>
                        </a:cubicBezTo>
                        <a:cubicBezTo>
                          <a:pt x="731" y="270"/>
                          <a:pt x="716" y="232"/>
                          <a:pt x="711" y="210"/>
                        </a:cubicBezTo>
                        <a:cubicBezTo>
                          <a:pt x="706" y="188"/>
                          <a:pt x="716" y="173"/>
                          <a:pt x="711" y="162"/>
                        </a:cubicBezTo>
                        <a:cubicBezTo>
                          <a:pt x="706" y="151"/>
                          <a:pt x="697" y="151"/>
                          <a:pt x="683" y="146"/>
                        </a:cubicBezTo>
                        <a:cubicBezTo>
                          <a:pt x="669" y="141"/>
                          <a:pt x="644" y="135"/>
                          <a:pt x="627" y="130"/>
                        </a:cubicBezTo>
                        <a:cubicBezTo>
                          <a:pt x="610" y="125"/>
                          <a:pt x="600" y="116"/>
                          <a:pt x="583" y="114"/>
                        </a:cubicBezTo>
                        <a:cubicBezTo>
                          <a:pt x="566" y="112"/>
                          <a:pt x="544" y="115"/>
                          <a:pt x="523" y="118"/>
                        </a:cubicBezTo>
                        <a:cubicBezTo>
                          <a:pt x="502" y="121"/>
                          <a:pt x="474" y="134"/>
                          <a:pt x="459" y="130"/>
                        </a:cubicBezTo>
                        <a:cubicBezTo>
                          <a:pt x="444" y="126"/>
                          <a:pt x="447" y="103"/>
                          <a:pt x="435" y="94"/>
                        </a:cubicBezTo>
                        <a:cubicBezTo>
                          <a:pt x="423" y="85"/>
                          <a:pt x="402" y="83"/>
                          <a:pt x="387" y="76"/>
                        </a:cubicBezTo>
                        <a:cubicBezTo>
                          <a:pt x="372" y="69"/>
                          <a:pt x="352" y="64"/>
                          <a:pt x="345" y="52"/>
                        </a:cubicBezTo>
                        <a:cubicBezTo>
                          <a:pt x="338" y="40"/>
                          <a:pt x="354" y="12"/>
                          <a:pt x="343" y="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A50021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96" name="Freeform 28"/>
                  <p:cNvSpPr>
                    <a:spLocks/>
                  </p:cNvSpPr>
                  <p:nvPr/>
                </p:nvSpPr>
                <p:spPr bwMode="auto">
                  <a:xfrm>
                    <a:off x="3075" y="2831"/>
                    <a:ext cx="106" cy="268"/>
                  </a:xfrm>
                  <a:custGeom>
                    <a:avLst/>
                    <a:gdLst/>
                    <a:ahLst/>
                    <a:cxnLst>
                      <a:cxn ang="0">
                        <a:pos x="87" y="1"/>
                      </a:cxn>
                      <a:cxn ang="0">
                        <a:pos x="43" y="17"/>
                      </a:cxn>
                      <a:cxn ang="0">
                        <a:pos x="23" y="81"/>
                      </a:cxn>
                      <a:cxn ang="0">
                        <a:pos x="3" y="121"/>
                      </a:cxn>
                      <a:cxn ang="0">
                        <a:pos x="3" y="169"/>
                      </a:cxn>
                      <a:cxn ang="0">
                        <a:pos x="3" y="217"/>
                      </a:cxn>
                      <a:cxn ang="0">
                        <a:pos x="23" y="253"/>
                      </a:cxn>
                      <a:cxn ang="0">
                        <a:pos x="51" y="265"/>
                      </a:cxn>
                      <a:cxn ang="0">
                        <a:pos x="71" y="233"/>
                      </a:cxn>
                      <a:cxn ang="0">
                        <a:pos x="67" y="209"/>
                      </a:cxn>
                      <a:cxn ang="0">
                        <a:pos x="71" y="177"/>
                      </a:cxn>
                      <a:cxn ang="0">
                        <a:pos x="83" y="153"/>
                      </a:cxn>
                      <a:cxn ang="0">
                        <a:pos x="79" y="109"/>
                      </a:cxn>
                      <a:cxn ang="0">
                        <a:pos x="103" y="61"/>
                      </a:cxn>
                      <a:cxn ang="0">
                        <a:pos x="99" y="25"/>
                      </a:cxn>
                      <a:cxn ang="0">
                        <a:pos x="87" y="1"/>
                      </a:cxn>
                    </a:cxnLst>
                    <a:rect l="0" t="0" r="r" b="b"/>
                    <a:pathLst>
                      <a:path w="106" h="268">
                        <a:moveTo>
                          <a:pt x="87" y="1"/>
                        </a:moveTo>
                        <a:cubicBezTo>
                          <a:pt x="78" y="0"/>
                          <a:pt x="54" y="4"/>
                          <a:pt x="43" y="17"/>
                        </a:cubicBezTo>
                        <a:cubicBezTo>
                          <a:pt x="32" y="30"/>
                          <a:pt x="30" y="64"/>
                          <a:pt x="23" y="81"/>
                        </a:cubicBezTo>
                        <a:cubicBezTo>
                          <a:pt x="16" y="98"/>
                          <a:pt x="6" y="106"/>
                          <a:pt x="3" y="121"/>
                        </a:cubicBezTo>
                        <a:cubicBezTo>
                          <a:pt x="0" y="136"/>
                          <a:pt x="3" y="153"/>
                          <a:pt x="3" y="169"/>
                        </a:cubicBezTo>
                        <a:cubicBezTo>
                          <a:pt x="3" y="185"/>
                          <a:pt x="0" y="203"/>
                          <a:pt x="3" y="217"/>
                        </a:cubicBezTo>
                        <a:cubicBezTo>
                          <a:pt x="6" y="231"/>
                          <a:pt x="15" y="245"/>
                          <a:pt x="23" y="253"/>
                        </a:cubicBezTo>
                        <a:cubicBezTo>
                          <a:pt x="31" y="261"/>
                          <a:pt x="43" y="268"/>
                          <a:pt x="51" y="265"/>
                        </a:cubicBezTo>
                        <a:cubicBezTo>
                          <a:pt x="59" y="262"/>
                          <a:pt x="68" y="242"/>
                          <a:pt x="71" y="233"/>
                        </a:cubicBezTo>
                        <a:cubicBezTo>
                          <a:pt x="74" y="224"/>
                          <a:pt x="67" y="218"/>
                          <a:pt x="67" y="209"/>
                        </a:cubicBezTo>
                        <a:cubicBezTo>
                          <a:pt x="67" y="200"/>
                          <a:pt x="68" y="186"/>
                          <a:pt x="71" y="177"/>
                        </a:cubicBezTo>
                        <a:cubicBezTo>
                          <a:pt x="74" y="168"/>
                          <a:pt x="82" y="164"/>
                          <a:pt x="83" y="153"/>
                        </a:cubicBezTo>
                        <a:cubicBezTo>
                          <a:pt x="84" y="142"/>
                          <a:pt x="76" y="124"/>
                          <a:pt x="79" y="109"/>
                        </a:cubicBezTo>
                        <a:cubicBezTo>
                          <a:pt x="82" y="94"/>
                          <a:pt x="100" y="75"/>
                          <a:pt x="103" y="61"/>
                        </a:cubicBezTo>
                        <a:cubicBezTo>
                          <a:pt x="106" y="47"/>
                          <a:pt x="102" y="35"/>
                          <a:pt x="99" y="25"/>
                        </a:cubicBezTo>
                        <a:cubicBezTo>
                          <a:pt x="96" y="15"/>
                          <a:pt x="96" y="2"/>
                          <a:pt x="87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A50021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97" name="Freeform 29"/>
                  <p:cNvSpPr>
                    <a:spLocks/>
                  </p:cNvSpPr>
                  <p:nvPr/>
                </p:nvSpPr>
                <p:spPr bwMode="auto">
                  <a:xfrm rot="-832161">
                    <a:off x="4100" y="2811"/>
                    <a:ext cx="570" cy="528"/>
                  </a:xfrm>
                  <a:custGeom>
                    <a:avLst/>
                    <a:gdLst/>
                    <a:ahLst/>
                    <a:cxnLst>
                      <a:cxn ang="0">
                        <a:pos x="266" y="5"/>
                      </a:cxn>
                      <a:cxn ang="0">
                        <a:pos x="226" y="45"/>
                      </a:cxn>
                      <a:cxn ang="0">
                        <a:pos x="174" y="65"/>
                      </a:cxn>
                      <a:cxn ang="0">
                        <a:pos x="146" y="101"/>
                      </a:cxn>
                      <a:cxn ang="0">
                        <a:pos x="98" y="129"/>
                      </a:cxn>
                      <a:cxn ang="0">
                        <a:pos x="78" y="177"/>
                      </a:cxn>
                      <a:cxn ang="0">
                        <a:pos x="10" y="201"/>
                      </a:cxn>
                      <a:cxn ang="0">
                        <a:pos x="18" y="249"/>
                      </a:cxn>
                      <a:cxn ang="0">
                        <a:pos x="18" y="285"/>
                      </a:cxn>
                      <a:cxn ang="0">
                        <a:pos x="38" y="337"/>
                      </a:cxn>
                      <a:cxn ang="0">
                        <a:pos x="22" y="381"/>
                      </a:cxn>
                      <a:cxn ang="0">
                        <a:pos x="34" y="429"/>
                      </a:cxn>
                      <a:cxn ang="0">
                        <a:pos x="78" y="433"/>
                      </a:cxn>
                      <a:cxn ang="0">
                        <a:pos x="122" y="445"/>
                      </a:cxn>
                      <a:cxn ang="0">
                        <a:pos x="170" y="409"/>
                      </a:cxn>
                      <a:cxn ang="0">
                        <a:pos x="218" y="393"/>
                      </a:cxn>
                      <a:cxn ang="0">
                        <a:pos x="270" y="385"/>
                      </a:cxn>
                      <a:cxn ang="0">
                        <a:pos x="298" y="393"/>
                      </a:cxn>
                      <a:cxn ang="0">
                        <a:pos x="342" y="413"/>
                      </a:cxn>
                      <a:cxn ang="0">
                        <a:pos x="358" y="441"/>
                      </a:cxn>
                      <a:cxn ang="0">
                        <a:pos x="370" y="477"/>
                      </a:cxn>
                      <a:cxn ang="0">
                        <a:pos x="398" y="493"/>
                      </a:cxn>
                      <a:cxn ang="0">
                        <a:pos x="418" y="525"/>
                      </a:cxn>
                      <a:cxn ang="0">
                        <a:pos x="470" y="509"/>
                      </a:cxn>
                      <a:cxn ang="0">
                        <a:pos x="514" y="477"/>
                      </a:cxn>
                      <a:cxn ang="0">
                        <a:pos x="514" y="429"/>
                      </a:cxn>
                      <a:cxn ang="0">
                        <a:pos x="542" y="393"/>
                      </a:cxn>
                      <a:cxn ang="0">
                        <a:pos x="566" y="321"/>
                      </a:cxn>
                      <a:cxn ang="0">
                        <a:pos x="566" y="273"/>
                      </a:cxn>
                      <a:cxn ang="0">
                        <a:pos x="546" y="249"/>
                      </a:cxn>
                      <a:cxn ang="0">
                        <a:pos x="498" y="205"/>
                      </a:cxn>
                      <a:cxn ang="0">
                        <a:pos x="474" y="149"/>
                      </a:cxn>
                      <a:cxn ang="0">
                        <a:pos x="454" y="93"/>
                      </a:cxn>
                      <a:cxn ang="0">
                        <a:pos x="442" y="49"/>
                      </a:cxn>
                      <a:cxn ang="0">
                        <a:pos x="414" y="1"/>
                      </a:cxn>
                      <a:cxn ang="0">
                        <a:pos x="418" y="45"/>
                      </a:cxn>
                      <a:cxn ang="0">
                        <a:pos x="418" y="93"/>
                      </a:cxn>
                      <a:cxn ang="0">
                        <a:pos x="370" y="93"/>
                      </a:cxn>
                      <a:cxn ang="0">
                        <a:pos x="338" y="81"/>
                      </a:cxn>
                      <a:cxn ang="0">
                        <a:pos x="334" y="41"/>
                      </a:cxn>
                      <a:cxn ang="0">
                        <a:pos x="314" y="9"/>
                      </a:cxn>
                      <a:cxn ang="0">
                        <a:pos x="266" y="5"/>
                      </a:cxn>
                    </a:cxnLst>
                    <a:rect l="0" t="0" r="r" b="b"/>
                    <a:pathLst>
                      <a:path w="570" h="528">
                        <a:moveTo>
                          <a:pt x="266" y="5"/>
                        </a:moveTo>
                        <a:cubicBezTo>
                          <a:pt x="250" y="13"/>
                          <a:pt x="241" y="35"/>
                          <a:pt x="226" y="45"/>
                        </a:cubicBezTo>
                        <a:cubicBezTo>
                          <a:pt x="211" y="55"/>
                          <a:pt x="187" y="56"/>
                          <a:pt x="174" y="65"/>
                        </a:cubicBezTo>
                        <a:cubicBezTo>
                          <a:pt x="161" y="74"/>
                          <a:pt x="159" y="90"/>
                          <a:pt x="146" y="101"/>
                        </a:cubicBezTo>
                        <a:cubicBezTo>
                          <a:pt x="133" y="112"/>
                          <a:pt x="109" y="116"/>
                          <a:pt x="98" y="129"/>
                        </a:cubicBezTo>
                        <a:cubicBezTo>
                          <a:pt x="87" y="142"/>
                          <a:pt x="93" y="165"/>
                          <a:pt x="78" y="177"/>
                        </a:cubicBezTo>
                        <a:cubicBezTo>
                          <a:pt x="63" y="189"/>
                          <a:pt x="20" y="189"/>
                          <a:pt x="10" y="201"/>
                        </a:cubicBezTo>
                        <a:cubicBezTo>
                          <a:pt x="0" y="213"/>
                          <a:pt x="17" y="235"/>
                          <a:pt x="18" y="249"/>
                        </a:cubicBezTo>
                        <a:cubicBezTo>
                          <a:pt x="19" y="263"/>
                          <a:pt x="15" y="270"/>
                          <a:pt x="18" y="285"/>
                        </a:cubicBezTo>
                        <a:cubicBezTo>
                          <a:pt x="21" y="300"/>
                          <a:pt x="37" y="321"/>
                          <a:pt x="38" y="337"/>
                        </a:cubicBezTo>
                        <a:cubicBezTo>
                          <a:pt x="39" y="353"/>
                          <a:pt x="23" y="366"/>
                          <a:pt x="22" y="381"/>
                        </a:cubicBezTo>
                        <a:cubicBezTo>
                          <a:pt x="21" y="396"/>
                          <a:pt x="25" y="420"/>
                          <a:pt x="34" y="429"/>
                        </a:cubicBezTo>
                        <a:cubicBezTo>
                          <a:pt x="43" y="438"/>
                          <a:pt x="63" y="430"/>
                          <a:pt x="78" y="433"/>
                        </a:cubicBezTo>
                        <a:cubicBezTo>
                          <a:pt x="93" y="436"/>
                          <a:pt x="107" y="449"/>
                          <a:pt x="122" y="445"/>
                        </a:cubicBezTo>
                        <a:cubicBezTo>
                          <a:pt x="137" y="441"/>
                          <a:pt x="154" y="418"/>
                          <a:pt x="170" y="409"/>
                        </a:cubicBezTo>
                        <a:cubicBezTo>
                          <a:pt x="186" y="400"/>
                          <a:pt x="201" y="397"/>
                          <a:pt x="218" y="393"/>
                        </a:cubicBezTo>
                        <a:cubicBezTo>
                          <a:pt x="235" y="389"/>
                          <a:pt x="257" y="385"/>
                          <a:pt x="270" y="385"/>
                        </a:cubicBezTo>
                        <a:cubicBezTo>
                          <a:pt x="283" y="385"/>
                          <a:pt x="286" y="388"/>
                          <a:pt x="298" y="393"/>
                        </a:cubicBezTo>
                        <a:cubicBezTo>
                          <a:pt x="310" y="398"/>
                          <a:pt x="332" y="405"/>
                          <a:pt x="342" y="413"/>
                        </a:cubicBezTo>
                        <a:cubicBezTo>
                          <a:pt x="352" y="421"/>
                          <a:pt x="353" y="430"/>
                          <a:pt x="358" y="441"/>
                        </a:cubicBezTo>
                        <a:cubicBezTo>
                          <a:pt x="363" y="452"/>
                          <a:pt x="363" y="468"/>
                          <a:pt x="370" y="477"/>
                        </a:cubicBezTo>
                        <a:cubicBezTo>
                          <a:pt x="377" y="486"/>
                          <a:pt x="390" y="485"/>
                          <a:pt x="398" y="493"/>
                        </a:cubicBezTo>
                        <a:cubicBezTo>
                          <a:pt x="406" y="501"/>
                          <a:pt x="406" y="522"/>
                          <a:pt x="418" y="525"/>
                        </a:cubicBezTo>
                        <a:cubicBezTo>
                          <a:pt x="430" y="528"/>
                          <a:pt x="454" y="517"/>
                          <a:pt x="470" y="509"/>
                        </a:cubicBezTo>
                        <a:cubicBezTo>
                          <a:pt x="486" y="501"/>
                          <a:pt x="507" y="490"/>
                          <a:pt x="514" y="477"/>
                        </a:cubicBezTo>
                        <a:cubicBezTo>
                          <a:pt x="521" y="464"/>
                          <a:pt x="509" y="443"/>
                          <a:pt x="514" y="429"/>
                        </a:cubicBezTo>
                        <a:cubicBezTo>
                          <a:pt x="519" y="415"/>
                          <a:pt x="533" y="411"/>
                          <a:pt x="542" y="393"/>
                        </a:cubicBezTo>
                        <a:cubicBezTo>
                          <a:pt x="551" y="375"/>
                          <a:pt x="562" y="341"/>
                          <a:pt x="566" y="321"/>
                        </a:cubicBezTo>
                        <a:cubicBezTo>
                          <a:pt x="570" y="301"/>
                          <a:pt x="569" y="285"/>
                          <a:pt x="566" y="273"/>
                        </a:cubicBezTo>
                        <a:cubicBezTo>
                          <a:pt x="563" y="261"/>
                          <a:pt x="557" y="260"/>
                          <a:pt x="546" y="249"/>
                        </a:cubicBezTo>
                        <a:cubicBezTo>
                          <a:pt x="535" y="238"/>
                          <a:pt x="510" y="222"/>
                          <a:pt x="498" y="205"/>
                        </a:cubicBezTo>
                        <a:cubicBezTo>
                          <a:pt x="486" y="188"/>
                          <a:pt x="481" y="168"/>
                          <a:pt x="474" y="149"/>
                        </a:cubicBezTo>
                        <a:cubicBezTo>
                          <a:pt x="467" y="130"/>
                          <a:pt x="459" y="110"/>
                          <a:pt x="454" y="93"/>
                        </a:cubicBezTo>
                        <a:cubicBezTo>
                          <a:pt x="449" y="76"/>
                          <a:pt x="449" y="64"/>
                          <a:pt x="442" y="49"/>
                        </a:cubicBezTo>
                        <a:cubicBezTo>
                          <a:pt x="435" y="34"/>
                          <a:pt x="418" y="2"/>
                          <a:pt x="414" y="1"/>
                        </a:cubicBezTo>
                        <a:cubicBezTo>
                          <a:pt x="410" y="0"/>
                          <a:pt x="417" y="30"/>
                          <a:pt x="418" y="45"/>
                        </a:cubicBezTo>
                        <a:cubicBezTo>
                          <a:pt x="419" y="60"/>
                          <a:pt x="426" y="85"/>
                          <a:pt x="418" y="93"/>
                        </a:cubicBezTo>
                        <a:cubicBezTo>
                          <a:pt x="410" y="101"/>
                          <a:pt x="383" y="95"/>
                          <a:pt x="370" y="93"/>
                        </a:cubicBezTo>
                        <a:cubicBezTo>
                          <a:pt x="357" y="91"/>
                          <a:pt x="344" y="90"/>
                          <a:pt x="338" y="81"/>
                        </a:cubicBezTo>
                        <a:cubicBezTo>
                          <a:pt x="332" y="72"/>
                          <a:pt x="338" y="53"/>
                          <a:pt x="334" y="41"/>
                        </a:cubicBezTo>
                        <a:cubicBezTo>
                          <a:pt x="330" y="29"/>
                          <a:pt x="325" y="15"/>
                          <a:pt x="314" y="9"/>
                        </a:cubicBezTo>
                        <a:cubicBezTo>
                          <a:pt x="303" y="3"/>
                          <a:pt x="276" y="6"/>
                          <a:pt x="266" y="5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80008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98" name="Freeform 30"/>
                  <p:cNvSpPr>
                    <a:spLocks/>
                  </p:cNvSpPr>
                  <p:nvPr/>
                </p:nvSpPr>
                <p:spPr bwMode="auto">
                  <a:xfrm>
                    <a:off x="4326" y="2633"/>
                    <a:ext cx="295" cy="158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52" y="15"/>
                      </a:cxn>
                      <a:cxn ang="0">
                        <a:pos x="92" y="3"/>
                      </a:cxn>
                      <a:cxn ang="0">
                        <a:pos x="144" y="31"/>
                      </a:cxn>
                      <a:cxn ang="0">
                        <a:pos x="160" y="59"/>
                      </a:cxn>
                      <a:cxn ang="0">
                        <a:pos x="192" y="79"/>
                      </a:cxn>
                      <a:cxn ang="0">
                        <a:pos x="244" y="143"/>
                      </a:cxn>
                      <a:cxn ang="0">
                        <a:pos x="212" y="155"/>
                      </a:cxn>
                      <a:cxn ang="0">
                        <a:pos x="184" y="123"/>
                      </a:cxn>
                      <a:cxn ang="0">
                        <a:pos x="144" y="143"/>
                      </a:cxn>
                      <a:cxn ang="0">
                        <a:pos x="120" y="135"/>
                      </a:cxn>
                      <a:cxn ang="0">
                        <a:pos x="76" y="119"/>
                      </a:cxn>
                      <a:cxn ang="0">
                        <a:pos x="48" y="83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247" h="158">
                        <a:moveTo>
                          <a:pt x="0" y="31"/>
                        </a:moveTo>
                        <a:cubicBezTo>
                          <a:pt x="1" y="20"/>
                          <a:pt x="37" y="20"/>
                          <a:pt x="52" y="15"/>
                        </a:cubicBezTo>
                        <a:cubicBezTo>
                          <a:pt x="67" y="10"/>
                          <a:pt x="77" y="0"/>
                          <a:pt x="92" y="3"/>
                        </a:cubicBezTo>
                        <a:cubicBezTo>
                          <a:pt x="107" y="6"/>
                          <a:pt x="133" y="22"/>
                          <a:pt x="144" y="31"/>
                        </a:cubicBezTo>
                        <a:cubicBezTo>
                          <a:pt x="155" y="40"/>
                          <a:pt x="152" y="51"/>
                          <a:pt x="160" y="59"/>
                        </a:cubicBezTo>
                        <a:cubicBezTo>
                          <a:pt x="168" y="67"/>
                          <a:pt x="178" y="65"/>
                          <a:pt x="192" y="79"/>
                        </a:cubicBezTo>
                        <a:cubicBezTo>
                          <a:pt x="206" y="93"/>
                          <a:pt x="241" y="130"/>
                          <a:pt x="244" y="143"/>
                        </a:cubicBezTo>
                        <a:cubicBezTo>
                          <a:pt x="247" y="156"/>
                          <a:pt x="222" y="158"/>
                          <a:pt x="212" y="155"/>
                        </a:cubicBezTo>
                        <a:cubicBezTo>
                          <a:pt x="202" y="152"/>
                          <a:pt x="195" y="125"/>
                          <a:pt x="184" y="123"/>
                        </a:cubicBezTo>
                        <a:cubicBezTo>
                          <a:pt x="173" y="121"/>
                          <a:pt x="155" y="141"/>
                          <a:pt x="144" y="143"/>
                        </a:cubicBezTo>
                        <a:cubicBezTo>
                          <a:pt x="133" y="145"/>
                          <a:pt x="131" y="139"/>
                          <a:pt x="120" y="135"/>
                        </a:cubicBezTo>
                        <a:cubicBezTo>
                          <a:pt x="109" y="131"/>
                          <a:pt x="88" y="128"/>
                          <a:pt x="76" y="119"/>
                        </a:cubicBezTo>
                        <a:cubicBezTo>
                          <a:pt x="64" y="110"/>
                          <a:pt x="61" y="98"/>
                          <a:pt x="48" y="83"/>
                        </a:cubicBezTo>
                        <a:cubicBezTo>
                          <a:pt x="35" y="68"/>
                          <a:pt x="10" y="42"/>
                          <a:pt x="0" y="3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A5002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79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728" y="2904"/>
                    <a:ext cx="202" cy="273"/>
                    <a:chOff x="4937" y="3264"/>
                    <a:chExt cx="202" cy="273"/>
                  </a:xfrm>
                </p:grpSpPr>
                <p:sp>
                  <p:nvSpPr>
                    <p:cNvPr id="3280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060" y="3264"/>
                      <a:ext cx="79" cy="117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42" y="48"/>
                        </a:cxn>
                        <a:cxn ang="0">
                          <a:pos x="66" y="48"/>
                        </a:cxn>
                        <a:cxn ang="0">
                          <a:pos x="78" y="72"/>
                        </a:cxn>
                        <a:cxn ang="0">
                          <a:pos x="58" y="96"/>
                        </a:cxn>
                        <a:cxn ang="0">
                          <a:pos x="46" y="116"/>
                        </a:cxn>
                        <a:cxn ang="0">
                          <a:pos x="22" y="88"/>
                        </a:cxn>
                        <a:cxn ang="0">
                          <a:pos x="2" y="40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79" h="117">
                          <a:moveTo>
                            <a:pt x="10" y="0"/>
                          </a:moveTo>
                          <a:cubicBezTo>
                            <a:pt x="17" y="1"/>
                            <a:pt x="33" y="40"/>
                            <a:pt x="42" y="48"/>
                          </a:cubicBezTo>
                          <a:cubicBezTo>
                            <a:pt x="51" y="56"/>
                            <a:pt x="60" y="44"/>
                            <a:pt x="66" y="48"/>
                          </a:cubicBezTo>
                          <a:cubicBezTo>
                            <a:pt x="72" y="52"/>
                            <a:pt x="79" y="64"/>
                            <a:pt x="78" y="72"/>
                          </a:cubicBezTo>
                          <a:cubicBezTo>
                            <a:pt x="77" y="80"/>
                            <a:pt x="63" y="89"/>
                            <a:pt x="58" y="96"/>
                          </a:cubicBezTo>
                          <a:cubicBezTo>
                            <a:pt x="53" y="103"/>
                            <a:pt x="52" y="117"/>
                            <a:pt x="46" y="116"/>
                          </a:cubicBezTo>
                          <a:cubicBezTo>
                            <a:pt x="40" y="115"/>
                            <a:pt x="29" y="101"/>
                            <a:pt x="22" y="88"/>
                          </a:cubicBezTo>
                          <a:cubicBezTo>
                            <a:pt x="15" y="75"/>
                            <a:pt x="4" y="55"/>
                            <a:pt x="2" y="40"/>
                          </a:cubicBezTo>
                          <a:cubicBezTo>
                            <a:pt x="0" y="25"/>
                            <a:pt x="8" y="8"/>
                            <a:pt x="10" y="0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A5002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0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937" y="3388"/>
                      <a:ext cx="133" cy="149"/>
                    </a:xfrm>
                    <a:custGeom>
                      <a:avLst/>
                      <a:gdLst/>
                      <a:ahLst/>
                      <a:cxnLst>
                        <a:cxn ang="0">
                          <a:pos x="89" y="8"/>
                        </a:cxn>
                        <a:cxn ang="0">
                          <a:pos x="74" y="29"/>
                        </a:cxn>
                        <a:cxn ang="0">
                          <a:pos x="43" y="44"/>
                        </a:cxn>
                        <a:cxn ang="0">
                          <a:pos x="35" y="65"/>
                        </a:cxn>
                        <a:cxn ang="0">
                          <a:pos x="8" y="68"/>
                        </a:cxn>
                        <a:cxn ang="0">
                          <a:pos x="1" y="102"/>
                        </a:cxn>
                        <a:cxn ang="0">
                          <a:pos x="13" y="144"/>
                        </a:cxn>
                        <a:cxn ang="0">
                          <a:pos x="69" y="132"/>
                        </a:cxn>
                        <a:cxn ang="0">
                          <a:pos x="65" y="84"/>
                        </a:cxn>
                        <a:cxn ang="0">
                          <a:pos x="81" y="65"/>
                        </a:cxn>
                        <a:cxn ang="0">
                          <a:pos x="93" y="38"/>
                        </a:cxn>
                        <a:cxn ang="0">
                          <a:pos x="127" y="29"/>
                        </a:cxn>
                        <a:cxn ang="0">
                          <a:pos x="127" y="17"/>
                        </a:cxn>
                        <a:cxn ang="0">
                          <a:pos x="112" y="2"/>
                        </a:cxn>
                        <a:cxn ang="0">
                          <a:pos x="89" y="8"/>
                        </a:cxn>
                      </a:cxnLst>
                      <a:rect l="0" t="0" r="r" b="b"/>
                      <a:pathLst>
                        <a:path w="133" h="149">
                          <a:moveTo>
                            <a:pt x="89" y="8"/>
                          </a:moveTo>
                          <a:cubicBezTo>
                            <a:pt x="82" y="12"/>
                            <a:pt x="81" y="23"/>
                            <a:pt x="74" y="29"/>
                          </a:cubicBezTo>
                          <a:cubicBezTo>
                            <a:pt x="66" y="35"/>
                            <a:pt x="50" y="38"/>
                            <a:pt x="43" y="44"/>
                          </a:cubicBezTo>
                          <a:cubicBezTo>
                            <a:pt x="36" y="50"/>
                            <a:pt x="41" y="62"/>
                            <a:pt x="35" y="65"/>
                          </a:cubicBezTo>
                          <a:cubicBezTo>
                            <a:pt x="30" y="69"/>
                            <a:pt x="14" y="62"/>
                            <a:pt x="8" y="68"/>
                          </a:cubicBezTo>
                          <a:cubicBezTo>
                            <a:pt x="3" y="74"/>
                            <a:pt x="0" y="89"/>
                            <a:pt x="1" y="102"/>
                          </a:cubicBezTo>
                          <a:cubicBezTo>
                            <a:pt x="2" y="115"/>
                            <a:pt x="2" y="139"/>
                            <a:pt x="13" y="144"/>
                          </a:cubicBezTo>
                          <a:cubicBezTo>
                            <a:pt x="24" y="149"/>
                            <a:pt x="60" y="142"/>
                            <a:pt x="69" y="132"/>
                          </a:cubicBezTo>
                          <a:cubicBezTo>
                            <a:pt x="78" y="122"/>
                            <a:pt x="63" y="95"/>
                            <a:pt x="65" y="84"/>
                          </a:cubicBezTo>
                          <a:cubicBezTo>
                            <a:pt x="67" y="73"/>
                            <a:pt x="76" y="73"/>
                            <a:pt x="81" y="65"/>
                          </a:cubicBezTo>
                          <a:cubicBezTo>
                            <a:pt x="86" y="57"/>
                            <a:pt x="85" y="44"/>
                            <a:pt x="93" y="38"/>
                          </a:cubicBezTo>
                          <a:cubicBezTo>
                            <a:pt x="100" y="32"/>
                            <a:pt x="122" y="33"/>
                            <a:pt x="127" y="29"/>
                          </a:cubicBezTo>
                          <a:cubicBezTo>
                            <a:pt x="133" y="25"/>
                            <a:pt x="130" y="21"/>
                            <a:pt x="127" y="17"/>
                          </a:cubicBezTo>
                          <a:cubicBezTo>
                            <a:pt x="124" y="12"/>
                            <a:pt x="119" y="3"/>
                            <a:pt x="112" y="2"/>
                          </a:cubicBezTo>
                          <a:cubicBezTo>
                            <a:pt x="105" y="0"/>
                            <a:pt x="94" y="6"/>
                            <a:pt x="89" y="8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A5002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802" name="Freeform 34"/>
                  <p:cNvSpPr>
                    <a:spLocks/>
                  </p:cNvSpPr>
                  <p:nvPr/>
                </p:nvSpPr>
                <p:spPr bwMode="auto">
                  <a:xfrm rot="1186559">
                    <a:off x="1366" y="2219"/>
                    <a:ext cx="180" cy="47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46" y="3"/>
                      </a:cxn>
                      <a:cxn ang="0">
                        <a:pos x="110" y="7"/>
                      </a:cxn>
                      <a:cxn ang="0">
                        <a:pos x="172" y="3"/>
                      </a:cxn>
                      <a:cxn ang="0">
                        <a:pos x="156" y="25"/>
                      </a:cxn>
                      <a:cxn ang="0">
                        <a:pos x="119" y="46"/>
                      </a:cxn>
                      <a:cxn ang="0">
                        <a:pos x="72" y="21"/>
                      </a:cxn>
                      <a:cxn ang="0">
                        <a:pos x="20" y="41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180" h="47">
                        <a:moveTo>
                          <a:pt x="0" y="18"/>
                        </a:moveTo>
                        <a:cubicBezTo>
                          <a:pt x="5" y="8"/>
                          <a:pt x="27" y="5"/>
                          <a:pt x="46" y="3"/>
                        </a:cubicBezTo>
                        <a:cubicBezTo>
                          <a:pt x="64" y="1"/>
                          <a:pt x="89" y="7"/>
                          <a:pt x="110" y="7"/>
                        </a:cubicBezTo>
                        <a:cubicBezTo>
                          <a:pt x="131" y="7"/>
                          <a:pt x="164" y="0"/>
                          <a:pt x="172" y="3"/>
                        </a:cubicBezTo>
                        <a:cubicBezTo>
                          <a:pt x="180" y="6"/>
                          <a:pt x="165" y="18"/>
                          <a:pt x="156" y="25"/>
                        </a:cubicBezTo>
                        <a:cubicBezTo>
                          <a:pt x="147" y="32"/>
                          <a:pt x="133" y="47"/>
                          <a:pt x="119" y="46"/>
                        </a:cubicBezTo>
                        <a:cubicBezTo>
                          <a:pt x="105" y="45"/>
                          <a:pt x="88" y="22"/>
                          <a:pt x="72" y="21"/>
                        </a:cubicBezTo>
                        <a:cubicBezTo>
                          <a:pt x="56" y="20"/>
                          <a:pt x="32" y="41"/>
                          <a:pt x="20" y="41"/>
                        </a:cubicBezTo>
                        <a:cubicBezTo>
                          <a:pt x="8" y="41"/>
                          <a:pt x="4" y="23"/>
                          <a:pt x="0" y="1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03" name="Freeform 35"/>
                  <p:cNvSpPr>
                    <a:spLocks/>
                  </p:cNvSpPr>
                  <p:nvPr/>
                </p:nvSpPr>
                <p:spPr bwMode="auto">
                  <a:xfrm rot="1243533">
                    <a:off x="1546" y="2260"/>
                    <a:ext cx="96" cy="48"/>
                  </a:xfrm>
                  <a:custGeom>
                    <a:avLst/>
                    <a:gdLst/>
                    <a:ahLst/>
                    <a:cxnLst>
                      <a:cxn ang="0">
                        <a:pos x="48" y="8"/>
                      </a:cxn>
                      <a:cxn ang="0">
                        <a:pos x="96" y="8"/>
                      </a:cxn>
                      <a:cxn ang="0">
                        <a:pos x="96" y="56"/>
                      </a:cxn>
                      <a:cxn ang="0">
                        <a:pos x="48" y="56"/>
                      </a:cxn>
                      <a:cxn ang="0">
                        <a:pos x="0" y="56"/>
                      </a:cxn>
                      <a:cxn ang="0">
                        <a:pos x="48" y="8"/>
                      </a:cxn>
                    </a:cxnLst>
                    <a:rect l="0" t="0" r="r" b="b"/>
                    <a:pathLst>
                      <a:path w="104" h="64">
                        <a:moveTo>
                          <a:pt x="48" y="8"/>
                        </a:moveTo>
                        <a:cubicBezTo>
                          <a:pt x="64" y="0"/>
                          <a:pt x="88" y="0"/>
                          <a:pt x="96" y="8"/>
                        </a:cubicBezTo>
                        <a:cubicBezTo>
                          <a:pt x="104" y="16"/>
                          <a:pt x="104" y="48"/>
                          <a:pt x="96" y="56"/>
                        </a:cubicBezTo>
                        <a:cubicBezTo>
                          <a:pt x="88" y="64"/>
                          <a:pt x="64" y="56"/>
                          <a:pt x="48" y="56"/>
                        </a:cubicBezTo>
                        <a:cubicBezTo>
                          <a:pt x="32" y="56"/>
                          <a:pt x="0" y="64"/>
                          <a:pt x="0" y="56"/>
                        </a:cubicBezTo>
                        <a:cubicBezTo>
                          <a:pt x="0" y="48"/>
                          <a:pt x="32" y="16"/>
                          <a:pt x="4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04" name="Freeform 36"/>
                  <p:cNvSpPr>
                    <a:spLocks/>
                  </p:cNvSpPr>
                  <p:nvPr/>
                </p:nvSpPr>
                <p:spPr bwMode="auto">
                  <a:xfrm rot="-847838">
                    <a:off x="1430" y="2351"/>
                    <a:ext cx="619" cy="1282"/>
                  </a:xfrm>
                  <a:custGeom>
                    <a:avLst/>
                    <a:gdLst/>
                    <a:ahLst/>
                    <a:cxnLst>
                      <a:cxn ang="0">
                        <a:pos x="16" y="85"/>
                      </a:cxn>
                      <a:cxn ang="0">
                        <a:pos x="16" y="133"/>
                      </a:cxn>
                      <a:cxn ang="0">
                        <a:pos x="4" y="205"/>
                      </a:cxn>
                      <a:cxn ang="0">
                        <a:pos x="0" y="269"/>
                      </a:cxn>
                      <a:cxn ang="0">
                        <a:pos x="4" y="325"/>
                      </a:cxn>
                      <a:cxn ang="0">
                        <a:pos x="12" y="361"/>
                      </a:cxn>
                      <a:cxn ang="0">
                        <a:pos x="76" y="453"/>
                      </a:cxn>
                      <a:cxn ang="0">
                        <a:pos x="120" y="501"/>
                      </a:cxn>
                      <a:cxn ang="0">
                        <a:pos x="144" y="545"/>
                      </a:cxn>
                      <a:cxn ang="0">
                        <a:pos x="144" y="609"/>
                      </a:cxn>
                      <a:cxn ang="0">
                        <a:pos x="132" y="737"/>
                      </a:cxn>
                      <a:cxn ang="0">
                        <a:pos x="124" y="805"/>
                      </a:cxn>
                      <a:cxn ang="0">
                        <a:pos x="112" y="853"/>
                      </a:cxn>
                      <a:cxn ang="0">
                        <a:pos x="112" y="901"/>
                      </a:cxn>
                      <a:cxn ang="0">
                        <a:pos x="96" y="1001"/>
                      </a:cxn>
                      <a:cxn ang="0">
                        <a:pos x="92" y="1089"/>
                      </a:cxn>
                      <a:cxn ang="0">
                        <a:pos x="92" y="1129"/>
                      </a:cxn>
                      <a:cxn ang="0">
                        <a:pos x="100" y="1193"/>
                      </a:cxn>
                      <a:cxn ang="0">
                        <a:pos x="112" y="1237"/>
                      </a:cxn>
                      <a:cxn ang="0">
                        <a:pos x="168" y="1277"/>
                      </a:cxn>
                      <a:cxn ang="0">
                        <a:pos x="208" y="1269"/>
                      </a:cxn>
                      <a:cxn ang="0">
                        <a:pos x="184" y="1237"/>
                      </a:cxn>
                      <a:cxn ang="0">
                        <a:pos x="160" y="1189"/>
                      </a:cxn>
                      <a:cxn ang="0">
                        <a:pos x="176" y="1149"/>
                      </a:cxn>
                      <a:cxn ang="0">
                        <a:pos x="188" y="1089"/>
                      </a:cxn>
                      <a:cxn ang="0">
                        <a:pos x="232" y="1041"/>
                      </a:cxn>
                      <a:cxn ang="0">
                        <a:pos x="256" y="997"/>
                      </a:cxn>
                      <a:cxn ang="0">
                        <a:pos x="256" y="949"/>
                      </a:cxn>
                      <a:cxn ang="0">
                        <a:pos x="276" y="929"/>
                      </a:cxn>
                      <a:cxn ang="0">
                        <a:pos x="328" y="921"/>
                      </a:cxn>
                      <a:cxn ang="0">
                        <a:pos x="344" y="861"/>
                      </a:cxn>
                      <a:cxn ang="0">
                        <a:pos x="376" y="813"/>
                      </a:cxn>
                      <a:cxn ang="0">
                        <a:pos x="400" y="757"/>
                      </a:cxn>
                      <a:cxn ang="0">
                        <a:pos x="420" y="721"/>
                      </a:cxn>
                      <a:cxn ang="0">
                        <a:pos x="416" y="677"/>
                      </a:cxn>
                      <a:cxn ang="0">
                        <a:pos x="448" y="661"/>
                      </a:cxn>
                      <a:cxn ang="0">
                        <a:pos x="516" y="649"/>
                      </a:cxn>
                      <a:cxn ang="0">
                        <a:pos x="544" y="613"/>
                      </a:cxn>
                      <a:cxn ang="0">
                        <a:pos x="568" y="557"/>
                      </a:cxn>
                      <a:cxn ang="0">
                        <a:pos x="592" y="517"/>
                      </a:cxn>
                      <a:cxn ang="0">
                        <a:pos x="592" y="469"/>
                      </a:cxn>
                      <a:cxn ang="0">
                        <a:pos x="608" y="429"/>
                      </a:cxn>
                      <a:cxn ang="0">
                        <a:pos x="616" y="357"/>
                      </a:cxn>
                      <a:cxn ang="0">
                        <a:pos x="616" y="325"/>
                      </a:cxn>
                      <a:cxn ang="0">
                        <a:pos x="600" y="301"/>
                      </a:cxn>
                      <a:cxn ang="0">
                        <a:pos x="544" y="277"/>
                      </a:cxn>
                      <a:cxn ang="0">
                        <a:pos x="512" y="225"/>
                      </a:cxn>
                      <a:cxn ang="0">
                        <a:pos x="460" y="221"/>
                      </a:cxn>
                      <a:cxn ang="0">
                        <a:pos x="436" y="173"/>
                      </a:cxn>
                      <a:cxn ang="0">
                        <a:pos x="400" y="121"/>
                      </a:cxn>
                      <a:cxn ang="0">
                        <a:pos x="352" y="85"/>
                      </a:cxn>
                      <a:cxn ang="0">
                        <a:pos x="316" y="61"/>
                      </a:cxn>
                      <a:cxn ang="0">
                        <a:pos x="256" y="37"/>
                      </a:cxn>
                      <a:cxn ang="0">
                        <a:pos x="216" y="33"/>
                      </a:cxn>
                      <a:cxn ang="0">
                        <a:pos x="164" y="9"/>
                      </a:cxn>
                      <a:cxn ang="0">
                        <a:pos x="116" y="1"/>
                      </a:cxn>
                      <a:cxn ang="0">
                        <a:pos x="84" y="17"/>
                      </a:cxn>
                      <a:cxn ang="0">
                        <a:pos x="48" y="33"/>
                      </a:cxn>
                      <a:cxn ang="0">
                        <a:pos x="16" y="85"/>
                      </a:cxn>
                    </a:cxnLst>
                    <a:rect l="0" t="0" r="r" b="b"/>
                    <a:pathLst>
                      <a:path w="619" h="1282">
                        <a:moveTo>
                          <a:pt x="16" y="85"/>
                        </a:moveTo>
                        <a:cubicBezTo>
                          <a:pt x="8" y="101"/>
                          <a:pt x="18" y="113"/>
                          <a:pt x="16" y="133"/>
                        </a:cubicBezTo>
                        <a:cubicBezTo>
                          <a:pt x="14" y="153"/>
                          <a:pt x="7" y="182"/>
                          <a:pt x="4" y="205"/>
                        </a:cubicBezTo>
                        <a:cubicBezTo>
                          <a:pt x="1" y="228"/>
                          <a:pt x="0" y="249"/>
                          <a:pt x="0" y="269"/>
                        </a:cubicBezTo>
                        <a:cubicBezTo>
                          <a:pt x="0" y="289"/>
                          <a:pt x="2" y="310"/>
                          <a:pt x="4" y="325"/>
                        </a:cubicBezTo>
                        <a:cubicBezTo>
                          <a:pt x="6" y="340"/>
                          <a:pt x="0" y="340"/>
                          <a:pt x="12" y="361"/>
                        </a:cubicBezTo>
                        <a:cubicBezTo>
                          <a:pt x="24" y="382"/>
                          <a:pt x="58" y="430"/>
                          <a:pt x="76" y="453"/>
                        </a:cubicBezTo>
                        <a:cubicBezTo>
                          <a:pt x="94" y="476"/>
                          <a:pt x="109" y="486"/>
                          <a:pt x="120" y="501"/>
                        </a:cubicBezTo>
                        <a:cubicBezTo>
                          <a:pt x="131" y="516"/>
                          <a:pt x="140" y="527"/>
                          <a:pt x="144" y="545"/>
                        </a:cubicBezTo>
                        <a:cubicBezTo>
                          <a:pt x="148" y="563"/>
                          <a:pt x="146" y="577"/>
                          <a:pt x="144" y="609"/>
                        </a:cubicBezTo>
                        <a:cubicBezTo>
                          <a:pt x="142" y="641"/>
                          <a:pt x="135" y="704"/>
                          <a:pt x="132" y="737"/>
                        </a:cubicBezTo>
                        <a:cubicBezTo>
                          <a:pt x="129" y="770"/>
                          <a:pt x="127" y="786"/>
                          <a:pt x="124" y="805"/>
                        </a:cubicBezTo>
                        <a:cubicBezTo>
                          <a:pt x="121" y="824"/>
                          <a:pt x="114" y="837"/>
                          <a:pt x="112" y="853"/>
                        </a:cubicBezTo>
                        <a:cubicBezTo>
                          <a:pt x="110" y="869"/>
                          <a:pt x="115" y="876"/>
                          <a:pt x="112" y="901"/>
                        </a:cubicBezTo>
                        <a:cubicBezTo>
                          <a:pt x="109" y="926"/>
                          <a:pt x="99" y="970"/>
                          <a:pt x="96" y="1001"/>
                        </a:cubicBezTo>
                        <a:cubicBezTo>
                          <a:pt x="93" y="1032"/>
                          <a:pt x="93" y="1068"/>
                          <a:pt x="92" y="1089"/>
                        </a:cubicBezTo>
                        <a:cubicBezTo>
                          <a:pt x="91" y="1110"/>
                          <a:pt x="91" y="1112"/>
                          <a:pt x="92" y="1129"/>
                        </a:cubicBezTo>
                        <a:cubicBezTo>
                          <a:pt x="93" y="1146"/>
                          <a:pt x="97" y="1175"/>
                          <a:pt x="100" y="1193"/>
                        </a:cubicBezTo>
                        <a:cubicBezTo>
                          <a:pt x="103" y="1211"/>
                          <a:pt x="101" y="1223"/>
                          <a:pt x="112" y="1237"/>
                        </a:cubicBezTo>
                        <a:cubicBezTo>
                          <a:pt x="123" y="1251"/>
                          <a:pt x="152" y="1272"/>
                          <a:pt x="168" y="1277"/>
                        </a:cubicBezTo>
                        <a:cubicBezTo>
                          <a:pt x="184" y="1282"/>
                          <a:pt x="205" y="1276"/>
                          <a:pt x="208" y="1269"/>
                        </a:cubicBezTo>
                        <a:cubicBezTo>
                          <a:pt x="211" y="1262"/>
                          <a:pt x="192" y="1250"/>
                          <a:pt x="184" y="1237"/>
                        </a:cubicBezTo>
                        <a:cubicBezTo>
                          <a:pt x="176" y="1224"/>
                          <a:pt x="161" y="1204"/>
                          <a:pt x="160" y="1189"/>
                        </a:cubicBezTo>
                        <a:cubicBezTo>
                          <a:pt x="159" y="1174"/>
                          <a:pt x="171" y="1166"/>
                          <a:pt x="176" y="1149"/>
                        </a:cubicBezTo>
                        <a:cubicBezTo>
                          <a:pt x="181" y="1132"/>
                          <a:pt x="179" y="1107"/>
                          <a:pt x="188" y="1089"/>
                        </a:cubicBezTo>
                        <a:cubicBezTo>
                          <a:pt x="197" y="1071"/>
                          <a:pt x="221" y="1056"/>
                          <a:pt x="232" y="1041"/>
                        </a:cubicBezTo>
                        <a:cubicBezTo>
                          <a:pt x="243" y="1026"/>
                          <a:pt x="252" y="1012"/>
                          <a:pt x="256" y="997"/>
                        </a:cubicBezTo>
                        <a:cubicBezTo>
                          <a:pt x="260" y="982"/>
                          <a:pt x="253" y="960"/>
                          <a:pt x="256" y="949"/>
                        </a:cubicBezTo>
                        <a:cubicBezTo>
                          <a:pt x="259" y="938"/>
                          <a:pt x="264" y="934"/>
                          <a:pt x="276" y="929"/>
                        </a:cubicBezTo>
                        <a:cubicBezTo>
                          <a:pt x="288" y="924"/>
                          <a:pt x="317" y="932"/>
                          <a:pt x="328" y="921"/>
                        </a:cubicBezTo>
                        <a:cubicBezTo>
                          <a:pt x="339" y="910"/>
                          <a:pt x="336" y="879"/>
                          <a:pt x="344" y="861"/>
                        </a:cubicBezTo>
                        <a:cubicBezTo>
                          <a:pt x="352" y="843"/>
                          <a:pt x="367" y="830"/>
                          <a:pt x="376" y="813"/>
                        </a:cubicBezTo>
                        <a:cubicBezTo>
                          <a:pt x="385" y="796"/>
                          <a:pt x="393" y="772"/>
                          <a:pt x="400" y="757"/>
                        </a:cubicBezTo>
                        <a:cubicBezTo>
                          <a:pt x="407" y="742"/>
                          <a:pt x="417" y="734"/>
                          <a:pt x="420" y="721"/>
                        </a:cubicBezTo>
                        <a:cubicBezTo>
                          <a:pt x="423" y="708"/>
                          <a:pt x="411" y="687"/>
                          <a:pt x="416" y="677"/>
                        </a:cubicBezTo>
                        <a:cubicBezTo>
                          <a:pt x="421" y="667"/>
                          <a:pt x="431" y="666"/>
                          <a:pt x="448" y="661"/>
                        </a:cubicBezTo>
                        <a:cubicBezTo>
                          <a:pt x="465" y="656"/>
                          <a:pt x="500" y="657"/>
                          <a:pt x="516" y="649"/>
                        </a:cubicBezTo>
                        <a:cubicBezTo>
                          <a:pt x="532" y="641"/>
                          <a:pt x="535" y="628"/>
                          <a:pt x="544" y="613"/>
                        </a:cubicBezTo>
                        <a:cubicBezTo>
                          <a:pt x="553" y="598"/>
                          <a:pt x="560" y="573"/>
                          <a:pt x="568" y="557"/>
                        </a:cubicBezTo>
                        <a:cubicBezTo>
                          <a:pt x="576" y="541"/>
                          <a:pt x="588" y="532"/>
                          <a:pt x="592" y="517"/>
                        </a:cubicBezTo>
                        <a:cubicBezTo>
                          <a:pt x="596" y="502"/>
                          <a:pt x="589" y="484"/>
                          <a:pt x="592" y="469"/>
                        </a:cubicBezTo>
                        <a:cubicBezTo>
                          <a:pt x="595" y="454"/>
                          <a:pt x="604" y="448"/>
                          <a:pt x="608" y="429"/>
                        </a:cubicBezTo>
                        <a:cubicBezTo>
                          <a:pt x="612" y="410"/>
                          <a:pt x="615" y="374"/>
                          <a:pt x="616" y="357"/>
                        </a:cubicBezTo>
                        <a:cubicBezTo>
                          <a:pt x="617" y="340"/>
                          <a:pt x="619" y="334"/>
                          <a:pt x="616" y="325"/>
                        </a:cubicBezTo>
                        <a:cubicBezTo>
                          <a:pt x="613" y="316"/>
                          <a:pt x="612" y="309"/>
                          <a:pt x="600" y="301"/>
                        </a:cubicBezTo>
                        <a:cubicBezTo>
                          <a:pt x="588" y="293"/>
                          <a:pt x="559" y="290"/>
                          <a:pt x="544" y="277"/>
                        </a:cubicBezTo>
                        <a:cubicBezTo>
                          <a:pt x="529" y="264"/>
                          <a:pt x="526" y="234"/>
                          <a:pt x="512" y="225"/>
                        </a:cubicBezTo>
                        <a:cubicBezTo>
                          <a:pt x="498" y="216"/>
                          <a:pt x="473" y="230"/>
                          <a:pt x="460" y="221"/>
                        </a:cubicBezTo>
                        <a:cubicBezTo>
                          <a:pt x="447" y="212"/>
                          <a:pt x="446" y="190"/>
                          <a:pt x="436" y="173"/>
                        </a:cubicBezTo>
                        <a:cubicBezTo>
                          <a:pt x="426" y="156"/>
                          <a:pt x="414" y="136"/>
                          <a:pt x="400" y="121"/>
                        </a:cubicBezTo>
                        <a:cubicBezTo>
                          <a:pt x="386" y="106"/>
                          <a:pt x="366" y="95"/>
                          <a:pt x="352" y="85"/>
                        </a:cubicBezTo>
                        <a:cubicBezTo>
                          <a:pt x="338" y="75"/>
                          <a:pt x="332" y="69"/>
                          <a:pt x="316" y="61"/>
                        </a:cubicBezTo>
                        <a:cubicBezTo>
                          <a:pt x="300" y="53"/>
                          <a:pt x="273" y="42"/>
                          <a:pt x="256" y="37"/>
                        </a:cubicBezTo>
                        <a:cubicBezTo>
                          <a:pt x="239" y="32"/>
                          <a:pt x="231" y="38"/>
                          <a:pt x="216" y="33"/>
                        </a:cubicBezTo>
                        <a:cubicBezTo>
                          <a:pt x="201" y="28"/>
                          <a:pt x="181" y="14"/>
                          <a:pt x="164" y="9"/>
                        </a:cubicBezTo>
                        <a:cubicBezTo>
                          <a:pt x="147" y="4"/>
                          <a:pt x="129" y="0"/>
                          <a:pt x="116" y="1"/>
                        </a:cubicBezTo>
                        <a:cubicBezTo>
                          <a:pt x="103" y="2"/>
                          <a:pt x="95" y="12"/>
                          <a:pt x="84" y="17"/>
                        </a:cubicBezTo>
                        <a:cubicBezTo>
                          <a:pt x="73" y="22"/>
                          <a:pt x="59" y="22"/>
                          <a:pt x="48" y="33"/>
                        </a:cubicBezTo>
                        <a:cubicBezTo>
                          <a:pt x="37" y="44"/>
                          <a:pt x="23" y="74"/>
                          <a:pt x="16" y="85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8000"/>
                      </a:gs>
                      <a:gs pos="100000">
                        <a:srgbClr val="FF99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805" name="Group 37"/>
                  <p:cNvGrpSpPr>
                    <a:grpSpLocks/>
                  </p:cNvGrpSpPr>
                  <p:nvPr/>
                </p:nvGrpSpPr>
                <p:grpSpPr bwMode="auto">
                  <a:xfrm rot="843936">
                    <a:off x="558" y="984"/>
                    <a:ext cx="1278" cy="1392"/>
                    <a:chOff x="206" y="1033"/>
                    <a:chExt cx="1552" cy="1511"/>
                  </a:xfrm>
                </p:grpSpPr>
                <p:sp>
                  <p:nvSpPr>
                    <p:cNvPr id="3280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978" y="1033"/>
                      <a:ext cx="223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"/>
                        </a:cxn>
                        <a:cxn ang="0">
                          <a:pos x="88" y="7"/>
                        </a:cxn>
                        <a:cxn ang="0">
                          <a:pos x="204" y="71"/>
                        </a:cxn>
                        <a:cxn ang="0">
                          <a:pos x="204" y="119"/>
                        </a:cxn>
                        <a:cxn ang="0">
                          <a:pos x="156" y="119"/>
                        </a:cxn>
                        <a:cxn ang="0">
                          <a:pos x="108" y="119"/>
                        </a:cxn>
                        <a:cxn ang="0">
                          <a:pos x="72" y="139"/>
                        </a:cxn>
                        <a:cxn ang="0">
                          <a:pos x="24" y="143"/>
                        </a:cxn>
                        <a:cxn ang="0">
                          <a:pos x="12" y="119"/>
                        </a:cxn>
                        <a:cxn ang="0">
                          <a:pos x="20" y="71"/>
                        </a:cxn>
                        <a:cxn ang="0">
                          <a:pos x="0" y="31"/>
                        </a:cxn>
                      </a:cxnLst>
                      <a:rect l="0" t="0" r="r" b="b"/>
                      <a:pathLst>
                        <a:path w="223" h="146">
                          <a:moveTo>
                            <a:pt x="0" y="31"/>
                          </a:moveTo>
                          <a:cubicBezTo>
                            <a:pt x="13" y="20"/>
                            <a:pt x="54" y="0"/>
                            <a:pt x="88" y="7"/>
                          </a:cubicBezTo>
                          <a:cubicBezTo>
                            <a:pt x="122" y="14"/>
                            <a:pt x="185" y="52"/>
                            <a:pt x="204" y="71"/>
                          </a:cubicBezTo>
                          <a:cubicBezTo>
                            <a:pt x="223" y="90"/>
                            <a:pt x="212" y="111"/>
                            <a:pt x="204" y="119"/>
                          </a:cubicBezTo>
                          <a:cubicBezTo>
                            <a:pt x="196" y="127"/>
                            <a:pt x="172" y="119"/>
                            <a:pt x="156" y="119"/>
                          </a:cubicBezTo>
                          <a:cubicBezTo>
                            <a:pt x="140" y="119"/>
                            <a:pt x="122" y="116"/>
                            <a:pt x="108" y="119"/>
                          </a:cubicBezTo>
                          <a:cubicBezTo>
                            <a:pt x="94" y="122"/>
                            <a:pt x="86" y="135"/>
                            <a:pt x="72" y="139"/>
                          </a:cubicBezTo>
                          <a:cubicBezTo>
                            <a:pt x="58" y="143"/>
                            <a:pt x="34" y="146"/>
                            <a:pt x="24" y="143"/>
                          </a:cubicBezTo>
                          <a:cubicBezTo>
                            <a:pt x="14" y="140"/>
                            <a:pt x="13" y="131"/>
                            <a:pt x="12" y="119"/>
                          </a:cubicBezTo>
                          <a:cubicBezTo>
                            <a:pt x="11" y="107"/>
                            <a:pt x="22" y="86"/>
                            <a:pt x="20" y="71"/>
                          </a:cubicBezTo>
                          <a:cubicBezTo>
                            <a:pt x="18" y="56"/>
                            <a:pt x="4" y="39"/>
                            <a:pt x="0" y="3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0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317" y="1047"/>
                      <a:ext cx="408" cy="352"/>
                    </a:xfrm>
                    <a:custGeom>
                      <a:avLst/>
                      <a:gdLst/>
                      <a:ahLst/>
                      <a:cxnLst>
                        <a:cxn ang="0">
                          <a:pos x="61" y="1"/>
                        </a:cxn>
                        <a:cxn ang="0">
                          <a:pos x="105" y="9"/>
                        </a:cxn>
                        <a:cxn ang="0">
                          <a:pos x="149" y="17"/>
                        </a:cxn>
                        <a:cxn ang="0">
                          <a:pos x="201" y="57"/>
                        </a:cxn>
                        <a:cxn ang="0">
                          <a:pos x="249" y="73"/>
                        </a:cxn>
                        <a:cxn ang="0">
                          <a:pos x="309" y="109"/>
                        </a:cxn>
                        <a:cxn ang="0">
                          <a:pos x="345" y="201"/>
                        </a:cxn>
                        <a:cxn ang="0">
                          <a:pos x="373" y="241"/>
                        </a:cxn>
                        <a:cxn ang="0">
                          <a:pos x="393" y="297"/>
                        </a:cxn>
                        <a:cxn ang="0">
                          <a:pos x="393" y="345"/>
                        </a:cxn>
                        <a:cxn ang="0">
                          <a:pos x="305" y="337"/>
                        </a:cxn>
                        <a:cxn ang="0">
                          <a:pos x="253" y="281"/>
                        </a:cxn>
                        <a:cxn ang="0">
                          <a:pos x="193" y="277"/>
                        </a:cxn>
                        <a:cxn ang="0">
                          <a:pos x="165" y="221"/>
                        </a:cxn>
                        <a:cxn ang="0">
                          <a:pos x="201" y="201"/>
                        </a:cxn>
                        <a:cxn ang="0">
                          <a:pos x="249" y="201"/>
                        </a:cxn>
                        <a:cxn ang="0">
                          <a:pos x="201" y="153"/>
                        </a:cxn>
                        <a:cxn ang="0">
                          <a:pos x="153" y="153"/>
                        </a:cxn>
                        <a:cxn ang="0">
                          <a:pos x="105" y="105"/>
                        </a:cxn>
                        <a:cxn ang="0">
                          <a:pos x="49" y="81"/>
                        </a:cxn>
                        <a:cxn ang="0">
                          <a:pos x="9" y="57"/>
                        </a:cxn>
                        <a:cxn ang="0">
                          <a:pos x="9" y="9"/>
                        </a:cxn>
                        <a:cxn ang="0">
                          <a:pos x="61" y="1"/>
                        </a:cxn>
                      </a:cxnLst>
                      <a:rect l="0" t="0" r="r" b="b"/>
                      <a:pathLst>
                        <a:path w="408" h="352">
                          <a:moveTo>
                            <a:pt x="61" y="1"/>
                          </a:moveTo>
                          <a:cubicBezTo>
                            <a:pt x="77" y="1"/>
                            <a:pt x="90" y="6"/>
                            <a:pt x="105" y="9"/>
                          </a:cubicBezTo>
                          <a:cubicBezTo>
                            <a:pt x="120" y="12"/>
                            <a:pt x="133" y="9"/>
                            <a:pt x="149" y="17"/>
                          </a:cubicBezTo>
                          <a:cubicBezTo>
                            <a:pt x="165" y="25"/>
                            <a:pt x="184" y="48"/>
                            <a:pt x="201" y="57"/>
                          </a:cubicBezTo>
                          <a:cubicBezTo>
                            <a:pt x="218" y="66"/>
                            <a:pt x="231" y="64"/>
                            <a:pt x="249" y="73"/>
                          </a:cubicBezTo>
                          <a:cubicBezTo>
                            <a:pt x="267" y="82"/>
                            <a:pt x="293" y="88"/>
                            <a:pt x="309" y="109"/>
                          </a:cubicBezTo>
                          <a:cubicBezTo>
                            <a:pt x="325" y="130"/>
                            <a:pt x="334" y="179"/>
                            <a:pt x="345" y="201"/>
                          </a:cubicBezTo>
                          <a:cubicBezTo>
                            <a:pt x="356" y="223"/>
                            <a:pt x="365" y="225"/>
                            <a:pt x="373" y="241"/>
                          </a:cubicBezTo>
                          <a:cubicBezTo>
                            <a:pt x="381" y="257"/>
                            <a:pt x="390" y="280"/>
                            <a:pt x="393" y="297"/>
                          </a:cubicBezTo>
                          <a:cubicBezTo>
                            <a:pt x="396" y="314"/>
                            <a:pt x="408" y="338"/>
                            <a:pt x="393" y="345"/>
                          </a:cubicBezTo>
                          <a:cubicBezTo>
                            <a:pt x="378" y="352"/>
                            <a:pt x="328" y="348"/>
                            <a:pt x="305" y="337"/>
                          </a:cubicBezTo>
                          <a:cubicBezTo>
                            <a:pt x="282" y="326"/>
                            <a:pt x="272" y="291"/>
                            <a:pt x="253" y="281"/>
                          </a:cubicBezTo>
                          <a:cubicBezTo>
                            <a:pt x="234" y="271"/>
                            <a:pt x="208" y="287"/>
                            <a:pt x="193" y="277"/>
                          </a:cubicBezTo>
                          <a:cubicBezTo>
                            <a:pt x="178" y="267"/>
                            <a:pt x="164" y="234"/>
                            <a:pt x="165" y="221"/>
                          </a:cubicBezTo>
                          <a:cubicBezTo>
                            <a:pt x="166" y="208"/>
                            <a:pt x="187" y="204"/>
                            <a:pt x="201" y="201"/>
                          </a:cubicBezTo>
                          <a:cubicBezTo>
                            <a:pt x="215" y="198"/>
                            <a:pt x="249" y="209"/>
                            <a:pt x="249" y="201"/>
                          </a:cubicBezTo>
                          <a:cubicBezTo>
                            <a:pt x="249" y="193"/>
                            <a:pt x="217" y="161"/>
                            <a:pt x="201" y="153"/>
                          </a:cubicBezTo>
                          <a:cubicBezTo>
                            <a:pt x="185" y="145"/>
                            <a:pt x="169" y="161"/>
                            <a:pt x="153" y="153"/>
                          </a:cubicBezTo>
                          <a:cubicBezTo>
                            <a:pt x="137" y="145"/>
                            <a:pt x="122" y="117"/>
                            <a:pt x="105" y="105"/>
                          </a:cubicBezTo>
                          <a:cubicBezTo>
                            <a:pt x="88" y="93"/>
                            <a:pt x="65" y="89"/>
                            <a:pt x="49" y="81"/>
                          </a:cubicBezTo>
                          <a:cubicBezTo>
                            <a:pt x="33" y="73"/>
                            <a:pt x="16" y="69"/>
                            <a:pt x="9" y="57"/>
                          </a:cubicBezTo>
                          <a:cubicBezTo>
                            <a:pt x="2" y="45"/>
                            <a:pt x="0" y="18"/>
                            <a:pt x="9" y="9"/>
                          </a:cubicBezTo>
                          <a:cubicBezTo>
                            <a:pt x="18" y="0"/>
                            <a:pt x="45" y="1"/>
                            <a:pt x="61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0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206" y="1104"/>
                      <a:ext cx="1552" cy="144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96"/>
                        </a:cxn>
                        <a:cxn ang="0">
                          <a:pos x="16" y="240"/>
                        </a:cxn>
                        <a:cxn ang="0">
                          <a:pos x="64" y="432"/>
                        </a:cxn>
                        <a:cxn ang="0">
                          <a:pos x="208" y="384"/>
                        </a:cxn>
                        <a:cxn ang="0">
                          <a:pos x="544" y="480"/>
                        </a:cxn>
                        <a:cxn ang="0">
                          <a:pos x="600" y="748"/>
                        </a:cxn>
                        <a:cxn ang="0">
                          <a:pos x="624" y="856"/>
                        </a:cxn>
                        <a:cxn ang="0">
                          <a:pos x="688" y="960"/>
                        </a:cxn>
                        <a:cxn ang="0">
                          <a:pos x="736" y="1104"/>
                        </a:cxn>
                        <a:cxn ang="0">
                          <a:pos x="832" y="1152"/>
                        </a:cxn>
                        <a:cxn ang="0">
                          <a:pos x="928" y="1248"/>
                        </a:cxn>
                        <a:cxn ang="0">
                          <a:pos x="1024" y="1296"/>
                        </a:cxn>
                        <a:cxn ang="0">
                          <a:pos x="1120" y="1392"/>
                        </a:cxn>
                        <a:cxn ang="0">
                          <a:pos x="1216" y="1440"/>
                        </a:cxn>
                        <a:cxn ang="0">
                          <a:pos x="1168" y="1392"/>
                        </a:cxn>
                        <a:cxn ang="0">
                          <a:pos x="1168" y="1296"/>
                        </a:cxn>
                        <a:cxn ang="0">
                          <a:pos x="1116" y="1188"/>
                        </a:cxn>
                        <a:cxn ang="0">
                          <a:pos x="1056" y="1236"/>
                        </a:cxn>
                        <a:cxn ang="0">
                          <a:pos x="1008" y="1076"/>
                        </a:cxn>
                        <a:cxn ang="0">
                          <a:pos x="1168" y="1056"/>
                        </a:cxn>
                        <a:cxn ang="0">
                          <a:pos x="1244" y="1132"/>
                        </a:cxn>
                        <a:cxn ang="0">
                          <a:pos x="1264" y="960"/>
                        </a:cxn>
                        <a:cxn ang="0">
                          <a:pos x="1312" y="816"/>
                        </a:cxn>
                        <a:cxn ang="0">
                          <a:pos x="1408" y="720"/>
                        </a:cxn>
                        <a:cxn ang="0">
                          <a:pos x="1504" y="576"/>
                        </a:cxn>
                        <a:cxn ang="0">
                          <a:pos x="1552" y="528"/>
                        </a:cxn>
                        <a:cxn ang="0">
                          <a:pos x="1456" y="384"/>
                        </a:cxn>
                        <a:cxn ang="0">
                          <a:pos x="1428" y="356"/>
                        </a:cxn>
                        <a:cxn ang="0">
                          <a:pos x="1360" y="384"/>
                        </a:cxn>
                        <a:cxn ang="0">
                          <a:pos x="1216" y="336"/>
                        </a:cxn>
                        <a:cxn ang="0">
                          <a:pos x="1264" y="432"/>
                        </a:cxn>
                        <a:cxn ang="0">
                          <a:pos x="1216" y="528"/>
                        </a:cxn>
                        <a:cxn ang="0">
                          <a:pos x="1128" y="468"/>
                        </a:cxn>
                        <a:cxn ang="0">
                          <a:pos x="1024" y="432"/>
                        </a:cxn>
                        <a:cxn ang="0">
                          <a:pos x="1120" y="192"/>
                        </a:cxn>
                        <a:cxn ang="0">
                          <a:pos x="1196" y="120"/>
                        </a:cxn>
                        <a:cxn ang="0">
                          <a:pos x="1084" y="88"/>
                        </a:cxn>
                        <a:cxn ang="0">
                          <a:pos x="1024" y="0"/>
                        </a:cxn>
                        <a:cxn ang="0">
                          <a:pos x="1024" y="96"/>
                        </a:cxn>
                        <a:cxn ang="0">
                          <a:pos x="736" y="144"/>
                        </a:cxn>
                        <a:cxn ang="0">
                          <a:pos x="400" y="96"/>
                        </a:cxn>
                        <a:cxn ang="0">
                          <a:pos x="256" y="48"/>
                        </a:cxn>
                        <a:cxn ang="0">
                          <a:pos x="160" y="48"/>
                        </a:cxn>
                      </a:cxnLst>
                      <a:rect l="0" t="0" r="r" b="b"/>
                      <a:pathLst>
                        <a:path w="1552" h="1440">
                          <a:moveTo>
                            <a:pt x="160" y="48"/>
                          </a:moveTo>
                          <a:lnTo>
                            <a:pt x="64" y="96"/>
                          </a:lnTo>
                          <a:lnTo>
                            <a:pt x="0" y="192"/>
                          </a:lnTo>
                          <a:lnTo>
                            <a:pt x="16" y="240"/>
                          </a:lnTo>
                          <a:lnTo>
                            <a:pt x="64" y="288"/>
                          </a:lnTo>
                          <a:lnTo>
                            <a:pt x="64" y="432"/>
                          </a:lnTo>
                          <a:lnTo>
                            <a:pt x="160" y="480"/>
                          </a:lnTo>
                          <a:lnTo>
                            <a:pt x="208" y="384"/>
                          </a:lnTo>
                          <a:lnTo>
                            <a:pt x="352" y="384"/>
                          </a:lnTo>
                          <a:lnTo>
                            <a:pt x="544" y="480"/>
                          </a:lnTo>
                          <a:lnTo>
                            <a:pt x="640" y="672"/>
                          </a:lnTo>
                          <a:lnTo>
                            <a:pt x="600" y="748"/>
                          </a:lnTo>
                          <a:lnTo>
                            <a:pt x="612" y="804"/>
                          </a:lnTo>
                          <a:lnTo>
                            <a:pt x="624" y="856"/>
                          </a:lnTo>
                          <a:lnTo>
                            <a:pt x="640" y="912"/>
                          </a:lnTo>
                          <a:lnTo>
                            <a:pt x="688" y="960"/>
                          </a:lnTo>
                          <a:lnTo>
                            <a:pt x="688" y="1008"/>
                          </a:lnTo>
                          <a:lnTo>
                            <a:pt x="736" y="1104"/>
                          </a:lnTo>
                          <a:lnTo>
                            <a:pt x="784" y="1152"/>
                          </a:lnTo>
                          <a:lnTo>
                            <a:pt x="832" y="1152"/>
                          </a:lnTo>
                          <a:lnTo>
                            <a:pt x="880" y="1160"/>
                          </a:lnTo>
                          <a:lnTo>
                            <a:pt x="928" y="1248"/>
                          </a:lnTo>
                          <a:lnTo>
                            <a:pt x="976" y="1296"/>
                          </a:lnTo>
                          <a:lnTo>
                            <a:pt x="1024" y="1296"/>
                          </a:lnTo>
                          <a:lnTo>
                            <a:pt x="1072" y="1344"/>
                          </a:lnTo>
                          <a:lnTo>
                            <a:pt x="1120" y="1392"/>
                          </a:lnTo>
                          <a:lnTo>
                            <a:pt x="1168" y="1440"/>
                          </a:lnTo>
                          <a:lnTo>
                            <a:pt x="1216" y="1440"/>
                          </a:lnTo>
                          <a:lnTo>
                            <a:pt x="1232" y="1412"/>
                          </a:lnTo>
                          <a:lnTo>
                            <a:pt x="1168" y="1392"/>
                          </a:lnTo>
                          <a:lnTo>
                            <a:pt x="1184" y="1348"/>
                          </a:lnTo>
                          <a:lnTo>
                            <a:pt x="1168" y="1296"/>
                          </a:lnTo>
                          <a:lnTo>
                            <a:pt x="1120" y="1248"/>
                          </a:lnTo>
                          <a:lnTo>
                            <a:pt x="1116" y="1188"/>
                          </a:lnTo>
                          <a:lnTo>
                            <a:pt x="1072" y="1200"/>
                          </a:lnTo>
                          <a:lnTo>
                            <a:pt x="1056" y="1236"/>
                          </a:lnTo>
                          <a:lnTo>
                            <a:pt x="996" y="1204"/>
                          </a:lnTo>
                          <a:lnTo>
                            <a:pt x="1008" y="1076"/>
                          </a:lnTo>
                          <a:lnTo>
                            <a:pt x="1080" y="1044"/>
                          </a:lnTo>
                          <a:lnTo>
                            <a:pt x="1168" y="1056"/>
                          </a:lnTo>
                          <a:lnTo>
                            <a:pt x="1228" y="1140"/>
                          </a:lnTo>
                          <a:lnTo>
                            <a:pt x="1244" y="1132"/>
                          </a:lnTo>
                          <a:lnTo>
                            <a:pt x="1228" y="1012"/>
                          </a:lnTo>
                          <a:lnTo>
                            <a:pt x="1264" y="960"/>
                          </a:lnTo>
                          <a:lnTo>
                            <a:pt x="1292" y="904"/>
                          </a:lnTo>
                          <a:lnTo>
                            <a:pt x="1312" y="816"/>
                          </a:lnTo>
                          <a:lnTo>
                            <a:pt x="1360" y="816"/>
                          </a:lnTo>
                          <a:lnTo>
                            <a:pt x="1408" y="720"/>
                          </a:lnTo>
                          <a:lnTo>
                            <a:pt x="1464" y="688"/>
                          </a:lnTo>
                          <a:lnTo>
                            <a:pt x="1504" y="576"/>
                          </a:lnTo>
                          <a:lnTo>
                            <a:pt x="1552" y="576"/>
                          </a:lnTo>
                          <a:lnTo>
                            <a:pt x="1552" y="528"/>
                          </a:lnTo>
                          <a:lnTo>
                            <a:pt x="1504" y="480"/>
                          </a:lnTo>
                          <a:lnTo>
                            <a:pt x="1456" y="384"/>
                          </a:lnTo>
                          <a:lnTo>
                            <a:pt x="1464" y="356"/>
                          </a:lnTo>
                          <a:lnTo>
                            <a:pt x="1428" y="356"/>
                          </a:lnTo>
                          <a:lnTo>
                            <a:pt x="1408" y="384"/>
                          </a:lnTo>
                          <a:lnTo>
                            <a:pt x="1360" y="384"/>
                          </a:lnTo>
                          <a:lnTo>
                            <a:pt x="1264" y="288"/>
                          </a:lnTo>
                          <a:lnTo>
                            <a:pt x="1216" y="336"/>
                          </a:lnTo>
                          <a:lnTo>
                            <a:pt x="1216" y="384"/>
                          </a:lnTo>
                          <a:lnTo>
                            <a:pt x="1264" y="432"/>
                          </a:lnTo>
                          <a:lnTo>
                            <a:pt x="1216" y="480"/>
                          </a:lnTo>
                          <a:lnTo>
                            <a:pt x="1216" y="528"/>
                          </a:lnTo>
                          <a:lnTo>
                            <a:pt x="1184" y="504"/>
                          </a:lnTo>
                          <a:lnTo>
                            <a:pt x="1128" y="468"/>
                          </a:lnTo>
                          <a:lnTo>
                            <a:pt x="1084" y="460"/>
                          </a:lnTo>
                          <a:lnTo>
                            <a:pt x="1024" y="432"/>
                          </a:lnTo>
                          <a:lnTo>
                            <a:pt x="1040" y="292"/>
                          </a:lnTo>
                          <a:lnTo>
                            <a:pt x="1120" y="192"/>
                          </a:lnTo>
                          <a:lnTo>
                            <a:pt x="1216" y="192"/>
                          </a:lnTo>
                          <a:lnTo>
                            <a:pt x="1196" y="120"/>
                          </a:lnTo>
                          <a:lnTo>
                            <a:pt x="1120" y="96"/>
                          </a:lnTo>
                          <a:lnTo>
                            <a:pt x="1084" y="88"/>
                          </a:lnTo>
                          <a:lnTo>
                            <a:pt x="1064" y="16"/>
                          </a:lnTo>
                          <a:lnTo>
                            <a:pt x="1024" y="0"/>
                          </a:lnTo>
                          <a:lnTo>
                            <a:pt x="992" y="64"/>
                          </a:lnTo>
                          <a:lnTo>
                            <a:pt x="1024" y="96"/>
                          </a:lnTo>
                          <a:lnTo>
                            <a:pt x="928" y="144"/>
                          </a:lnTo>
                          <a:lnTo>
                            <a:pt x="736" y="144"/>
                          </a:lnTo>
                          <a:lnTo>
                            <a:pt x="640" y="96"/>
                          </a:lnTo>
                          <a:lnTo>
                            <a:pt x="400" y="96"/>
                          </a:lnTo>
                          <a:lnTo>
                            <a:pt x="304" y="96"/>
                          </a:lnTo>
                          <a:lnTo>
                            <a:pt x="256" y="48"/>
                          </a:lnTo>
                          <a:lnTo>
                            <a:pt x="208" y="48"/>
                          </a:lnTo>
                          <a:lnTo>
                            <a:pt x="160" y="4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990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809" name="Freeform 41"/>
                  <p:cNvSpPr>
                    <a:spLocks/>
                  </p:cNvSpPr>
                  <p:nvPr/>
                </p:nvSpPr>
                <p:spPr bwMode="auto">
                  <a:xfrm>
                    <a:off x="2358" y="840"/>
                    <a:ext cx="2744" cy="1780"/>
                  </a:xfrm>
                  <a:custGeom>
                    <a:avLst/>
                    <a:gdLst/>
                    <a:ahLst/>
                    <a:cxnLst>
                      <a:cxn ang="0">
                        <a:pos x="115" y="908"/>
                      </a:cxn>
                      <a:cxn ang="0">
                        <a:pos x="246" y="720"/>
                      </a:cxn>
                      <a:cxn ang="0">
                        <a:pos x="450" y="630"/>
                      </a:cxn>
                      <a:cxn ang="0">
                        <a:pos x="582" y="528"/>
                      </a:cxn>
                      <a:cxn ang="0">
                        <a:pos x="486" y="480"/>
                      </a:cxn>
                      <a:cxn ang="0">
                        <a:pos x="462" y="402"/>
                      </a:cxn>
                      <a:cxn ang="0">
                        <a:pos x="420" y="378"/>
                      </a:cxn>
                      <a:cxn ang="0">
                        <a:pos x="378" y="570"/>
                      </a:cxn>
                      <a:cxn ang="0">
                        <a:pos x="246" y="576"/>
                      </a:cxn>
                      <a:cxn ang="0">
                        <a:pos x="276" y="390"/>
                      </a:cxn>
                      <a:cxn ang="0">
                        <a:pos x="450" y="222"/>
                      </a:cxn>
                      <a:cxn ang="0">
                        <a:pos x="558" y="282"/>
                      </a:cxn>
                      <a:cxn ang="0">
                        <a:pos x="677" y="336"/>
                      </a:cxn>
                      <a:cxn ang="0">
                        <a:pos x="773" y="384"/>
                      </a:cxn>
                      <a:cxn ang="0">
                        <a:pos x="917" y="336"/>
                      </a:cxn>
                      <a:cxn ang="0">
                        <a:pos x="1156" y="240"/>
                      </a:cxn>
                      <a:cxn ang="0">
                        <a:pos x="1348" y="144"/>
                      </a:cxn>
                      <a:cxn ang="0">
                        <a:pos x="1491" y="48"/>
                      </a:cxn>
                      <a:cxn ang="0">
                        <a:pos x="1683" y="96"/>
                      </a:cxn>
                      <a:cxn ang="0">
                        <a:pos x="1731" y="192"/>
                      </a:cxn>
                      <a:cxn ang="0">
                        <a:pos x="1976" y="216"/>
                      </a:cxn>
                      <a:cxn ang="0">
                        <a:pos x="2209" y="192"/>
                      </a:cxn>
                      <a:cxn ang="0">
                        <a:pos x="2449" y="324"/>
                      </a:cxn>
                      <a:cxn ang="0">
                        <a:pos x="2658" y="360"/>
                      </a:cxn>
                      <a:cxn ang="0">
                        <a:pos x="2736" y="480"/>
                      </a:cxn>
                      <a:cxn ang="0">
                        <a:pos x="2592" y="480"/>
                      </a:cxn>
                      <a:cxn ang="0">
                        <a:pos x="2401" y="624"/>
                      </a:cxn>
                      <a:cxn ang="0">
                        <a:pos x="2305" y="672"/>
                      </a:cxn>
                      <a:cxn ang="0">
                        <a:pos x="2347" y="504"/>
                      </a:cxn>
                      <a:cxn ang="0">
                        <a:pos x="2257" y="546"/>
                      </a:cxn>
                      <a:cxn ang="0">
                        <a:pos x="2090" y="588"/>
                      </a:cxn>
                      <a:cxn ang="0">
                        <a:pos x="2066" y="816"/>
                      </a:cxn>
                      <a:cxn ang="0">
                        <a:pos x="1970" y="1056"/>
                      </a:cxn>
                      <a:cxn ang="0">
                        <a:pos x="1874" y="1104"/>
                      </a:cxn>
                      <a:cxn ang="0">
                        <a:pos x="1826" y="1176"/>
                      </a:cxn>
                      <a:cxn ang="0">
                        <a:pos x="1778" y="1344"/>
                      </a:cxn>
                      <a:cxn ang="0">
                        <a:pos x="1635" y="1440"/>
                      </a:cxn>
                      <a:cxn ang="0">
                        <a:pos x="1587" y="1584"/>
                      </a:cxn>
                      <a:cxn ang="0">
                        <a:pos x="1614" y="1776"/>
                      </a:cxn>
                      <a:cxn ang="0">
                        <a:pos x="1491" y="1584"/>
                      </a:cxn>
                      <a:cxn ang="0">
                        <a:pos x="1425" y="1386"/>
                      </a:cxn>
                      <a:cxn ang="0">
                        <a:pos x="1264" y="1506"/>
                      </a:cxn>
                      <a:cxn ang="0">
                        <a:pos x="1156" y="1536"/>
                      </a:cxn>
                      <a:cxn ang="0">
                        <a:pos x="1060" y="1344"/>
                      </a:cxn>
                      <a:cxn ang="0">
                        <a:pos x="875" y="1266"/>
                      </a:cxn>
                      <a:cxn ang="0">
                        <a:pos x="791" y="1294"/>
                      </a:cxn>
                      <a:cxn ang="0">
                        <a:pos x="917" y="1392"/>
                      </a:cxn>
                      <a:cxn ang="0">
                        <a:pos x="821" y="1536"/>
                      </a:cxn>
                      <a:cxn ang="0">
                        <a:pos x="677" y="1392"/>
                      </a:cxn>
                      <a:cxn ang="0">
                        <a:pos x="597" y="1254"/>
                      </a:cxn>
                      <a:cxn ang="0">
                        <a:pos x="498" y="1080"/>
                      </a:cxn>
                      <a:cxn ang="0">
                        <a:pos x="725" y="1008"/>
                      </a:cxn>
                      <a:cxn ang="0">
                        <a:pos x="534" y="912"/>
                      </a:cxn>
                      <a:cxn ang="0">
                        <a:pos x="444" y="1038"/>
                      </a:cxn>
                      <a:cxn ang="0">
                        <a:pos x="390" y="1056"/>
                      </a:cxn>
                      <a:cxn ang="0">
                        <a:pos x="294" y="912"/>
                      </a:cxn>
                      <a:cxn ang="0">
                        <a:pos x="133" y="1014"/>
                      </a:cxn>
                      <a:cxn ang="0">
                        <a:pos x="15" y="958"/>
                      </a:cxn>
                    </a:cxnLst>
                    <a:rect l="0" t="0" r="r" b="b"/>
                    <a:pathLst>
                      <a:path w="2744" h="1780">
                        <a:moveTo>
                          <a:pt x="29" y="898"/>
                        </a:moveTo>
                        <a:cubicBezTo>
                          <a:pt x="35" y="894"/>
                          <a:pt x="52" y="901"/>
                          <a:pt x="61" y="904"/>
                        </a:cubicBezTo>
                        <a:cubicBezTo>
                          <a:pt x="70" y="907"/>
                          <a:pt x="74" y="915"/>
                          <a:pt x="83" y="916"/>
                        </a:cubicBezTo>
                        <a:cubicBezTo>
                          <a:pt x="92" y="917"/>
                          <a:pt x="104" y="917"/>
                          <a:pt x="115" y="908"/>
                        </a:cubicBezTo>
                        <a:cubicBezTo>
                          <a:pt x="126" y="899"/>
                          <a:pt x="145" y="879"/>
                          <a:pt x="151" y="864"/>
                        </a:cubicBezTo>
                        <a:cubicBezTo>
                          <a:pt x="157" y="849"/>
                          <a:pt x="143" y="832"/>
                          <a:pt x="151" y="816"/>
                        </a:cubicBezTo>
                        <a:cubicBezTo>
                          <a:pt x="159" y="800"/>
                          <a:pt x="183" y="784"/>
                          <a:pt x="198" y="768"/>
                        </a:cubicBezTo>
                        <a:cubicBezTo>
                          <a:pt x="214" y="752"/>
                          <a:pt x="235" y="736"/>
                          <a:pt x="246" y="720"/>
                        </a:cubicBezTo>
                        <a:cubicBezTo>
                          <a:pt x="257" y="704"/>
                          <a:pt x="248" y="680"/>
                          <a:pt x="264" y="672"/>
                        </a:cubicBezTo>
                        <a:cubicBezTo>
                          <a:pt x="280" y="664"/>
                          <a:pt x="313" y="672"/>
                          <a:pt x="342" y="672"/>
                        </a:cubicBezTo>
                        <a:cubicBezTo>
                          <a:pt x="371" y="672"/>
                          <a:pt x="420" y="679"/>
                          <a:pt x="438" y="672"/>
                        </a:cubicBezTo>
                        <a:cubicBezTo>
                          <a:pt x="456" y="665"/>
                          <a:pt x="442" y="646"/>
                          <a:pt x="450" y="630"/>
                        </a:cubicBezTo>
                        <a:cubicBezTo>
                          <a:pt x="458" y="614"/>
                          <a:pt x="472" y="585"/>
                          <a:pt x="486" y="576"/>
                        </a:cubicBezTo>
                        <a:cubicBezTo>
                          <a:pt x="500" y="567"/>
                          <a:pt x="523" y="581"/>
                          <a:pt x="534" y="576"/>
                        </a:cubicBezTo>
                        <a:cubicBezTo>
                          <a:pt x="545" y="571"/>
                          <a:pt x="544" y="554"/>
                          <a:pt x="552" y="546"/>
                        </a:cubicBezTo>
                        <a:cubicBezTo>
                          <a:pt x="560" y="538"/>
                          <a:pt x="577" y="539"/>
                          <a:pt x="582" y="528"/>
                        </a:cubicBezTo>
                        <a:cubicBezTo>
                          <a:pt x="587" y="517"/>
                          <a:pt x="586" y="493"/>
                          <a:pt x="582" y="480"/>
                        </a:cubicBezTo>
                        <a:cubicBezTo>
                          <a:pt x="578" y="467"/>
                          <a:pt x="566" y="450"/>
                          <a:pt x="558" y="450"/>
                        </a:cubicBezTo>
                        <a:cubicBezTo>
                          <a:pt x="550" y="450"/>
                          <a:pt x="546" y="475"/>
                          <a:pt x="534" y="480"/>
                        </a:cubicBezTo>
                        <a:cubicBezTo>
                          <a:pt x="522" y="485"/>
                          <a:pt x="502" y="472"/>
                          <a:pt x="486" y="480"/>
                        </a:cubicBezTo>
                        <a:cubicBezTo>
                          <a:pt x="470" y="488"/>
                          <a:pt x="446" y="528"/>
                          <a:pt x="438" y="528"/>
                        </a:cubicBezTo>
                        <a:cubicBezTo>
                          <a:pt x="430" y="528"/>
                          <a:pt x="438" y="496"/>
                          <a:pt x="438" y="480"/>
                        </a:cubicBezTo>
                        <a:cubicBezTo>
                          <a:pt x="438" y="464"/>
                          <a:pt x="434" y="445"/>
                          <a:pt x="438" y="432"/>
                        </a:cubicBezTo>
                        <a:cubicBezTo>
                          <a:pt x="442" y="419"/>
                          <a:pt x="454" y="410"/>
                          <a:pt x="462" y="402"/>
                        </a:cubicBezTo>
                        <a:cubicBezTo>
                          <a:pt x="470" y="394"/>
                          <a:pt x="484" y="392"/>
                          <a:pt x="486" y="384"/>
                        </a:cubicBezTo>
                        <a:cubicBezTo>
                          <a:pt x="488" y="376"/>
                          <a:pt x="480" y="359"/>
                          <a:pt x="474" y="354"/>
                        </a:cubicBezTo>
                        <a:cubicBezTo>
                          <a:pt x="468" y="349"/>
                          <a:pt x="459" y="350"/>
                          <a:pt x="450" y="354"/>
                        </a:cubicBezTo>
                        <a:cubicBezTo>
                          <a:pt x="441" y="358"/>
                          <a:pt x="430" y="365"/>
                          <a:pt x="420" y="378"/>
                        </a:cubicBezTo>
                        <a:cubicBezTo>
                          <a:pt x="410" y="391"/>
                          <a:pt x="395" y="415"/>
                          <a:pt x="390" y="432"/>
                        </a:cubicBezTo>
                        <a:cubicBezTo>
                          <a:pt x="385" y="449"/>
                          <a:pt x="390" y="464"/>
                          <a:pt x="390" y="480"/>
                        </a:cubicBezTo>
                        <a:cubicBezTo>
                          <a:pt x="390" y="496"/>
                          <a:pt x="392" y="513"/>
                          <a:pt x="390" y="528"/>
                        </a:cubicBezTo>
                        <a:cubicBezTo>
                          <a:pt x="388" y="543"/>
                          <a:pt x="386" y="554"/>
                          <a:pt x="378" y="570"/>
                        </a:cubicBezTo>
                        <a:cubicBezTo>
                          <a:pt x="370" y="586"/>
                          <a:pt x="356" y="615"/>
                          <a:pt x="342" y="624"/>
                        </a:cubicBezTo>
                        <a:cubicBezTo>
                          <a:pt x="328" y="633"/>
                          <a:pt x="310" y="624"/>
                          <a:pt x="294" y="624"/>
                        </a:cubicBezTo>
                        <a:cubicBezTo>
                          <a:pt x="278" y="624"/>
                          <a:pt x="254" y="632"/>
                          <a:pt x="246" y="624"/>
                        </a:cubicBezTo>
                        <a:cubicBezTo>
                          <a:pt x="238" y="616"/>
                          <a:pt x="246" y="592"/>
                          <a:pt x="246" y="576"/>
                        </a:cubicBezTo>
                        <a:cubicBezTo>
                          <a:pt x="246" y="560"/>
                          <a:pt x="254" y="544"/>
                          <a:pt x="246" y="528"/>
                        </a:cubicBezTo>
                        <a:cubicBezTo>
                          <a:pt x="238" y="512"/>
                          <a:pt x="198" y="497"/>
                          <a:pt x="198" y="480"/>
                        </a:cubicBezTo>
                        <a:cubicBezTo>
                          <a:pt x="198" y="463"/>
                          <a:pt x="233" y="441"/>
                          <a:pt x="246" y="426"/>
                        </a:cubicBezTo>
                        <a:cubicBezTo>
                          <a:pt x="259" y="411"/>
                          <a:pt x="267" y="402"/>
                          <a:pt x="276" y="390"/>
                        </a:cubicBezTo>
                        <a:cubicBezTo>
                          <a:pt x="285" y="378"/>
                          <a:pt x="288" y="369"/>
                          <a:pt x="300" y="354"/>
                        </a:cubicBezTo>
                        <a:cubicBezTo>
                          <a:pt x="312" y="339"/>
                          <a:pt x="333" y="315"/>
                          <a:pt x="348" y="300"/>
                        </a:cubicBezTo>
                        <a:cubicBezTo>
                          <a:pt x="363" y="285"/>
                          <a:pt x="373" y="277"/>
                          <a:pt x="390" y="264"/>
                        </a:cubicBezTo>
                        <a:cubicBezTo>
                          <a:pt x="407" y="251"/>
                          <a:pt x="434" y="234"/>
                          <a:pt x="450" y="222"/>
                        </a:cubicBezTo>
                        <a:cubicBezTo>
                          <a:pt x="466" y="210"/>
                          <a:pt x="472" y="197"/>
                          <a:pt x="486" y="192"/>
                        </a:cubicBezTo>
                        <a:cubicBezTo>
                          <a:pt x="500" y="187"/>
                          <a:pt x="526" y="184"/>
                          <a:pt x="534" y="192"/>
                        </a:cubicBezTo>
                        <a:cubicBezTo>
                          <a:pt x="542" y="200"/>
                          <a:pt x="530" y="225"/>
                          <a:pt x="534" y="240"/>
                        </a:cubicBezTo>
                        <a:cubicBezTo>
                          <a:pt x="538" y="255"/>
                          <a:pt x="551" y="272"/>
                          <a:pt x="558" y="282"/>
                        </a:cubicBezTo>
                        <a:cubicBezTo>
                          <a:pt x="565" y="292"/>
                          <a:pt x="572" y="291"/>
                          <a:pt x="576" y="300"/>
                        </a:cubicBezTo>
                        <a:cubicBezTo>
                          <a:pt x="580" y="309"/>
                          <a:pt x="573" y="330"/>
                          <a:pt x="582" y="336"/>
                        </a:cubicBezTo>
                        <a:cubicBezTo>
                          <a:pt x="590" y="342"/>
                          <a:pt x="613" y="336"/>
                          <a:pt x="629" y="336"/>
                        </a:cubicBezTo>
                        <a:cubicBezTo>
                          <a:pt x="645" y="336"/>
                          <a:pt x="669" y="328"/>
                          <a:pt x="677" y="336"/>
                        </a:cubicBezTo>
                        <a:cubicBezTo>
                          <a:pt x="685" y="344"/>
                          <a:pt x="677" y="368"/>
                          <a:pt x="677" y="384"/>
                        </a:cubicBezTo>
                        <a:cubicBezTo>
                          <a:pt x="677" y="400"/>
                          <a:pt x="669" y="432"/>
                          <a:pt x="677" y="432"/>
                        </a:cubicBezTo>
                        <a:cubicBezTo>
                          <a:pt x="685" y="432"/>
                          <a:pt x="709" y="392"/>
                          <a:pt x="725" y="384"/>
                        </a:cubicBezTo>
                        <a:cubicBezTo>
                          <a:pt x="741" y="376"/>
                          <a:pt x="757" y="384"/>
                          <a:pt x="773" y="384"/>
                        </a:cubicBezTo>
                        <a:cubicBezTo>
                          <a:pt x="789" y="384"/>
                          <a:pt x="813" y="392"/>
                          <a:pt x="821" y="384"/>
                        </a:cubicBezTo>
                        <a:cubicBezTo>
                          <a:pt x="829" y="376"/>
                          <a:pt x="813" y="344"/>
                          <a:pt x="821" y="336"/>
                        </a:cubicBezTo>
                        <a:cubicBezTo>
                          <a:pt x="829" y="328"/>
                          <a:pt x="853" y="336"/>
                          <a:pt x="869" y="336"/>
                        </a:cubicBezTo>
                        <a:cubicBezTo>
                          <a:pt x="885" y="336"/>
                          <a:pt x="893" y="336"/>
                          <a:pt x="917" y="336"/>
                        </a:cubicBezTo>
                        <a:cubicBezTo>
                          <a:pt x="941" y="336"/>
                          <a:pt x="988" y="346"/>
                          <a:pt x="1012" y="336"/>
                        </a:cubicBezTo>
                        <a:cubicBezTo>
                          <a:pt x="1036" y="326"/>
                          <a:pt x="1044" y="292"/>
                          <a:pt x="1060" y="276"/>
                        </a:cubicBezTo>
                        <a:cubicBezTo>
                          <a:pt x="1076" y="260"/>
                          <a:pt x="1092" y="246"/>
                          <a:pt x="1108" y="240"/>
                        </a:cubicBezTo>
                        <a:cubicBezTo>
                          <a:pt x="1124" y="234"/>
                          <a:pt x="1140" y="240"/>
                          <a:pt x="1156" y="240"/>
                        </a:cubicBezTo>
                        <a:cubicBezTo>
                          <a:pt x="1172" y="240"/>
                          <a:pt x="1188" y="243"/>
                          <a:pt x="1204" y="240"/>
                        </a:cubicBezTo>
                        <a:cubicBezTo>
                          <a:pt x="1220" y="237"/>
                          <a:pt x="1236" y="230"/>
                          <a:pt x="1252" y="222"/>
                        </a:cubicBezTo>
                        <a:cubicBezTo>
                          <a:pt x="1268" y="214"/>
                          <a:pt x="1284" y="205"/>
                          <a:pt x="1300" y="192"/>
                        </a:cubicBezTo>
                        <a:cubicBezTo>
                          <a:pt x="1316" y="179"/>
                          <a:pt x="1334" y="157"/>
                          <a:pt x="1348" y="144"/>
                        </a:cubicBezTo>
                        <a:cubicBezTo>
                          <a:pt x="1362" y="131"/>
                          <a:pt x="1372" y="125"/>
                          <a:pt x="1383" y="114"/>
                        </a:cubicBezTo>
                        <a:cubicBezTo>
                          <a:pt x="1395" y="103"/>
                          <a:pt x="1409" y="89"/>
                          <a:pt x="1419" y="78"/>
                        </a:cubicBezTo>
                        <a:cubicBezTo>
                          <a:pt x="1429" y="67"/>
                          <a:pt x="1431" y="53"/>
                          <a:pt x="1443" y="48"/>
                        </a:cubicBezTo>
                        <a:cubicBezTo>
                          <a:pt x="1455" y="43"/>
                          <a:pt x="1475" y="48"/>
                          <a:pt x="1491" y="48"/>
                        </a:cubicBezTo>
                        <a:cubicBezTo>
                          <a:pt x="1507" y="48"/>
                          <a:pt x="1523" y="56"/>
                          <a:pt x="1539" y="48"/>
                        </a:cubicBezTo>
                        <a:cubicBezTo>
                          <a:pt x="1555" y="40"/>
                          <a:pt x="1571" y="0"/>
                          <a:pt x="1587" y="0"/>
                        </a:cubicBezTo>
                        <a:cubicBezTo>
                          <a:pt x="1603" y="0"/>
                          <a:pt x="1619" y="32"/>
                          <a:pt x="1635" y="48"/>
                        </a:cubicBezTo>
                        <a:cubicBezTo>
                          <a:pt x="1651" y="64"/>
                          <a:pt x="1683" y="80"/>
                          <a:pt x="1683" y="96"/>
                        </a:cubicBezTo>
                        <a:cubicBezTo>
                          <a:pt x="1683" y="112"/>
                          <a:pt x="1643" y="128"/>
                          <a:pt x="1635" y="144"/>
                        </a:cubicBezTo>
                        <a:cubicBezTo>
                          <a:pt x="1627" y="160"/>
                          <a:pt x="1627" y="184"/>
                          <a:pt x="1635" y="192"/>
                        </a:cubicBezTo>
                        <a:cubicBezTo>
                          <a:pt x="1643" y="200"/>
                          <a:pt x="1667" y="192"/>
                          <a:pt x="1683" y="192"/>
                        </a:cubicBezTo>
                        <a:cubicBezTo>
                          <a:pt x="1699" y="192"/>
                          <a:pt x="1708" y="198"/>
                          <a:pt x="1731" y="192"/>
                        </a:cubicBezTo>
                        <a:cubicBezTo>
                          <a:pt x="1754" y="186"/>
                          <a:pt x="1796" y="156"/>
                          <a:pt x="1820" y="156"/>
                        </a:cubicBezTo>
                        <a:cubicBezTo>
                          <a:pt x="1844" y="156"/>
                          <a:pt x="1857" y="186"/>
                          <a:pt x="1874" y="192"/>
                        </a:cubicBezTo>
                        <a:cubicBezTo>
                          <a:pt x="1891" y="198"/>
                          <a:pt x="1905" y="188"/>
                          <a:pt x="1922" y="192"/>
                        </a:cubicBezTo>
                        <a:cubicBezTo>
                          <a:pt x="1939" y="196"/>
                          <a:pt x="1952" y="208"/>
                          <a:pt x="1976" y="216"/>
                        </a:cubicBezTo>
                        <a:cubicBezTo>
                          <a:pt x="2000" y="224"/>
                          <a:pt x="2045" y="249"/>
                          <a:pt x="2066" y="240"/>
                        </a:cubicBezTo>
                        <a:cubicBezTo>
                          <a:pt x="2087" y="231"/>
                          <a:pt x="2086" y="170"/>
                          <a:pt x="2102" y="162"/>
                        </a:cubicBezTo>
                        <a:cubicBezTo>
                          <a:pt x="2118" y="154"/>
                          <a:pt x="2144" y="187"/>
                          <a:pt x="2161" y="192"/>
                        </a:cubicBezTo>
                        <a:cubicBezTo>
                          <a:pt x="2179" y="197"/>
                          <a:pt x="2193" y="184"/>
                          <a:pt x="2209" y="192"/>
                        </a:cubicBezTo>
                        <a:cubicBezTo>
                          <a:pt x="2225" y="200"/>
                          <a:pt x="2233" y="224"/>
                          <a:pt x="2257" y="240"/>
                        </a:cubicBezTo>
                        <a:cubicBezTo>
                          <a:pt x="2281" y="256"/>
                          <a:pt x="2329" y="280"/>
                          <a:pt x="2353" y="288"/>
                        </a:cubicBezTo>
                        <a:cubicBezTo>
                          <a:pt x="2377" y="296"/>
                          <a:pt x="2385" y="282"/>
                          <a:pt x="2401" y="288"/>
                        </a:cubicBezTo>
                        <a:cubicBezTo>
                          <a:pt x="2417" y="294"/>
                          <a:pt x="2432" y="319"/>
                          <a:pt x="2449" y="324"/>
                        </a:cubicBezTo>
                        <a:cubicBezTo>
                          <a:pt x="2466" y="329"/>
                          <a:pt x="2487" y="324"/>
                          <a:pt x="2503" y="318"/>
                        </a:cubicBezTo>
                        <a:cubicBezTo>
                          <a:pt x="2519" y="312"/>
                          <a:pt x="2530" y="285"/>
                          <a:pt x="2545" y="288"/>
                        </a:cubicBezTo>
                        <a:cubicBezTo>
                          <a:pt x="2559" y="291"/>
                          <a:pt x="2573" y="324"/>
                          <a:pt x="2592" y="336"/>
                        </a:cubicBezTo>
                        <a:cubicBezTo>
                          <a:pt x="2611" y="348"/>
                          <a:pt x="2639" y="358"/>
                          <a:pt x="2658" y="360"/>
                        </a:cubicBezTo>
                        <a:cubicBezTo>
                          <a:pt x="2677" y="362"/>
                          <a:pt x="2693" y="344"/>
                          <a:pt x="2706" y="348"/>
                        </a:cubicBezTo>
                        <a:cubicBezTo>
                          <a:pt x="2719" y="352"/>
                          <a:pt x="2731" y="370"/>
                          <a:pt x="2736" y="384"/>
                        </a:cubicBezTo>
                        <a:cubicBezTo>
                          <a:pt x="2741" y="398"/>
                          <a:pt x="2736" y="416"/>
                          <a:pt x="2736" y="432"/>
                        </a:cubicBezTo>
                        <a:cubicBezTo>
                          <a:pt x="2736" y="448"/>
                          <a:pt x="2744" y="472"/>
                          <a:pt x="2736" y="480"/>
                        </a:cubicBezTo>
                        <a:cubicBezTo>
                          <a:pt x="2728" y="488"/>
                          <a:pt x="2700" y="487"/>
                          <a:pt x="2688" y="480"/>
                        </a:cubicBezTo>
                        <a:cubicBezTo>
                          <a:pt x="2676" y="473"/>
                          <a:pt x="2675" y="446"/>
                          <a:pt x="2664" y="438"/>
                        </a:cubicBezTo>
                        <a:cubicBezTo>
                          <a:pt x="2653" y="430"/>
                          <a:pt x="2634" y="425"/>
                          <a:pt x="2622" y="432"/>
                        </a:cubicBezTo>
                        <a:cubicBezTo>
                          <a:pt x="2610" y="439"/>
                          <a:pt x="2605" y="464"/>
                          <a:pt x="2592" y="480"/>
                        </a:cubicBezTo>
                        <a:cubicBezTo>
                          <a:pt x="2579" y="496"/>
                          <a:pt x="2560" y="520"/>
                          <a:pt x="2545" y="528"/>
                        </a:cubicBezTo>
                        <a:cubicBezTo>
                          <a:pt x="2529" y="536"/>
                          <a:pt x="2513" y="520"/>
                          <a:pt x="2497" y="528"/>
                        </a:cubicBezTo>
                        <a:cubicBezTo>
                          <a:pt x="2481" y="536"/>
                          <a:pt x="2465" y="560"/>
                          <a:pt x="2449" y="576"/>
                        </a:cubicBezTo>
                        <a:cubicBezTo>
                          <a:pt x="2433" y="592"/>
                          <a:pt x="2409" y="608"/>
                          <a:pt x="2401" y="624"/>
                        </a:cubicBezTo>
                        <a:cubicBezTo>
                          <a:pt x="2393" y="640"/>
                          <a:pt x="2409" y="656"/>
                          <a:pt x="2401" y="672"/>
                        </a:cubicBezTo>
                        <a:cubicBezTo>
                          <a:pt x="2393" y="688"/>
                          <a:pt x="2369" y="704"/>
                          <a:pt x="2353" y="720"/>
                        </a:cubicBezTo>
                        <a:cubicBezTo>
                          <a:pt x="2337" y="736"/>
                          <a:pt x="2313" y="776"/>
                          <a:pt x="2305" y="768"/>
                        </a:cubicBezTo>
                        <a:cubicBezTo>
                          <a:pt x="2297" y="760"/>
                          <a:pt x="2305" y="696"/>
                          <a:pt x="2305" y="672"/>
                        </a:cubicBezTo>
                        <a:cubicBezTo>
                          <a:pt x="2305" y="648"/>
                          <a:pt x="2297" y="640"/>
                          <a:pt x="2305" y="624"/>
                        </a:cubicBezTo>
                        <a:cubicBezTo>
                          <a:pt x="2313" y="608"/>
                          <a:pt x="2339" y="592"/>
                          <a:pt x="2353" y="576"/>
                        </a:cubicBezTo>
                        <a:cubicBezTo>
                          <a:pt x="2367" y="560"/>
                          <a:pt x="2390" y="540"/>
                          <a:pt x="2389" y="528"/>
                        </a:cubicBezTo>
                        <a:cubicBezTo>
                          <a:pt x="2388" y="516"/>
                          <a:pt x="2361" y="504"/>
                          <a:pt x="2347" y="504"/>
                        </a:cubicBezTo>
                        <a:cubicBezTo>
                          <a:pt x="2333" y="504"/>
                          <a:pt x="2312" y="516"/>
                          <a:pt x="2305" y="528"/>
                        </a:cubicBezTo>
                        <a:cubicBezTo>
                          <a:pt x="2298" y="540"/>
                          <a:pt x="2310" y="564"/>
                          <a:pt x="2305" y="576"/>
                        </a:cubicBezTo>
                        <a:cubicBezTo>
                          <a:pt x="2300" y="588"/>
                          <a:pt x="2283" y="605"/>
                          <a:pt x="2275" y="600"/>
                        </a:cubicBezTo>
                        <a:cubicBezTo>
                          <a:pt x="2267" y="595"/>
                          <a:pt x="2267" y="554"/>
                          <a:pt x="2257" y="546"/>
                        </a:cubicBezTo>
                        <a:cubicBezTo>
                          <a:pt x="2247" y="538"/>
                          <a:pt x="2231" y="547"/>
                          <a:pt x="2215" y="552"/>
                        </a:cubicBezTo>
                        <a:cubicBezTo>
                          <a:pt x="2199" y="557"/>
                          <a:pt x="2170" y="580"/>
                          <a:pt x="2161" y="576"/>
                        </a:cubicBezTo>
                        <a:cubicBezTo>
                          <a:pt x="2153" y="572"/>
                          <a:pt x="2173" y="526"/>
                          <a:pt x="2161" y="528"/>
                        </a:cubicBezTo>
                        <a:cubicBezTo>
                          <a:pt x="2150" y="530"/>
                          <a:pt x="2107" y="566"/>
                          <a:pt x="2090" y="588"/>
                        </a:cubicBezTo>
                        <a:cubicBezTo>
                          <a:pt x="2073" y="610"/>
                          <a:pt x="2056" y="642"/>
                          <a:pt x="2060" y="660"/>
                        </a:cubicBezTo>
                        <a:cubicBezTo>
                          <a:pt x="2064" y="678"/>
                          <a:pt x="2105" y="678"/>
                          <a:pt x="2114" y="696"/>
                        </a:cubicBezTo>
                        <a:cubicBezTo>
                          <a:pt x="2123" y="714"/>
                          <a:pt x="2122" y="748"/>
                          <a:pt x="2114" y="768"/>
                        </a:cubicBezTo>
                        <a:cubicBezTo>
                          <a:pt x="2106" y="788"/>
                          <a:pt x="2078" y="795"/>
                          <a:pt x="2066" y="816"/>
                        </a:cubicBezTo>
                        <a:cubicBezTo>
                          <a:pt x="2054" y="837"/>
                          <a:pt x="2050" y="870"/>
                          <a:pt x="2042" y="894"/>
                        </a:cubicBezTo>
                        <a:cubicBezTo>
                          <a:pt x="2034" y="918"/>
                          <a:pt x="2030" y="941"/>
                          <a:pt x="2018" y="960"/>
                        </a:cubicBezTo>
                        <a:cubicBezTo>
                          <a:pt x="2006" y="979"/>
                          <a:pt x="1978" y="992"/>
                          <a:pt x="1970" y="1008"/>
                        </a:cubicBezTo>
                        <a:cubicBezTo>
                          <a:pt x="1962" y="1024"/>
                          <a:pt x="1978" y="1040"/>
                          <a:pt x="1970" y="1056"/>
                        </a:cubicBezTo>
                        <a:cubicBezTo>
                          <a:pt x="1962" y="1072"/>
                          <a:pt x="1930" y="1088"/>
                          <a:pt x="1922" y="1104"/>
                        </a:cubicBezTo>
                        <a:cubicBezTo>
                          <a:pt x="1914" y="1120"/>
                          <a:pt x="1930" y="1144"/>
                          <a:pt x="1922" y="1152"/>
                        </a:cubicBezTo>
                        <a:cubicBezTo>
                          <a:pt x="1914" y="1160"/>
                          <a:pt x="1882" y="1160"/>
                          <a:pt x="1874" y="1152"/>
                        </a:cubicBezTo>
                        <a:cubicBezTo>
                          <a:pt x="1866" y="1144"/>
                          <a:pt x="1874" y="1120"/>
                          <a:pt x="1874" y="1104"/>
                        </a:cubicBezTo>
                        <a:cubicBezTo>
                          <a:pt x="1874" y="1088"/>
                          <a:pt x="1874" y="1072"/>
                          <a:pt x="1874" y="1056"/>
                        </a:cubicBezTo>
                        <a:cubicBezTo>
                          <a:pt x="1874" y="1040"/>
                          <a:pt x="1884" y="999"/>
                          <a:pt x="1874" y="1008"/>
                        </a:cubicBezTo>
                        <a:cubicBezTo>
                          <a:pt x="1864" y="1017"/>
                          <a:pt x="1822" y="1082"/>
                          <a:pt x="1814" y="1110"/>
                        </a:cubicBezTo>
                        <a:cubicBezTo>
                          <a:pt x="1806" y="1138"/>
                          <a:pt x="1824" y="1161"/>
                          <a:pt x="1826" y="1176"/>
                        </a:cubicBezTo>
                        <a:cubicBezTo>
                          <a:pt x="1828" y="1191"/>
                          <a:pt x="1826" y="1188"/>
                          <a:pt x="1826" y="1200"/>
                        </a:cubicBezTo>
                        <a:cubicBezTo>
                          <a:pt x="1826" y="1212"/>
                          <a:pt x="1834" y="1232"/>
                          <a:pt x="1826" y="1248"/>
                        </a:cubicBezTo>
                        <a:cubicBezTo>
                          <a:pt x="1818" y="1264"/>
                          <a:pt x="1786" y="1280"/>
                          <a:pt x="1778" y="1296"/>
                        </a:cubicBezTo>
                        <a:cubicBezTo>
                          <a:pt x="1770" y="1312"/>
                          <a:pt x="1786" y="1336"/>
                          <a:pt x="1778" y="1344"/>
                        </a:cubicBezTo>
                        <a:cubicBezTo>
                          <a:pt x="1770" y="1352"/>
                          <a:pt x="1747" y="1336"/>
                          <a:pt x="1731" y="1344"/>
                        </a:cubicBezTo>
                        <a:cubicBezTo>
                          <a:pt x="1715" y="1352"/>
                          <a:pt x="1699" y="1384"/>
                          <a:pt x="1683" y="1392"/>
                        </a:cubicBezTo>
                        <a:cubicBezTo>
                          <a:pt x="1667" y="1400"/>
                          <a:pt x="1643" y="1384"/>
                          <a:pt x="1635" y="1392"/>
                        </a:cubicBezTo>
                        <a:cubicBezTo>
                          <a:pt x="1627" y="1400"/>
                          <a:pt x="1635" y="1424"/>
                          <a:pt x="1635" y="1440"/>
                        </a:cubicBezTo>
                        <a:cubicBezTo>
                          <a:pt x="1635" y="1456"/>
                          <a:pt x="1635" y="1472"/>
                          <a:pt x="1635" y="1488"/>
                        </a:cubicBezTo>
                        <a:cubicBezTo>
                          <a:pt x="1635" y="1504"/>
                          <a:pt x="1635" y="1520"/>
                          <a:pt x="1635" y="1536"/>
                        </a:cubicBezTo>
                        <a:cubicBezTo>
                          <a:pt x="1635" y="1552"/>
                          <a:pt x="1643" y="1576"/>
                          <a:pt x="1635" y="1584"/>
                        </a:cubicBezTo>
                        <a:cubicBezTo>
                          <a:pt x="1627" y="1592"/>
                          <a:pt x="1602" y="1584"/>
                          <a:pt x="1587" y="1584"/>
                        </a:cubicBezTo>
                        <a:cubicBezTo>
                          <a:pt x="1572" y="1584"/>
                          <a:pt x="1550" y="1579"/>
                          <a:pt x="1542" y="1587"/>
                        </a:cubicBezTo>
                        <a:cubicBezTo>
                          <a:pt x="1534" y="1595"/>
                          <a:pt x="1528" y="1606"/>
                          <a:pt x="1539" y="1632"/>
                        </a:cubicBezTo>
                        <a:cubicBezTo>
                          <a:pt x="1550" y="1658"/>
                          <a:pt x="1599" y="1722"/>
                          <a:pt x="1611" y="1746"/>
                        </a:cubicBezTo>
                        <a:cubicBezTo>
                          <a:pt x="1623" y="1770"/>
                          <a:pt x="1622" y="1780"/>
                          <a:pt x="1614" y="1776"/>
                        </a:cubicBezTo>
                        <a:cubicBezTo>
                          <a:pt x="1606" y="1772"/>
                          <a:pt x="1578" y="1742"/>
                          <a:pt x="1563" y="1725"/>
                        </a:cubicBezTo>
                        <a:cubicBezTo>
                          <a:pt x="1548" y="1708"/>
                          <a:pt x="1533" y="1686"/>
                          <a:pt x="1521" y="1671"/>
                        </a:cubicBezTo>
                        <a:cubicBezTo>
                          <a:pt x="1509" y="1656"/>
                          <a:pt x="1496" y="1646"/>
                          <a:pt x="1491" y="1632"/>
                        </a:cubicBezTo>
                        <a:cubicBezTo>
                          <a:pt x="1486" y="1618"/>
                          <a:pt x="1499" y="1600"/>
                          <a:pt x="1491" y="1584"/>
                        </a:cubicBezTo>
                        <a:cubicBezTo>
                          <a:pt x="1483" y="1568"/>
                          <a:pt x="1451" y="1552"/>
                          <a:pt x="1443" y="1536"/>
                        </a:cubicBezTo>
                        <a:cubicBezTo>
                          <a:pt x="1435" y="1520"/>
                          <a:pt x="1443" y="1504"/>
                          <a:pt x="1443" y="1488"/>
                        </a:cubicBezTo>
                        <a:cubicBezTo>
                          <a:pt x="1443" y="1472"/>
                          <a:pt x="1446" y="1457"/>
                          <a:pt x="1443" y="1440"/>
                        </a:cubicBezTo>
                        <a:cubicBezTo>
                          <a:pt x="1440" y="1423"/>
                          <a:pt x="1435" y="1397"/>
                          <a:pt x="1425" y="1386"/>
                        </a:cubicBezTo>
                        <a:cubicBezTo>
                          <a:pt x="1415" y="1375"/>
                          <a:pt x="1396" y="1373"/>
                          <a:pt x="1383" y="1374"/>
                        </a:cubicBezTo>
                        <a:cubicBezTo>
                          <a:pt x="1371" y="1375"/>
                          <a:pt x="1362" y="1381"/>
                          <a:pt x="1348" y="1392"/>
                        </a:cubicBezTo>
                        <a:cubicBezTo>
                          <a:pt x="1334" y="1403"/>
                          <a:pt x="1314" y="1421"/>
                          <a:pt x="1300" y="1440"/>
                        </a:cubicBezTo>
                        <a:cubicBezTo>
                          <a:pt x="1286" y="1459"/>
                          <a:pt x="1272" y="1482"/>
                          <a:pt x="1264" y="1506"/>
                        </a:cubicBezTo>
                        <a:cubicBezTo>
                          <a:pt x="1256" y="1530"/>
                          <a:pt x="1258" y="1562"/>
                          <a:pt x="1252" y="1584"/>
                        </a:cubicBezTo>
                        <a:cubicBezTo>
                          <a:pt x="1246" y="1606"/>
                          <a:pt x="1238" y="1636"/>
                          <a:pt x="1228" y="1638"/>
                        </a:cubicBezTo>
                        <a:cubicBezTo>
                          <a:pt x="1218" y="1640"/>
                          <a:pt x="1204" y="1613"/>
                          <a:pt x="1192" y="1596"/>
                        </a:cubicBezTo>
                        <a:cubicBezTo>
                          <a:pt x="1180" y="1579"/>
                          <a:pt x="1165" y="1560"/>
                          <a:pt x="1156" y="1536"/>
                        </a:cubicBezTo>
                        <a:cubicBezTo>
                          <a:pt x="1147" y="1512"/>
                          <a:pt x="1146" y="1476"/>
                          <a:pt x="1138" y="1452"/>
                        </a:cubicBezTo>
                        <a:cubicBezTo>
                          <a:pt x="1130" y="1428"/>
                          <a:pt x="1121" y="1402"/>
                          <a:pt x="1108" y="1392"/>
                        </a:cubicBezTo>
                        <a:cubicBezTo>
                          <a:pt x="1095" y="1382"/>
                          <a:pt x="1068" y="1400"/>
                          <a:pt x="1060" y="1392"/>
                        </a:cubicBezTo>
                        <a:cubicBezTo>
                          <a:pt x="1052" y="1384"/>
                          <a:pt x="1067" y="1358"/>
                          <a:pt x="1060" y="1344"/>
                        </a:cubicBezTo>
                        <a:cubicBezTo>
                          <a:pt x="1053" y="1330"/>
                          <a:pt x="1034" y="1316"/>
                          <a:pt x="1018" y="1308"/>
                        </a:cubicBezTo>
                        <a:cubicBezTo>
                          <a:pt x="1002" y="1300"/>
                          <a:pt x="981" y="1298"/>
                          <a:pt x="965" y="1296"/>
                        </a:cubicBezTo>
                        <a:cubicBezTo>
                          <a:pt x="948" y="1294"/>
                          <a:pt x="932" y="1301"/>
                          <a:pt x="917" y="1296"/>
                        </a:cubicBezTo>
                        <a:cubicBezTo>
                          <a:pt x="902" y="1291"/>
                          <a:pt x="891" y="1274"/>
                          <a:pt x="875" y="1266"/>
                        </a:cubicBezTo>
                        <a:cubicBezTo>
                          <a:pt x="859" y="1258"/>
                          <a:pt x="833" y="1258"/>
                          <a:pt x="821" y="1248"/>
                        </a:cubicBezTo>
                        <a:cubicBezTo>
                          <a:pt x="809" y="1238"/>
                          <a:pt x="811" y="1206"/>
                          <a:pt x="803" y="1206"/>
                        </a:cubicBezTo>
                        <a:cubicBezTo>
                          <a:pt x="795" y="1206"/>
                          <a:pt x="775" y="1233"/>
                          <a:pt x="773" y="1248"/>
                        </a:cubicBezTo>
                        <a:cubicBezTo>
                          <a:pt x="771" y="1263"/>
                          <a:pt x="783" y="1278"/>
                          <a:pt x="791" y="1294"/>
                        </a:cubicBezTo>
                        <a:cubicBezTo>
                          <a:pt x="799" y="1310"/>
                          <a:pt x="808" y="1336"/>
                          <a:pt x="821" y="1344"/>
                        </a:cubicBezTo>
                        <a:cubicBezTo>
                          <a:pt x="834" y="1352"/>
                          <a:pt x="853" y="1344"/>
                          <a:pt x="869" y="1344"/>
                        </a:cubicBezTo>
                        <a:cubicBezTo>
                          <a:pt x="885" y="1344"/>
                          <a:pt x="909" y="1336"/>
                          <a:pt x="917" y="1344"/>
                        </a:cubicBezTo>
                        <a:cubicBezTo>
                          <a:pt x="925" y="1352"/>
                          <a:pt x="925" y="1376"/>
                          <a:pt x="917" y="1392"/>
                        </a:cubicBezTo>
                        <a:cubicBezTo>
                          <a:pt x="909" y="1408"/>
                          <a:pt x="880" y="1426"/>
                          <a:pt x="869" y="1440"/>
                        </a:cubicBezTo>
                        <a:cubicBezTo>
                          <a:pt x="858" y="1454"/>
                          <a:pt x="857" y="1465"/>
                          <a:pt x="851" y="1476"/>
                        </a:cubicBezTo>
                        <a:cubicBezTo>
                          <a:pt x="845" y="1487"/>
                          <a:pt x="838" y="1496"/>
                          <a:pt x="833" y="1506"/>
                        </a:cubicBezTo>
                        <a:cubicBezTo>
                          <a:pt x="828" y="1516"/>
                          <a:pt x="831" y="1531"/>
                          <a:pt x="821" y="1536"/>
                        </a:cubicBezTo>
                        <a:cubicBezTo>
                          <a:pt x="811" y="1541"/>
                          <a:pt x="789" y="1544"/>
                          <a:pt x="773" y="1536"/>
                        </a:cubicBezTo>
                        <a:cubicBezTo>
                          <a:pt x="757" y="1528"/>
                          <a:pt x="741" y="1504"/>
                          <a:pt x="725" y="1488"/>
                        </a:cubicBezTo>
                        <a:cubicBezTo>
                          <a:pt x="709" y="1472"/>
                          <a:pt x="685" y="1456"/>
                          <a:pt x="677" y="1440"/>
                        </a:cubicBezTo>
                        <a:cubicBezTo>
                          <a:pt x="669" y="1424"/>
                          <a:pt x="682" y="1403"/>
                          <a:pt x="677" y="1392"/>
                        </a:cubicBezTo>
                        <a:cubicBezTo>
                          <a:pt x="672" y="1381"/>
                          <a:pt x="652" y="1381"/>
                          <a:pt x="647" y="1374"/>
                        </a:cubicBezTo>
                        <a:cubicBezTo>
                          <a:pt x="642" y="1367"/>
                          <a:pt x="650" y="1363"/>
                          <a:pt x="647" y="1350"/>
                        </a:cubicBezTo>
                        <a:cubicBezTo>
                          <a:pt x="644" y="1337"/>
                          <a:pt x="637" y="1312"/>
                          <a:pt x="629" y="1296"/>
                        </a:cubicBezTo>
                        <a:cubicBezTo>
                          <a:pt x="621" y="1280"/>
                          <a:pt x="607" y="1267"/>
                          <a:pt x="597" y="1254"/>
                        </a:cubicBezTo>
                        <a:cubicBezTo>
                          <a:pt x="588" y="1241"/>
                          <a:pt x="573" y="1240"/>
                          <a:pt x="572" y="1216"/>
                        </a:cubicBezTo>
                        <a:cubicBezTo>
                          <a:pt x="571" y="1192"/>
                          <a:pt x="597" y="1133"/>
                          <a:pt x="591" y="1112"/>
                        </a:cubicBezTo>
                        <a:cubicBezTo>
                          <a:pt x="586" y="1091"/>
                          <a:pt x="552" y="1097"/>
                          <a:pt x="536" y="1092"/>
                        </a:cubicBezTo>
                        <a:cubicBezTo>
                          <a:pt x="520" y="1087"/>
                          <a:pt x="504" y="1092"/>
                          <a:pt x="498" y="1080"/>
                        </a:cubicBezTo>
                        <a:cubicBezTo>
                          <a:pt x="492" y="1068"/>
                          <a:pt x="488" y="1034"/>
                          <a:pt x="502" y="1022"/>
                        </a:cubicBezTo>
                        <a:cubicBezTo>
                          <a:pt x="516" y="1010"/>
                          <a:pt x="561" y="1010"/>
                          <a:pt x="582" y="1008"/>
                        </a:cubicBezTo>
                        <a:cubicBezTo>
                          <a:pt x="602" y="1006"/>
                          <a:pt x="605" y="1008"/>
                          <a:pt x="629" y="1008"/>
                        </a:cubicBezTo>
                        <a:cubicBezTo>
                          <a:pt x="653" y="1008"/>
                          <a:pt x="717" y="1016"/>
                          <a:pt x="725" y="1008"/>
                        </a:cubicBezTo>
                        <a:cubicBezTo>
                          <a:pt x="733" y="1000"/>
                          <a:pt x="693" y="976"/>
                          <a:pt x="677" y="960"/>
                        </a:cubicBezTo>
                        <a:cubicBezTo>
                          <a:pt x="661" y="944"/>
                          <a:pt x="645" y="920"/>
                          <a:pt x="629" y="912"/>
                        </a:cubicBezTo>
                        <a:cubicBezTo>
                          <a:pt x="613" y="904"/>
                          <a:pt x="597" y="912"/>
                          <a:pt x="582" y="912"/>
                        </a:cubicBezTo>
                        <a:cubicBezTo>
                          <a:pt x="566" y="912"/>
                          <a:pt x="547" y="908"/>
                          <a:pt x="534" y="912"/>
                        </a:cubicBezTo>
                        <a:cubicBezTo>
                          <a:pt x="521" y="916"/>
                          <a:pt x="512" y="928"/>
                          <a:pt x="504" y="936"/>
                        </a:cubicBezTo>
                        <a:cubicBezTo>
                          <a:pt x="496" y="944"/>
                          <a:pt x="490" y="946"/>
                          <a:pt x="486" y="960"/>
                        </a:cubicBezTo>
                        <a:cubicBezTo>
                          <a:pt x="482" y="974"/>
                          <a:pt x="489" y="1009"/>
                          <a:pt x="482" y="1022"/>
                        </a:cubicBezTo>
                        <a:cubicBezTo>
                          <a:pt x="475" y="1035"/>
                          <a:pt x="451" y="1048"/>
                          <a:pt x="444" y="1038"/>
                        </a:cubicBezTo>
                        <a:cubicBezTo>
                          <a:pt x="437" y="1028"/>
                          <a:pt x="445" y="972"/>
                          <a:pt x="438" y="960"/>
                        </a:cubicBezTo>
                        <a:cubicBezTo>
                          <a:pt x="431" y="948"/>
                          <a:pt x="410" y="958"/>
                          <a:pt x="402" y="966"/>
                        </a:cubicBezTo>
                        <a:cubicBezTo>
                          <a:pt x="394" y="974"/>
                          <a:pt x="392" y="993"/>
                          <a:pt x="390" y="1008"/>
                        </a:cubicBezTo>
                        <a:cubicBezTo>
                          <a:pt x="388" y="1023"/>
                          <a:pt x="402" y="1048"/>
                          <a:pt x="390" y="1056"/>
                        </a:cubicBezTo>
                        <a:cubicBezTo>
                          <a:pt x="378" y="1064"/>
                          <a:pt x="324" y="1060"/>
                          <a:pt x="318" y="1056"/>
                        </a:cubicBezTo>
                        <a:cubicBezTo>
                          <a:pt x="312" y="1052"/>
                          <a:pt x="350" y="1048"/>
                          <a:pt x="354" y="1032"/>
                        </a:cubicBezTo>
                        <a:cubicBezTo>
                          <a:pt x="358" y="1016"/>
                          <a:pt x="352" y="980"/>
                          <a:pt x="342" y="960"/>
                        </a:cubicBezTo>
                        <a:cubicBezTo>
                          <a:pt x="332" y="940"/>
                          <a:pt x="310" y="924"/>
                          <a:pt x="294" y="912"/>
                        </a:cubicBezTo>
                        <a:cubicBezTo>
                          <a:pt x="278" y="900"/>
                          <a:pt x="262" y="888"/>
                          <a:pt x="246" y="888"/>
                        </a:cubicBezTo>
                        <a:cubicBezTo>
                          <a:pt x="230" y="888"/>
                          <a:pt x="214" y="900"/>
                          <a:pt x="198" y="912"/>
                        </a:cubicBezTo>
                        <a:cubicBezTo>
                          <a:pt x="183" y="924"/>
                          <a:pt x="162" y="943"/>
                          <a:pt x="151" y="960"/>
                        </a:cubicBezTo>
                        <a:cubicBezTo>
                          <a:pt x="140" y="977"/>
                          <a:pt x="139" y="997"/>
                          <a:pt x="133" y="1014"/>
                        </a:cubicBezTo>
                        <a:cubicBezTo>
                          <a:pt x="127" y="1031"/>
                          <a:pt x="128" y="1054"/>
                          <a:pt x="115" y="1064"/>
                        </a:cubicBezTo>
                        <a:cubicBezTo>
                          <a:pt x="102" y="1074"/>
                          <a:pt x="75" y="1081"/>
                          <a:pt x="57" y="1072"/>
                        </a:cubicBezTo>
                        <a:cubicBezTo>
                          <a:pt x="39" y="1063"/>
                          <a:pt x="14" y="1027"/>
                          <a:pt x="7" y="1008"/>
                        </a:cubicBezTo>
                        <a:cubicBezTo>
                          <a:pt x="0" y="989"/>
                          <a:pt x="12" y="971"/>
                          <a:pt x="15" y="958"/>
                        </a:cubicBezTo>
                        <a:cubicBezTo>
                          <a:pt x="18" y="945"/>
                          <a:pt x="23" y="938"/>
                          <a:pt x="25" y="928"/>
                        </a:cubicBezTo>
                        <a:cubicBezTo>
                          <a:pt x="27" y="918"/>
                          <a:pt x="16" y="905"/>
                          <a:pt x="29" y="89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0" name="Freeform 42"/>
                  <p:cNvSpPr>
                    <a:spLocks/>
                  </p:cNvSpPr>
                  <p:nvPr/>
                </p:nvSpPr>
                <p:spPr bwMode="auto">
                  <a:xfrm>
                    <a:off x="2386" y="1406"/>
                    <a:ext cx="135" cy="205"/>
                  </a:xfrm>
                  <a:custGeom>
                    <a:avLst/>
                    <a:gdLst/>
                    <a:ahLst/>
                    <a:cxnLst>
                      <a:cxn ang="0">
                        <a:pos x="84" y="4"/>
                      </a:cxn>
                      <a:cxn ang="0">
                        <a:pos x="48" y="20"/>
                      </a:cxn>
                      <a:cxn ang="0">
                        <a:pos x="44" y="72"/>
                      </a:cxn>
                      <a:cxn ang="0">
                        <a:pos x="68" y="106"/>
                      </a:cxn>
                      <a:cxn ang="0">
                        <a:pos x="56" y="138"/>
                      </a:cxn>
                      <a:cxn ang="0">
                        <a:pos x="20" y="160"/>
                      </a:cxn>
                      <a:cxn ang="0">
                        <a:pos x="8" y="198"/>
                      </a:cxn>
                      <a:cxn ang="0">
                        <a:pos x="68" y="202"/>
                      </a:cxn>
                      <a:cxn ang="0">
                        <a:pos x="124" y="200"/>
                      </a:cxn>
                      <a:cxn ang="0">
                        <a:pos x="132" y="172"/>
                      </a:cxn>
                      <a:cxn ang="0">
                        <a:pos x="116" y="154"/>
                      </a:cxn>
                      <a:cxn ang="0">
                        <a:pos x="104" y="110"/>
                      </a:cxn>
                      <a:cxn ang="0">
                        <a:pos x="118" y="64"/>
                      </a:cxn>
                      <a:cxn ang="0">
                        <a:pos x="116" y="10"/>
                      </a:cxn>
                      <a:cxn ang="0">
                        <a:pos x="84" y="4"/>
                      </a:cxn>
                    </a:cxnLst>
                    <a:rect l="0" t="0" r="r" b="b"/>
                    <a:pathLst>
                      <a:path w="135" h="205">
                        <a:moveTo>
                          <a:pt x="84" y="4"/>
                        </a:moveTo>
                        <a:cubicBezTo>
                          <a:pt x="73" y="6"/>
                          <a:pt x="55" y="9"/>
                          <a:pt x="48" y="20"/>
                        </a:cubicBezTo>
                        <a:cubicBezTo>
                          <a:pt x="41" y="31"/>
                          <a:pt x="41" y="58"/>
                          <a:pt x="44" y="72"/>
                        </a:cubicBezTo>
                        <a:cubicBezTo>
                          <a:pt x="47" y="86"/>
                          <a:pt x="66" y="95"/>
                          <a:pt x="68" y="106"/>
                        </a:cubicBezTo>
                        <a:cubicBezTo>
                          <a:pt x="70" y="117"/>
                          <a:pt x="64" y="129"/>
                          <a:pt x="56" y="138"/>
                        </a:cubicBezTo>
                        <a:cubicBezTo>
                          <a:pt x="48" y="147"/>
                          <a:pt x="28" y="150"/>
                          <a:pt x="20" y="160"/>
                        </a:cubicBezTo>
                        <a:cubicBezTo>
                          <a:pt x="12" y="170"/>
                          <a:pt x="0" y="191"/>
                          <a:pt x="8" y="198"/>
                        </a:cubicBezTo>
                        <a:cubicBezTo>
                          <a:pt x="16" y="205"/>
                          <a:pt x="49" y="202"/>
                          <a:pt x="68" y="202"/>
                        </a:cubicBezTo>
                        <a:cubicBezTo>
                          <a:pt x="87" y="202"/>
                          <a:pt x="113" y="205"/>
                          <a:pt x="124" y="200"/>
                        </a:cubicBezTo>
                        <a:cubicBezTo>
                          <a:pt x="135" y="195"/>
                          <a:pt x="133" y="180"/>
                          <a:pt x="132" y="172"/>
                        </a:cubicBezTo>
                        <a:cubicBezTo>
                          <a:pt x="131" y="164"/>
                          <a:pt x="121" y="164"/>
                          <a:pt x="116" y="154"/>
                        </a:cubicBezTo>
                        <a:cubicBezTo>
                          <a:pt x="111" y="144"/>
                          <a:pt x="104" y="125"/>
                          <a:pt x="104" y="110"/>
                        </a:cubicBezTo>
                        <a:cubicBezTo>
                          <a:pt x="104" y="95"/>
                          <a:pt x="116" y="81"/>
                          <a:pt x="118" y="64"/>
                        </a:cubicBezTo>
                        <a:cubicBezTo>
                          <a:pt x="120" y="47"/>
                          <a:pt x="122" y="20"/>
                          <a:pt x="116" y="10"/>
                        </a:cubicBezTo>
                        <a:cubicBezTo>
                          <a:pt x="110" y="0"/>
                          <a:pt x="95" y="2"/>
                          <a:pt x="84" y="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1" name="Freeform 43"/>
                  <p:cNvSpPr>
                    <a:spLocks/>
                  </p:cNvSpPr>
                  <p:nvPr/>
                </p:nvSpPr>
                <p:spPr bwMode="auto">
                  <a:xfrm>
                    <a:off x="2326" y="1448"/>
                    <a:ext cx="78" cy="111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71" y="12"/>
                      </a:cxn>
                      <a:cxn ang="0">
                        <a:pos x="59" y="58"/>
                      </a:cxn>
                      <a:cxn ang="0">
                        <a:pos x="63" y="104"/>
                      </a:cxn>
                      <a:cxn ang="0">
                        <a:pos x="21" y="98"/>
                      </a:cxn>
                      <a:cxn ang="0">
                        <a:pos x="1" y="62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78" h="111">
                        <a:moveTo>
                          <a:pt x="15" y="8"/>
                        </a:moveTo>
                        <a:cubicBezTo>
                          <a:pt x="27" y="0"/>
                          <a:pt x="64" y="4"/>
                          <a:pt x="71" y="12"/>
                        </a:cubicBezTo>
                        <a:cubicBezTo>
                          <a:pt x="78" y="20"/>
                          <a:pt x="60" y="43"/>
                          <a:pt x="59" y="58"/>
                        </a:cubicBezTo>
                        <a:cubicBezTo>
                          <a:pt x="58" y="73"/>
                          <a:pt x="69" y="97"/>
                          <a:pt x="63" y="104"/>
                        </a:cubicBezTo>
                        <a:cubicBezTo>
                          <a:pt x="57" y="111"/>
                          <a:pt x="31" y="105"/>
                          <a:pt x="21" y="98"/>
                        </a:cubicBezTo>
                        <a:cubicBezTo>
                          <a:pt x="11" y="91"/>
                          <a:pt x="2" y="77"/>
                          <a:pt x="1" y="62"/>
                        </a:cubicBezTo>
                        <a:cubicBezTo>
                          <a:pt x="0" y="47"/>
                          <a:pt x="12" y="19"/>
                          <a:pt x="15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2" name="Freeform 44"/>
                  <p:cNvSpPr>
                    <a:spLocks/>
                  </p:cNvSpPr>
                  <p:nvPr/>
                </p:nvSpPr>
                <p:spPr bwMode="auto">
                  <a:xfrm>
                    <a:off x="2616" y="1896"/>
                    <a:ext cx="52" cy="26"/>
                  </a:xfrm>
                  <a:custGeom>
                    <a:avLst/>
                    <a:gdLst/>
                    <a:ahLst/>
                    <a:cxnLst>
                      <a:cxn ang="0">
                        <a:pos x="42" y="2"/>
                      </a:cxn>
                      <a:cxn ang="0">
                        <a:pos x="20" y="10"/>
                      </a:cxn>
                      <a:cxn ang="0">
                        <a:pos x="4" y="24"/>
                      </a:cxn>
                      <a:cxn ang="0">
                        <a:pos x="46" y="22"/>
                      </a:cxn>
                      <a:cxn ang="0">
                        <a:pos x="42" y="2"/>
                      </a:cxn>
                    </a:cxnLst>
                    <a:rect l="0" t="0" r="r" b="b"/>
                    <a:pathLst>
                      <a:path w="52" h="26">
                        <a:moveTo>
                          <a:pt x="42" y="2"/>
                        </a:moveTo>
                        <a:cubicBezTo>
                          <a:pt x="37" y="0"/>
                          <a:pt x="26" y="6"/>
                          <a:pt x="20" y="10"/>
                        </a:cubicBezTo>
                        <a:cubicBezTo>
                          <a:pt x="14" y="14"/>
                          <a:pt x="0" y="22"/>
                          <a:pt x="4" y="24"/>
                        </a:cubicBezTo>
                        <a:cubicBezTo>
                          <a:pt x="8" y="26"/>
                          <a:pt x="40" y="26"/>
                          <a:pt x="46" y="22"/>
                        </a:cubicBezTo>
                        <a:cubicBezTo>
                          <a:pt x="52" y="18"/>
                          <a:pt x="43" y="6"/>
                          <a:pt x="42" y="2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3" name="Freeform 45"/>
                  <p:cNvSpPr>
                    <a:spLocks/>
                  </p:cNvSpPr>
                  <p:nvPr/>
                </p:nvSpPr>
                <p:spPr bwMode="auto">
                  <a:xfrm>
                    <a:off x="2838" y="1944"/>
                    <a:ext cx="51" cy="33"/>
                  </a:xfrm>
                  <a:custGeom>
                    <a:avLst/>
                    <a:gdLst/>
                    <a:ahLst/>
                    <a:cxnLst>
                      <a:cxn ang="0">
                        <a:pos x="27" y="9"/>
                      </a:cxn>
                      <a:cxn ang="0">
                        <a:pos x="43" y="3"/>
                      </a:cxn>
                      <a:cxn ang="0">
                        <a:pos x="45" y="29"/>
                      </a:cxn>
                      <a:cxn ang="0">
                        <a:pos x="7" y="25"/>
                      </a:cxn>
                      <a:cxn ang="0">
                        <a:pos x="5" y="15"/>
                      </a:cxn>
                      <a:cxn ang="0">
                        <a:pos x="9" y="9"/>
                      </a:cxn>
                      <a:cxn ang="0">
                        <a:pos x="27" y="9"/>
                      </a:cxn>
                    </a:cxnLst>
                    <a:rect l="0" t="0" r="r" b="b"/>
                    <a:pathLst>
                      <a:path w="51" h="33">
                        <a:moveTo>
                          <a:pt x="27" y="9"/>
                        </a:moveTo>
                        <a:cubicBezTo>
                          <a:pt x="33" y="8"/>
                          <a:pt x="40" y="0"/>
                          <a:pt x="43" y="3"/>
                        </a:cubicBezTo>
                        <a:cubicBezTo>
                          <a:pt x="46" y="6"/>
                          <a:pt x="51" y="25"/>
                          <a:pt x="45" y="29"/>
                        </a:cubicBezTo>
                        <a:cubicBezTo>
                          <a:pt x="39" y="33"/>
                          <a:pt x="14" y="27"/>
                          <a:pt x="7" y="25"/>
                        </a:cubicBezTo>
                        <a:cubicBezTo>
                          <a:pt x="0" y="23"/>
                          <a:pt x="5" y="18"/>
                          <a:pt x="5" y="15"/>
                        </a:cubicBezTo>
                        <a:cubicBezTo>
                          <a:pt x="5" y="12"/>
                          <a:pt x="5" y="10"/>
                          <a:pt x="9" y="9"/>
                        </a:cubicBezTo>
                        <a:cubicBezTo>
                          <a:pt x="13" y="8"/>
                          <a:pt x="21" y="10"/>
                          <a:pt x="27" y="9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4" name="Freeform 46"/>
                  <p:cNvSpPr>
                    <a:spLocks/>
                  </p:cNvSpPr>
                  <p:nvPr/>
                </p:nvSpPr>
                <p:spPr bwMode="auto">
                  <a:xfrm rot="-1861208">
                    <a:off x="2635" y="1800"/>
                    <a:ext cx="28" cy="41"/>
                  </a:xfrm>
                  <a:custGeom>
                    <a:avLst/>
                    <a:gdLst/>
                    <a:ahLst/>
                    <a:cxnLst>
                      <a:cxn ang="0">
                        <a:pos x="3" y="40"/>
                      </a:cxn>
                      <a:cxn ang="0">
                        <a:pos x="23" y="28"/>
                      </a:cxn>
                      <a:cxn ang="0">
                        <a:pos x="25" y="1"/>
                      </a:cxn>
                      <a:cxn ang="0">
                        <a:pos x="5" y="22"/>
                      </a:cxn>
                      <a:cxn ang="0">
                        <a:pos x="3" y="40"/>
                      </a:cxn>
                    </a:cxnLst>
                    <a:rect l="0" t="0" r="r" b="b"/>
                    <a:pathLst>
                      <a:path w="28" h="41">
                        <a:moveTo>
                          <a:pt x="3" y="40"/>
                        </a:moveTo>
                        <a:cubicBezTo>
                          <a:pt x="6" y="41"/>
                          <a:pt x="19" y="34"/>
                          <a:pt x="23" y="28"/>
                        </a:cubicBezTo>
                        <a:cubicBezTo>
                          <a:pt x="23" y="21"/>
                          <a:pt x="28" y="2"/>
                          <a:pt x="25" y="1"/>
                        </a:cubicBezTo>
                        <a:cubicBezTo>
                          <a:pt x="22" y="0"/>
                          <a:pt x="9" y="16"/>
                          <a:pt x="5" y="22"/>
                        </a:cubicBezTo>
                        <a:cubicBezTo>
                          <a:pt x="1" y="28"/>
                          <a:pt x="0" y="39"/>
                          <a:pt x="3" y="4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5" name="Freeform 47"/>
                  <p:cNvSpPr>
                    <a:spLocks/>
                  </p:cNvSpPr>
                  <p:nvPr/>
                </p:nvSpPr>
                <p:spPr bwMode="auto">
                  <a:xfrm>
                    <a:off x="4374" y="1791"/>
                    <a:ext cx="183" cy="221"/>
                  </a:xfrm>
                  <a:custGeom>
                    <a:avLst/>
                    <a:gdLst/>
                    <a:ahLst/>
                    <a:cxnLst>
                      <a:cxn ang="0">
                        <a:pos x="0" y="186"/>
                      </a:cxn>
                      <a:cxn ang="0">
                        <a:pos x="30" y="177"/>
                      </a:cxn>
                      <a:cxn ang="0">
                        <a:pos x="60" y="156"/>
                      </a:cxn>
                      <a:cxn ang="0">
                        <a:pos x="83" y="143"/>
                      </a:cxn>
                      <a:cxn ang="0">
                        <a:pos x="98" y="122"/>
                      </a:cxn>
                      <a:cxn ang="0">
                        <a:pos x="126" y="96"/>
                      </a:cxn>
                      <a:cxn ang="0">
                        <a:pos x="137" y="59"/>
                      </a:cxn>
                      <a:cxn ang="0">
                        <a:pos x="147" y="6"/>
                      </a:cxn>
                      <a:cxn ang="0">
                        <a:pos x="179" y="21"/>
                      </a:cxn>
                      <a:cxn ang="0">
                        <a:pos x="171" y="51"/>
                      </a:cxn>
                      <a:cxn ang="0">
                        <a:pos x="173" y="78"/>
                      </a:cxn>
                      <a:cxn ang="0">
                        <a:pos x="156" y="102"/>
                      </a:cxn>
                      <a:cxn ang="0">
                        <a:pos x="153" y="119"/>
                      </a:cxn>
                      <a:cxn ang="0">
                        <a:pos x="152" y="134"/>
                      </a:cxn>
                      <a:cxn ang="0">
                        <a:pos x="129" y="147"/>
                      </a:cxn>
                      <a:cxn ang="0">
                        <a:pos x="96" y="212"/>
                      </a:cxn>
                      <a:cxn ang="0">
                        <a:pos x="20" y="203"/>
                      </a:cxn>
                      <a:cxn ang="0">
                        <a:pos x="0" y="186"/>
                      </a:cxn>
                    </a:cxnLst>
                    <a:rect l="0" t="0" r="r" b="b"/>
                    <a:pathLst>
                      <a:path w="183" h="221">
                        <a:moveTo>
                          <a:pt x="0" y="186"/>
                        </a:moveTo>
                        <a:cubicBezTo>
                          <a:pt x="2" y="182"/>
                          <a:pt x="20" y="182"/>
                          <a:pt x="30" y="177"/>
                        </a:cubicBezTo>
                        <a:cubicBezTo>
                          <a:pt x="40" y="172"/>
                          <a:pt x="51" y="162"/>
                          <a:pt x="60" y="156"/>
                        </a:cubicBezTo>
                        <a:cubicBezTo>
                          <a:pt x="69" y="150"/>
                          <a:pt x="77" y="149"/>
                          <a:pt x="83" y="143"/>
                        </a:cubicBezTo>
                        <a:cubicBezTo>
                          <a:pt x="89" y="137"/>
                          <a:pt x="91" y="130"/>
                          <a:pt x="98" y="122"/>
                        </a:cubicBezTo>
                        <a:cubicBezTo>
                          <a:pt x="105" y="114"/>
                          <a:pt x="120" y="107"/>
                          <a:pt x="126" y="96"/>
                        </a:cubicBezTo>
                        <a:cubicBezTo>
                          <a:pt x="132" y="85"/>
                          <a:pt x="134" y="74"/>
                          <a:pt x="137" y="59"/>
                        </a:cubicBezTo>
                        <a:cubicBezTo>
                          <a:pt x="140" y="44"/>
                          <a:pt x="140" y="12"/>
                          <a:pt x="147" y="6"/>
                        </a:cubicBezTo>
                        <a:cubicBezTo>
                          <a:pt x="154" y="0"/>
                          <a:pt x="175" y="14"/>
                          <a:pt x="179" y="21"/>
                        </a:cubicBezTo>
                        <a:cubicBezTo>
                          <a:pt x="183" y="28"/>
                          <a:pt x="172" y="42"/>
                          <a:pt x="171" y="51"/>
                        </a:cubicBezTo>
                        <a:cubicBezTo>
                          <a:pt x="170" y="60"/>
                          <a:pt x="175" y="70"/>
                          <a:pt x="173" y="78"/>
                        </a:cubicBezTo>
                        <a:cubicBezTo>
                          <a:pt x="171" y="86"/>
                          <a:pt x="159" y="95"/>
                          <a:pt x="156" y="102"/>
                        </a:cubicBezTo>
                        <a:cubicBezTo>
                          <a:pt x="153" y="109"/>
                          <a:pt x="154" y="114"/>
                          <a:pt x="153" y="119"/>
                        </a:cubicBezTo>
                        <a:cubicBezTo>
                          <a:pt x="152" y="124"/>
                          <a:pt x="156" y="129"/>
                          <a:pt x="152" y="134"/>
                        </a:cubicBezTo>
                        <a:cubicBezTo>
                          <a:pt x="148" y="139"/>
                          <a:pt x="138" y="134"/>
                          <a:pt x="129" y="147"/>
                        </a:cubicBezTo>
                        <a:cubicBezTo>
                          <a:pt x="120" y="160"/>
                          <a:pt x="114" y="203"/>
                          <a:pt x="96" y="212"/>
                        </a:cubicBezTo>
                        <a:cubicBezTo>
                          <a:pt x="78" y="221"/>
                          <a:pt x="36" y="207"/>
                          <a:pt x="20" y="203"/>
                        </a:cubicBezTo>
                        <a:cubicBezTo>
                          <a:pt x="4" y="199"/>
                          <a:pt x="4" y="190"/>
                          <a:pt x="0" y="18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6" name="Freeform 48"/>
                  <p:cNvSpPr>
                    <a:spLocks/>
                  </p:cNvSpPr>
                  <p:nvPr/>
                </p:nvSpPr>
                <p:spPr bwMode="auto">
                  <a:xfrm>
                    <a:off x="4504" y="1709"/>
                    <a:ext cx="53" cy="69"/>
                  </a:xfrm>
                  <a:custGeom>
                    <a:avLst/>
                    <a:gdLst/>
                    <a:ahLst/>
                    <a:cxnLst>
                      <a:cxn ang="0">
                        <a:pos x="47" y="16"/>
                      </a:cxn>
                      <a:cxn ang="0">
                        <a:pos x="50" y="40"/>
                      </a:cxn>
                      <a:cxn ang="0">
                        <a:pos x="44" y="64"/>
                      </a:cxn>
                      <a:cxn ang="0">
                        <a:pos x="5" y="59"/>
                      </a:cxn>
                      <a:cxn ang="0">
                        <a:pos x="12" y="7"/>
                      </a:cxn>
                      <a:cxn ang="0">
                        <a:pos x="47" y="16"/>
                      </a:cxn>
                    </a:cxnLst>
                    <a:rect l="0" t="0" r="r" b="b"/>
                    <a:pathLst>
                      <a:path w="53" h="69">
                        <a:moveTo>
                          <a:pt x="47" y="16"/>
                        </a:moveTo>
                        <a:cubicBezTo>
                          <a:pt x="53" y="21"/>
                          <a:pt x="50" y="32"/>
                          <a:pt x="50" y="40"/>
                        </a:cubicBezTo>
                        <a:cubicBezTo>
                          <a:pt x="50" y="48"/>
                          <a:pt x="51" y="61"/>
                          <a:pt x="44" y="64"/>
                        </a:cubicBezTo>
                        <a:cubicBezTo>
                          <a:pt x="37" y="67"/>
                          <a:pt x="10" y="69"/>
                          <a:pt x="5" y="59"/>
                        </a:cubicBezTo>
                        <a:cubicBezTo>
                          <a:pt x="0" y="49"/>
                          <a:pt x="5" y="14"/>
                          <a:pt x="12" y="7"/>
                        </a:cubicBezTo>
                        <a:cubicBezTo>
                          <a:pt x="19" y="0"/>
                          <a:pt x="40" y="14"/>
                          <a:pt x="47" y="16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7" name="Freeform 49"/>
                  <p:cNvSpPr>
                    <a:spLocks/>
                  </p:cNvSpPr>
                  <p:nvPr/>
                </p:nvSpPr>
                <p:spPr bwMode="auto">
                  <a:xfrm>
                    <a:off x="4068" y="2487"/>
                    <a:ext cx="114" cy="194"/>
                  </a:xfrm>
                  <a:custGeom>
                    <a:avLst/>
                    <a:gdLst/>
                    <a:ahLst/>
                    <a:cxnLst>
                      <a:cxn ang="0">
                        <a:pos x="104" y="0"/>
                      </a:cxn>
                      <a:cxn ang="0">
                        <a:pos x="66" y="33"/>
                      </a:cxn>
                      <a:cxn ang="0">
                        <a:pos x="18" y="81"/>
                      </a:cxn>
                      <a:cxn ang="0">
                        <a:pos x="2" y="123"/>
                      </a:cxn>
                      <a:cxn ang="0">
                        <a:pos x="32" y="188"/>
                      </a:cxn>
                      <a:cxn ang="0">
                        <a:pos x="51" y="159"/>
                      </a:cxn>
                      <a:cxn ang="0">
                        <a:pos x="98" y="132"/>
                      </a:cxn>
                      <a:cxn ang="0">
                        <a:pos x="105" y="84"/>
                      </a:cxn>
                      <a:cxn ang="0">
                        <a:pos x="108" y="33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111" h="194">
                        <a:moveTo>
                          <a:pt x="104" y="0"/>
                        </a:moveTo>
                        <a:cubicBezTo>
                          <a:pt x="97" y="0"/>
                          <a:pt x="80" y="19"/>
                          <a:pt x="66" y="33"/>
                        </a:cubicBezTo>
                        <a:cubicBezTo>
                          <a:pt x="52" y="47"/>
                          <a:pt x="29" y="66"/>
                          <a:pt x="18" y="81"/>
                        </a:cubicBezTo>
                        <a:cubicBezTo>
                          <a:pt x="7" y="96"/>
                          <a:pt x="0" y="105"/>
                          <a:pt x="2" y="123"/>
                        </a:cubicBezTo>
                        <a:cubicBezTo>
                          <a:pt x="4" y="141"/>
                          <a:pt x="24" y="182"/>
                          <a:pt x="32" y="188"/>
                        </a:cubicBezTo>
                        <a:cubicBezTo>
                          <a:pt x="40" y="194"/>
                          <a:pt x="40" y="168"/>
                          <a:pt x="51" y="159"/>
                        </a:cubicBezTo>
                        <a:cubicBezTo>
                          <a:pt x="62" y="150"/>
                          <a:pt x="89" y="144"/>
                          <a:pt x="98" y="132"/>
                        </a:cubicBezTo>
                        <a:cubicBezTo>
                          <a:pt x="107" y="120"/>
                          <a:pt x="103" y="100"/>
                          <a:pt x="105" y="84"/>
                        </a:cubicBezTo>
                        <a:cubicBezTo>
                          <a:pt x="107" y="68"/>
                          <a:pt x="108" y="47"/>
                          <a:pt x="108" y="33"/>
                        </a:cubicBezTo>
                        <a:cubicBezTo>
                          <a:pt x="108" y="19"/>
                          <a:pt x="111" y="0"/>
                          <a:pt x="104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8" name="Freeform 50"/>
                  <p:cNvSpPr>
                    <a:spLocks/>
                  </p:cNvSpPr>
                  <p:nvPr/>
                </p:nvSpPr>
                <p:spPr bwMode="auto">
                  <a:xfrm>
                    <a:off x="3830" y="2580"/>
                    <a:ext cx="186" cy="201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57" y="12"/>
                      </a:cxn>
                      <a:cxn ang="0">
                        <a:pos x="112" y="84"/>
                      </a:cxn>
                      <a:cxn ang="0">
                        <a:pos x="160" y="132"/>
                      </a:cxn>
                      <a:cxn ang="0">
                        <a:pos x="183" y="180"/>
                      </a:cxn>
                      <a:cxn ang="0">
                        <a:pos x="141" y="194"/>
                      </a:cxn>
                      <a:cxn ang="0">
                        <a:pos x="109" y="138"/>
                      </a:cxn>
                      <a:cxn ang="0">
                        <a:pos x="100" y="114"/>
                      </a:cxn>
                      <a:cxn ang="0">
                        <a:pos x="78" y="83"/>
                      </a:cxn>
                      <a:cxn ang="0">
                        <a:pos x="70" y="51"/>
                      </a:cxn>
                      <a:cxn ang="0">
                        <a:pos x="39" y="2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186" h="201">
                        <a:moveTo>
                          <a:pt x="7" y="11"/>
                        </a:moveTo>
                        <a:cubicBezTo>
                          <a:pt x="10" y="8"/>
                          <a:pt x="40" y="0"/>
                          <a:pt x="57" y="12"/>
                        </a:cubicBezTo>
                        <a:cubicBezTo>
                          <a:pt x="74" y="24"/>
                          <a:pt x="95" y="64"/>
                          <a:pt x="112" y="84"/>
                        </a:cubicBezTo>
                        <a:cubicBezTo>
                          <a:pt x="129" y="104"/>
                          <a:pt x="148" y="116"/>
                          <a:pt x="160" y="132"/>
                        </a:cubicBezTo>
                        <a:cubicBezTo>
                          <a:pt x="172" y="148"/>
                          <a:pt x="186" y="170"/>
                          <a:pt x="183" y="180"/>
                        </a:cubicBezTo>
                        <a:cubicBezTo>
                          <a:pt x="180" y="190"/>
                          <a:pt x="153" y="201"/>
                          <a:pt x="141" y="194"/>
                        </a:cubicBezTo>
                        <a:cubicBezTo>
                          <a:pt x="129" y="187"/>
                          <a:pt x="116" y="151"/>
                          <a:pt x="109" y="138"/>
                        </a:cubicBezTo>
                        <a:cubicBezTo>
                          <a:pt x="102" y="125"/>
                          <a:pt x="105" y="123"/>
                          <a:pt x="100" y="114"/>
                        </a:cubicBezTo>
                        <a:cubicBezTo>
                          <a:pt x="95" y="105"/>
                          <a:pt x="83" y="93"/>
                          <a:pt x="78" y="83"/>
                        </a:cubicBezTo>
                        <a:cubicBezTo>
                          <a:pt x="73" y="73"/>
                          <a:pt x="76" y="60"/>
                          <a:pt x="70" y="51"/>
                        </a:cubicBezTo>
                        <a:cubicBezTo>
                          <a:pt x="64" y="42"/>
                          <a:pt x="49" y="36"/>
                          <a:pt x="39" y="29"/>
                        </a:cubicBezTo>
                        <a:cubicBezTo>
                          <a:pt x="29" y="22"/>
                          <a:pt x="0" y="11"/>
                          <a:pt x="7" y="1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19" name="Freeform 51"/>
                  <p:cNvSpPr>
                    <a:spLocks/>
                  </p:cNvSpPr>
                  <p:nvPr/>
                </p:nvSpPr>
                <p:spPr bwMode="auto">
                  <a:xfrm>
                    <a:off x="3318" y="880"/>
                    <a:ext cx="200" cy="137"/>
                  </a:xfrm>
                  <a:custGeom>
                    <a:avLst/>
                    <a:gdLst/>
                    <a:ahLst/>
                    <a:cxnLst>
                      <a:cxn ang="0">
                        <a:pos x="0" y="104"/>
                      </a:cxn>
                      <a:cxn ang="0">
                        <a:pos x="52" y="78"/>
                      </a:cxn>
                      <a:cxn ang="0">
                        <a:pos x="86" y="52"/>
                      </a:cxn>
                      <a:cxn ang="0">
                        <a:pos x="112" y="24"/>
                      </a:cxn>
                      <a:cxn ang="0">
                        <a:pos x="144" y="8"/>
                      </a:cxn>
                      <a:cxn ang="0">
                        <a:pos x="192" y="8"/>
                      </a:cxn>
                      <a:cxn ang="0">
                        <a:pos x="192" y="56"/>
                      </a:cxn>
                      <a:cxn ang="0">
                        <a:pos x="170" y="80"/>
                      </a:cxn>
                      <a:cxn ang="0">
                        <a:pos x="120" y="76"/>
                      </a:cxn>
                      <a:cxn ang="0">
                        <a:pos x="96" y="104"/>
                      </a:cxn>
                      <a:cxn ang="0">
                        <a:pos x="74" y="122"/>
                      </a:cxn>
                      <a:cxn ang="0">
                        <a:pos x="42" y="136"/>
                      </a:cxn>
                      <a:cxn ang="0">
                        <a:pos x="14" y="130"/>
                      </a:cxn>
                      <a:cxn ang="0">
                        <a:pos x="0" y="104"/>
                      </a:cxn>
                    </a:cxnLst>
                    <a:rect l="0" t="0" r="r" b="b"/>
                    <a:pathLst>
                      <a:path w="200" h="137">
                        <a:moveTo>
                          <a:pt x="0" y="104"/>
                        </a:moveTo>
                        <a:cubicBezTo>
                          <a:pt x="6" y="95"/>
                          <a:pt x="38" y="87"/>
                          <a:pt x="52" y="78"/>
                        </a:cubicBezTo>
                        <a:cubicBezTo>
                          <a:pt x="66" y="69"/>
                          <a:pt x="76" y="61"/>
                          <a:pt x="86" y="52"/>
                        </a:cubicBezTo>
                        <a:cubicBezTo>
                          <a:pt x="96" y="43"/>
                          <a:pt x="102" y="31"/>
                          <a:pt x="112" y="24"/>
                        </a:cubicBezTo>
                        <a:cubicBezTo>
                          <a:pt x="122" y="17"/>
                          <a:pt x="131" y="11"/>
                          <a:pt x="144" y="8"/>
                        </a:cubicBezTo>
                        <a:cubicBezTo>
                          <a:pt x="157" y="5"/>
                          <a:pt x="184" y="0"/>
                          <a:pt x="192" y="8"/>
                        </a:cubicBezTo>
                        <a:cubicBezTo>
                          <a:pt x="200" y="16"/>
                          <a:pt x="196" y="44"/>
                          <a:pt x="192" y="56"/>
                        </a:cubicBezTo>
                        <a:cubicBezTo>
                          <a:pt x="188" y="68"/>
                          <a:pt x="182" y="77"/>
                          <a:pt x="170" y="80"/>
                        </a:cubicBezTo>
                        <a:cubicBezTo>
                          <a:pt x="158" y="83"/>
                          <a:pt x="132" y="72"/>
                          <a:pt x="120" y="76"/>
                        </a:cubicBezTo>
                        <a:cubicBezTo>
                          <a:pt x="108" y="80"/>
                          <a:pt x="104" y="96"/>
                          <a:pt x="96" y="104"/>
                        </a:cubicBezTo>
                        <a:cubicBezTo>
                          <a:pt x="88" y="112"/>
                          <a:pt x="83" y="117"/>
                          <a:pt x="74" y="122"/>
                        </a:cubicBezTo>
                        <a:cubicBezTo>
                          <a:pt x="65" y="127"/>
                          <a:pt x="52" y="135"/>
                          <a:pt x="42" y="136"/>
                        </a:cubicBezTo>
                        <a:cubicBezTo>
                          <a:pt x="32" y="137"/>
                          <a:pt x="21" y="135"/>
                          <a:pt x="14" y="130"/>
                        </a:cubicBezTo>
                        <a:cubicBezTo>
                          <a:pt x="7" y="125"/>
                          <a:pt x="3" y="109"/>
                          <a:pt x="0" y="1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20" name="Freeform 52"/>
                  <p:cNvSpPr>
                    <a:spLocks/>
                  </p:cNvSpPr>
                  <p:nvPr/>
                </p:nvSpPr>
                <p:spPr bwMode="auto">
                  <a:xfrm rot="960412">
                    <a:off x="1783" y="730"/>
                    <a:ext cx="610" cy="688"/>
                  </a:xfrm>
                  <a:custGeom>
                    <a:avLst/>
                    <a:gdLst/>
                    <a:ahLst/>
                    <a:cxnLst>
                      <a:cxn ang="0">
                        <a:pos x="6" y="270"/>
                      </a:cxn>
                      <a:cxn ang="0">
                        <a:pos x="30" y="246"/>
                      </a:cxn>
                      <a:cxn ang="0">
                        <a:pos x="62" y="200"/>
                      </a:cxn>
                      <a:cxn ang="0">
                        <a:pos x="87" y="186"/>
                      </a:cxn>
                      <a:cxn ang="0">
                        <a:pos x="110" y="152"/>
                      </a:cxn>
                      <a:cxn ang="0">
                        <a:pos x="156" y="123"/>
                      </a:cxn>
                      <a:cxn ang="0">
                        <a:pos x="206" y="104"/>
                      </a:cxn>
                      <a:cxn ang="0">
                        <a:pos x="254" y="104"/>
                      </a:cxn>
                      <a:cxn ang="0">
                        <a:pos x="302" y="104"/>
                      </a:cxn>
                      <a:cxn ang="0">
                        <a:pos x="330" y="93"/>
                      </a:cxn>
                      <a:cxn ang="0">
                        <a:pos x="351" y="81"/>
                      </a:cxn>
                      <a:cxn ang="0">
                        <a:pos x="357" y="63"/>
                      </a:cxn>
                      <a:cxn ang="0">
                        <a:pos x="375" y="39"/>
                      </a:cxn>
                      <a:cxn ang="0">
                        <a:pos x="429" y="27"/>
                      </a:cxn>
                      <a:cxn ang="0">
                        <a:pos x="494" y="8"/>
                      </a:cxn>
                      <a:cxn ang="0">
                        <a:pos x="542" y="8"/>
                      </a:cxn>
                      <a:cxn ang="0">
                        <a:pos x="590" y="8"/>
                      </a:cxn>
                      <a:cxn ang="0">
                        <a:pos x="638" y="8"/>
                      </a:cxn>
                      <a:cxn ang="0">
                        <a:pos x="686" y="56"/>
                      </a:cxn>
                      <a:cxn ang="0">
                        <a:pos x="638" y="56"/>
                      </a:cxn>
                      <a:cxn ang="0">
                        <a:pos x="576" y="81"/>
                      </a:cxn>
                      <a:cxn ang="0">
                        <a:pos x="558" y="111"/>
                      </a:cxn>
                      <a:cxn ang="0">
                        <a:pos x="657" y="111"/>
                      </a:cxn>
                      <a:cxn ang="0">
                        <a:pos x="693" y="90"/>
                      </a:cxn>
                      <a:cxn ang="0">
                        <a:pos x="741" y="93"/>
                      </a:cxn>
                      <a:cxn ang="0">
                        <a:pos x="786" y="93"/>
                      </a:cxn>
                      <a:cxn ang="0">
                        <a:pos x="765" y="141"/>
                      </a:cxn>
                      <a:cxn ang="0">
                        <a:pos x="717" y="177"/>
                      </a:cxn>
                      <a:cxn ang="0">
                        <a:pos x="686" y="248"/>
                      </a:cxn>
                      <a:cxn ang="0">
                        <a:pos x="686" y="296"/>
                      </a:cxn>
                      <a:cxn ang="0">
                        <a:pos x="686" y="344"/>
                      </a:cxn>
                      <a:cxn ang="0">
                        <a:pos x="686" y="392"/>
                      </a:cxn>
                      <a:cxn ang="0">
                        <a:pos x="672" y="417"/>
                      </a:cxn>
                      <a:cxn ang="0">
                        <a:pos x="638" y="392"/>
                      </a:cxn>
                      <a:cxn ang="0">
                        <a:pos x="621" y="417"/>
                      </a:cxn>
                      <a:cxn ang="0">
                        <a:pos x="590" y="440"/>
                      </a:cxn>
                      <a:cxn ang="0">
                        <a:pos x="648" y="465"/>
                      </a:cxn>
                      <a:cxn ang="0">
                        <a:pos x="636" y="504"/>
                      </a:cxn>
                      <a:cxn ang="0">
                        <a:pos x="585" y="570"/>
                      </a:cxn>
                      <a:cxn ang="0">
                        <a:pos x="546" y="576"/>
                      </a:cxn>
                      <a:cxn ang="0">
                        <a:pos x="489" y="600"/>
                      </a:cxn>
                      <a:cxn ang="0">
                        <a:pos x="446" y="680"/>
                      </a:cxn>
                      <a:cxn ang="0">
                        <a:pos x="398" y="728"/>
                      </a:cxn>
                      <a:cxn ang="0">
                        <a:pos x="387" y="762"/>
                      </a:cxn>
                      <a:cxn ang="0">
                        <a:pos x="350" y="776"/>
                      </a:cxn>
                      <a:cxn ang="0">
                        <a:pos x="302" y="776"/>
                      </a:cxn>
                      <a:cxn ang="0">
                        <a:pos x="254" y="728"/>
                      </a:cxn>
                      <a:cxn ang="0">
                        <a:pos x="254" y="680"/>
                      </a:cxn>
                      <a:cxn ang="0">
                        <a:pos x="254" y="632"/>
                      </a:cxn>
                      <a:cxn ang="0">
                        <a:pos x="254" y="584"/>
                      </a:cxn>
                      <a:cxn ang="0">
                        <a:pos x="254" y="488"/>
                      </a:cxn>
                      <a:cxn ang="0">
                        <a:pos x="254" y="440"/>
                      </a:cxn>
                      <a:cxn ang="0">
                        <a:pos x="206" y="392"/>
                      </a:cxn>
                      <a:cxn ang="0">
                        <a:pos x="206" y="344"/>
                      </a:cxn>
                      <a:cxn ang="0">
                        <a:pos x="158" y="296"/>
                      </a:cxn>
                      <a:cxn ang="0">
                        <a:pos x="93" y="315"/>
                      </a:cxn>
                      <a:cxn ang="0">
                        <a:pos x="87" y="339"/>
                      </a:cxn>
                      <a:cxn ang="0">
                        <a:pos x="62" y="344"/>
                      </a:cxn>
                      <a:cxn ang="0">
                        <a:pos x="36" y="330"/>
                      </a:cxn>
                      <a:cxn ang="0">
                        <a:pos x="27" y="291"/>
                      </a:cxn>
                      <a:cxn ang="0">
                        <a:pos x="6" y="270"/>
                      </a:cxn>
                    </a:cxnLst>
                    <a:rect l="0" t="0" r="r" b="b"/>
                    <a:pathLst>
                      <a:path w="790" h="784">
                        <a:moveTo>
                          <a:pt x="6" y="270"/>
                        </a:moveTo>
                        <a:cubicBezTo>
                          <a:pt x="6" y="263"/>
                          <a:pt x="21" y="258"/>
                          <a:pt x="30" y="246"/>
                        </a:cubicBezTo>
                        <a:cubicBezTo>
                          <a:pt x="39" y="234"/>
                          <a:pt x="53" y="210"/>
                          <a:pt x="62" y="200"/>
                        </a:cubicBezTo>
                        <a:cubicBezTo>
                          <a:pt x="71" y="190"/>
                          <a:pt x="79" y="194"/>
                          <a:pt x="87" y="186"/>
                        </a:cubicBezTo>
                        <a:cubicBezTo>
                          <a:pt x="95" y="178"/>
                          <a:pt x="99" y="162"/>
                          <a:pt x="110" y="152"/>
                        </a:cubicBezTo>
                        <a:cubicBezTo>
                          <a:pt x="121" y="142"/>
                          <a:pt x="140" y="131"/>
                          <a:pt x="156" y="123"/>
                        </a:cubicBezTo>
                        <a:cubicBezTo>
                          <a:pt x="172" y="115"/>
                          <a:pt x="190" y="107"/>
                          <a:pt x="206" y="104"/>
                        </a:cubicBezTo>
                        <a:cubicBezTo>
                          <a:pt x="222" y="101"/>
                          <a:pt x="238" y="104"/>
                          <a:pt x="254" y="104"/>
                        </a:cubicBezTo>
                        <a:cubicBezTo>
                          <a:pt x="270" y="104"/>
                          <a:pt x="289" y="106"/>
                          <a:pt x="302" y="104"/>
                        </a:cubicBezTo>
                        <a:cubicBezTo>
                          <a:pt x="315" y="102"/>
                          <a:pt x="322" y="97"/>
                          <a:pt x="330" y="93"/>
                        </a:cubicBezTo>
                        <a:cubicBezTo>
                          <a:pt x="338" y="89"/>
                          <a:pt x="347" y="86"/>
                          <a:pt x="351" y="81"/>
                        </a:cubicBezTo>
                        <a:cubicBezTo>
                          <a:pt x="355" y="76"/>
                          <a:pt x="353" y="70"/>
                          <a:pt x="357" y="63"/>
                        </a:cubicBezTo>
                        <a:cubicBezTo>
                          <a:pt x="361" y="56"/>
                          <a:pt x="363" y="45"/>
                          <a:pt x="375" y="39"/>
                        </a:cubicBezTo>
                        <a:cubicBezTo>
                          <a:pt x="387" y="33"/>
                          <a:pt x="409" y="32"/>
                          <a:pt x="429" y="27"/>
                        </a:cubicBezTo>
                        <a:cubicBezTo>
                          <a:pt x="449" y="22"/>
                          <a:pt x="475" y="11"/>
                          <a:pt x="494" y="8"/>
                        </a:cubicBezTo>
                        <a:cubicBezTo>
                          <a:pt x="513" y="5"/>
                          <a:pt x="526" y="8"/>
                          <a:pt x="542" y="8"/>
                        </a:cubicBezTo>
                        <a:cubicBezTo>
                          <a:pt x="558" y="8"/>
                          <a:pt x="574" y="8"/>
                          <a:pt x="590" y="8"/>
                        </a:cubicBezTo>
                        <a:cubicBezTo>
                          <a:pt x="606" y="8"/>
                          <a:pt x="622" y="0"/>
                          <a:pt x="638" y="8"/>
                        </a:cubicBezTo>
                        <a:cubicBezTo>
                          <a:pt x="654" y="16"/>
                          <a:pt x="686" y="48"/>
                          <a:pt x="686" y="56"/>
                        </a:cubicBezTo>
                        <a:cubicBezTo>
                          <a:pt x="686" y="64"/>
                          <a:pt x="656" y="52"/>
                          <a:pt x="638" y="56"/>
                        </a:cubicBezTo>
                        <a:cubicBezTo>
                          <a:pt x="620" y="60"/>
                          <a:pt x="589" y="72"/>
                          <a:pt x="576" y="81"/>
                        </a:cubicBezTo>
                        <a:cubicBezTo>
                          <a:pt x="563" y="90"/>
                          <a:pt x="545" y="106"/>
                          <a:pt x="558" y="111"/>
                        </a:cubicBezTo>
                        <a:cubicBezTo>
                          <a:pt x="571" y="116"/>
                          <a:pt x="635" y="114"/>
                          <a:pt x="657" y="111"/>
                        </a:cubicBezTo>
                        <a:cubicBezTo>
                          <a:pt x="679" y="108"/>
                          <a:pt x="679" y="93"/>
                          <a:pt x="693" y="90"/>
                        </a:cubicBezTo>
                        <a:cubicBezTo>
                          <a:pt x="707" y="87"/>
                          <a:pt x="726" y="93"/>
                          <a:pt x="741" y="93"/>
                        </a:cubicBezTo>
                        <a:cubicBezTo>
                          <a:pt x="756" y="93"/>
                          <a:pt x="782" y="85"/>
                          <a:pt x="786" y="93"/>
                        </a:cubicBezTo>
                        <a:cubicBezTo>
                          <a:pt x="790" y="101"/>
                          <a:pt x="776" y="127"/>
                          <a:pt x="765" y="141"/>
                        </a:cubicBezTo>
                        <a:cubicBezTo>
                          <a:pt x="754" y="155"/>
                          <a:pt x="730" y="159"/>
                          <a:pt x="717" y="177"/>
                        </a:cubicBezTo>
                        <a:cubicBezTo>
                          <a:pt x="704" y="195"/>
                          <a:pt x="691" y="228"/>
                          <a:pt x="686" y="248"/>
                        </a:cubicBezTo>
                        <a:cubicBezTo>
                          <a:pt x="681" y="268"/>
                          <a:pt x="686" y="280"/>
                          <a:pt x="686" y="296"/>
                        </a:cubicBezTo>
                        <a:cubicBezTo>
                          <a:pt x="686" y="312"/>
                          <a:pt x="686" y="328"/>
                          <a:pt x="686" y="344"/>
                        </a:cubicBezTo>
                        <a:cubicBezTo>
                          <a:pt x="686" y="360"/>
                          <a:pt x="688" y="380"/>
                          <a:pt x="686" y="392"/>
                        </a:cubicBezTo>
                        <a:cubicBezTo>
                          <a:pt x="684" y="404"/>
                          <a:pt x="680" y="417"/>
                          <a:pt x="672" y="417"/>
                        </a:cubicBezTo>
                        <a:cubicBezTo>
                          <a:pt x="664" y="417"/>
                          <a:pt x="646" y="392"/>
                          <a:pt x="638" y="392"/>
                        </a:cubicBezTo>
                        <a:cubicBezTo>
                          <a:pt x="630" y="392"/>
                          <a:pt x="629" y="409"/>
                          <a:pt x="621" y="417"/>
                        </a:cubicBezTo>
                        <a:cubicBezTo>
                          <a:pt x="613" y="425"/>
                          <a:pt x="586" y="432"/>
                          <a:pt x="590" y="440"/>
                        </a:cubicBezTo>
                        <a:cubicBezTo>
                          <a:pt x="594" y="448"/>
                          <a:pt x="640" y="454"/>
                          <a:pt x="648" y="465"/>
                        </a:cubicBezTo>
                        <a:cubicBezTo>
                          <a:pt x="656" y="476"/>
                          <a:pt x="646" y="487"/>
                          <a:pt x="636" y="504"/>
                        </a:cubicBezTo>
                        <a:cubicBezTo>
                          <a:pt x="626" y="521"/>
                          <a:pt x="600" y="558"/>
                          <a:pt x="585" y="570"/>
                        </a:cubicBezTo>
                        <a:cubicBezTo>
                          <a:pt x="570" y="582"/>
                          <a:pt x="562" y="571"/>
                          <a:pt x="546" y="576"/>
                        </a:cubicBezTo>
                        <a:cubicBezTo>
                          <a:pt x="530" y="581"/>
                          <a:pt x="506" y="583"/>
                          <a:pt x="489" y="600"/>
                        </a:cubicBezTo>
                        <a:cubicBezTo>
                          <a:pt x="472" y="617"/>
                          <a:pt x="461" y="659"/>
                          <a:pt x="446" y="680"/>
                        </a:cubicBezTo>
                        <a:cubicBezTo>
                          <a:pt x="431" y="701"/>
                          <a:pt x="408" y="714"/>
                          <a:pt x="398" y="728"/>
                        </a:cubicBezTo>
                        <a:cubicBezTo>
                          <a:pt x="388" y="742"/>
                          <a:pt x="395" y="754"/>
                          <a:pt x="387" y="762"/>
                        </a:cubicBezTo>
                        <a:cubicBezTo>
                          <a:pt x="379" y="770"/>
                          <a:pt x="364" y="774"/>
                          <a:pt x="350" y="776"/>
                        </a:cubicBezTo>
                        <a:cubicBezTo>
                          <a:pt x="336" y="778"/>
                          <a:pt x="318" y="784"/>
                          <a:pt x="302" y="776"/>
                        </a:cubicBezTo>
                        <a:cubicBezTo>
                          <a:pt x="286" y="768"/>
                          <a:pt x="262" y="744"/>
                          <a:pt x="254" y="728"/>
                        </a:cubicBezTo>
                        <a:cubicBezTo>
                          <a:pt x="246" y="712"/>
                          <a:pt x="254" y="696"/>
                          <a:pt x="254" y="680"/>
                        </a:cubicBezTo>
                        <a:cubicBezTo>
                          <a:pt x="254" y="664"/>
                          <a:pt x="254" y="648"/>
                          <a:pt x="254" y="632"/>
                        </a:cubicBezTo>
                        <a:cubicBezTo>
                          <a:pt x="254" y="616"/>
                          <a:pt x="254" y="608"/>
                          <a:pt x="254" y="584"/>
                        </a:cubicBezTo>
                        <a:cubicBezTo>
                          <a:pt x="254" y="560"/>
                          <a:pt x="254" y="512"/>
                          <a:pt x="254" y="488"/>
                        </a:cubicBezTo>
                        <a:cubicBezTo>
                          <a:pt x="254" y="464"/>
                          <a:pt x="262" y="456"/>
                          <a:pt x="254" y="440"/>
                        </a:cubicBezTo>
                        <a:cubicBezTo>
                          <a:pt x="246" y="424"/>
                          <a:pt x="214" y="408"/>
                          <a:pt x="206" y="392"/>
                        </a:cubicBezTo>
                        <a:cubicBezTo>
                          <a:pt x="198" y="376"/>
                          <a:pt x="214" y="360"/>
                          <a:pt x="206" y="344"/>
                        </a:cubicBezTo>
                        <a:cubicBezTo>
                          <a:pt x="198" y="328"/>
                          <a:pt x="177" y="301"/>
                          <a:pt x="158" y="296"/>
                        </a:cubicBezTo>
                        <a:cubicBezTo>
                          <a:pt x="139" y="291"/>
                          <a:pt x="105" y="308"/>
                          <a:pt x="93" y="315"/>
                        </a:cubicBezTo>
                        <a:cubicBezTo>
                          <a:pt x="81" y="322"/>
                          <a:pt x="92" y="334"/>
                          <a:pt x="87" y="339"/>
                        </a:cubicBezTo>
                        <a:cubicBezTo>
                          <a:pt x="82" y="344"/>
                          <a:pt x="70" y="346"/>
                          <a:pt x="62" y="344"/>
                        </a:cubicBezTo>
                        <a:cubicBezTo>
                          <a:pt x="54" y="342"/>
                          <a:pt x="42" y="339"/>
                          <a:pt x="36" y="330"/>
                        </a:cubicBezTo>
                        <a:cubicBezTo>
                          <a:pt x="30" y="321"/>
                          <a:pt x="32" y="301"/>
                          <a:pt x="27" y="291"/>
                        </a:cubicBezTo>
                        <a:cubicBezTo>
                          <a:pt x="22" y="281"/>
                          <a:pt x="0" y="277"/>
                          <a:pt x="6" y="27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21" name="Freeform 53"/>
                  <p:cNvSpPr>
                    <a:spLocks/>
                  </p:cNvSpPr>
                  <p:nvPr/>
                </p:nvSpPr>
                <p:spPr bwMode="auto">
                  <a:xfrm rot="953217">
                    <a:off x="2275" y="1241"/>
                    <a:ext cx="125" cy="100"/>
                  </a:xfrm>
                  <a:custGeom>
                    <a:avLst/>
                    <a:gdLst/>
                    <a:ahLst/>
                    <a:cxnLst>
                      <a:cxn ang="0">
                        <a:pos x="8" y="8"/>
                      </a:cxn>
                      <a:cxn ang="0">
                        <a:pos x="56" y="8"/>
                      </a:cxn>
                      <a:cxn ang="0">
                        <a:pos x="80" y="23"/>
                      </a:cxn>
                      <a:cxn ang="0">
                        <a:pos x="95" y="29"/>
                      </a:cxn>
                      <a:cxn ang="0">
                        <a:pos x="104" y="8"/>
                      </a:cxn>
                      <a:cxn ang="0">
                        <a:pos x="152" y="8"/>
                      </a:cxn>
                      <a:cxn ang="0">
                        <a:pos x="152" y="56"/>
                      </a:cxn>
                      <a:cxn ang="0">
                        <a:pos x="134" y="77"/>
                      </a:cxn>
                      <a:cxn ang="0">
                        <a:pos x="104" y="104"/>
                      </a:cxn>
                      <a:cxn ang="0">
                        <a:pos x="56" y="104"/>
                      </a:cxn>
                      <a:cxn ang="0">
                        <a:pos x="44" y="74"/>
                      </a:cxn>
                      <a:cxn ang="0">
                        <a:pos x="8" y="56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160" h="109">
                        <a:moveTo>
                          <a:pt x="8" y="8"/>
                        </a:moveTo>
                        <a:cubicBezTo>
                          <a:pt x="16" y="0"/>
                          <a:pt x="44" y="6"/>
                          <a:pt x="56" y="8"/>
                        </a:cubicBezTo>
                        <a:cubicBezTo>
                          <a:pt x="68" y="10"/>
                          <a:pt x="74" y="20"/>
                          <a:pt x="80" y="23"/>
                        </a:cubicBezTo>
                        <a:cubicBezTo>
                          <a:pt x="86" y="26"/>
                          <a:pt x="91" y="32"/>
                          <a:pt x="95" y="29"/>
                        </a:cubicBezTo>
                        <a:cubicBezTo>
                          <a:pt x="99" y="26"/>
                          <a:pt x="94" y="12"/>
                          <a:pt x="104" y="8"/>
                        </a:cubicBezTo>
                        <a:cubicBezTo>
                          <a:pt x="114" y="4"/>
                          <a:pt x="144" y="0"/>
                          <a:pt x="152" y="8"/>
                        </a:cubicBezTo>
                        <a:cubicBezTo>
                          <a:pt x="160" y="16"/>
                          <a:pt x="155" y="45"/>
                          <a:pt x="152" y="56"/>
                        </a:cubicBezTo>
                        <a:cubicBezTo>
                          <a:pt x="149" y="67"/>
                          <a:pt x="142" y="69"/>
                          <a:pt x="134" y="77"/>
                        </a:cubicBezTo>
                        <a:cubicBezTo>
                          <a:pt x="126" y="85"/>
                          <a:pt x="117" y="100"/>
                          <a:pt x="104" y="104"/>
                        </a:cubicBezTo>
                        <a:cubicBezTo>
                          <a:pt x="91" y="108"/>
                          <a:pt x="66" y="109"/>
                          <a:pt x="56" y="104"/>
                        </a:cubicBezTo>
                        <a:cubicBezTo>
                          <a:pt x="46" y="99"/>
                          <a:pt x="52" y="82"/>
                          <a:pt x="44" y="74"/>
                        </a:cubicBezTo>
                        <a:cubicBezTo>
                          <a:pt x="36" y="66"/>
                          <a:pt x="14" y="67"/>
                          <a:pt x="8" y="56"/>
                        </a:cubicBezTo>
                        <a:cubicBezTo>
                          <a:pt x="2" y="45"/>
                          <a:pt x="0" y="16"/>
                          <a:pt x="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22" name="Freeform 54"/>
                  <p:cNvSpPr>
                    <a:spLocks/>
                  </p:cNvSpPr>
                  <p:nvPr/>
                </p:nvSpPr>
                <p:spPr bwMode="auto">
                  <a:xfrm>
                    <a:off x="4197" y="2309"/>
                    <a:ext cx="36" cy="89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9" y="82"/>
                      </a:cxn>
                      <a:cxn ang="0">
                        <a:pos x="4" y="43"/>
                      </a:cxn>
                      <a:cxn ang="0">
                        <a:pos x="4" y="13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6" h="89">
                        <a:moveTo>
                          <a:pt x="30" y="0"/>
                        </a:moveTo>
                        <a:cubicBezTo>
                          <a:pt x="36" y="14"/>
                          <a:pt x="23" y="75"/>
                          <a:pt x="19" y="82"/>
                        </a:cubicBezTo>
                        <a:cubicBezTo>
                          <a:pt x="15" y="89"/>
                          <a:pt x="6" y="54"/>
                          <a:pt x="4" y="43"/>
                        </a:cubicBezTo>
                        <a:cubicBezTo>
                          <a:pt x="2" y="32"/>
                          <a:pt x="0" y="20"/>
                          <a:pt x="4" y="13"/>
                        </a:cubicBezTo>
                        <a:cubicBezTo>
                          <a:pt x="8" y="6"/>
                          <a:pt x="25" y="3"/>
                          <a:pt x="30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23" name="Freeform 55"/>
                  <p:cNvSpPr>
                    <a:spLocks/>
                  </p:cNvSpPr>
                  <p:nvPr/>
                </p:nvSpPr>
                <p:spPr bwMode="auto">
                  <a:xfrm>
                    <a:off x="4245" y="2405"/>
                    <a:ext cx="58" cy="52"/>
                  </a:xfrm>
                  <a:custGeom>
                    <a:avLst/>
                    <a:gdLst/>
                    <a:ahLst/>
                    <a:cxnLst>
                      <a:cxn ang="0">
                        <a:pos x="54" y="4"/>
                      </a:cxn>
                      <a:cxn ang="0">
                        <a:pos x="54" y="39"/>
                      </a:cxn>
                      <a:cxn ang="0">
                        <a:pos x="28" y="47"/>
                      </a:cxn>
                      <a:cxn ang="0">
                        <a:pos x="0" y="7"/>
                      </a:cxn>
                      <a:cxn ang="0">
                        <a:pos x="30" y="4"/>
                      </a:cxn>
                      <a:cxn ang="0">
                        <a:pos x="54" y="4"/>
                      </a:cxn>
                    </a:cxnLst>
                    <a:rect l="0" t="0" r="r" b="b"/>
                    <a:pathLst>
                      <a:path w="58" h="52">
                        <a:moveTo>
                          <a:pt x="54" y="4"/>
                        </a:moveTo>
                        <a:cubicBezTo>
                          <a:pt x="58" y="10"/>
                          <a:pt x="58" y="32"/>
                          <a:pt x="54" y="39"/>
                        </a:cubicBezTo>
                        <a:cubicBezTo>
                          <a:pt x="50" y="46"/>
                          <a:pt x="37" y="52"/>
                          <a:pt x="28" y="47"/>
                        </a:cubicBezTo>
                        <a:cubicBezTo>
                          <a:pt x="19" y="42"/>
                          <a:pt x="0" y="14"/>
                          <a:pt x="0" y="7"/>
                        </a:cubicBezTo>
                        <a:cubicBezTo>
                          <a:pt x="0" y="0"/>
                          <a:pt x="21" y="5"/>
                          <a:pt x="30" y="4"/>
                        </a:cubicBezTo>
                        <a:cubicBezTo>
                          <a:pt x="39" y="3"/>
                          <a:pt x="51" y="0"/>
                          <a:pt x="54" y="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CC"/>
                      </a:gs>
                      <a:gs pos="100000">
                        <a:srgbClr val="BE8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24" name="Freeform 56"/>
                <p:cNvSpPr>
                  <a:spLocks/>
                </p:cNvSpPr>
                <p:nvPr/>
              </p:nvSpPr>
              <p:spPr bwMode="auto">
                <a:xfrm>
                  <a:off x="1625" y="3860"/>
                  <a:ext cx="2088" cy="437"/>
                </a:xfrm>
                <a:custGeom>
                  <a:avLst/>
                  <a:gdLst/>
                  <a:ahLst/>
                  <a:cxnLst>
                    <a:cxn ang="0">
                      <a:pos x="187" y="109"/>
                    </a:cxn>
                    <a:cxn ang="0">
                      <a:pos x="232" y="34"/>
                    </a:cxn>
                    <a:cxn ang="0">
                      <a:pos x="376" y="19"/>
                    </a:cxn>
                    <a:cxn ang="0">
                      <a:pos x="478" y="10"/>
                    </a:cxn>
                    <a:cxn ang="0">
                      <a:pos x="595" y="79"/>
                    </a:cxn>
                    <a:cxn ang="0">
                      <a:pos x="730" y="46"/>
                    </a:cxn>
                    <a:cxn ang="0">
                      <a:pos x="955" y="31"/>
                    </a:cxn>
                    <a:cxn ang="0">
                      <a:pos x="856" y="85"/>
                    </a:cxn>
                    <a:cxn ang="0">
                      <a:pos x="799" y="184"/>
                    </a:cxn>
                    <a:cxn ang="0">
                      <a:pos x="1003" y="229"/>
                    </a:cxn>
                    <a:cxn ang="0">
                      <a:pos x="1288" y="73"/>
                    </a:cxn>
                    <a:cxn ang="0">
                      <a:pos x="1384" y="121"/>
                    </a:cxn>
                    <a:cxn ang="0">
                      <a:pos x="1480" y="121"/>
                    </a:cxn>
                    <a:cxn ang="0">
                      <a:pos x="1576" y="121"/>
                    </a:cxn>
                    <a:cxn ang="0">
                      <a:pos x="1708" y="187"/>
                    </a:cxn>
                    <a:cxn ang="0">
                      <a:pos x="1735" y="112"/>
                    </a:cxn>
                    <a:cxn ang="0">
                      <a:pos x="1858" y="73"/>
                    </a:cxn>
                    <a:cxn ang="0">
                      <a:pos x="1984" y="130"/>
                    </a:cxn>
                    <a:cxn ang="0">
                      <a:pos x="2020" y="208"/>
                    </a:cxn>
                    <a:cxn ang="0">
                      <a:pos x="2065" y="274"/>
                    </a:cxn>
                    <a:cxn ang="0">
                      <a:pos x="1882" y="334"/>
                    </a:cxn>
                    <a:cxn ang="0">
                      <a:pos x="1765" y="367"/>
                    </a:cxn>
                    <a:cxn ang="0">
                      <a:pos x="1630" y="391"/>
                    </a:cxn>
                    <a:cxn ang="0">
                      <a:pos x="1531" y="409"/>
                    </a:cxn>
                    <a:cxn ang="0">
                      <a:pos x="1456" y="421"/>
                    </a:cxn>
                    <a:cxn ang="0">
                      <a:pos x="1345" y="427"/>
                    </a:cxn>
                    <a:cxn ang="0">
                      <a:pos x="1219" y="436"/>
                    </a:cxn>
                    <a:cxn ang="0">
                      <a:pos x="1069" y="436"/>
                    </a:cxn>
                    <a:cxn ang="0">
                      <a:pos x="916" y="433"/>
                    </a:cxn>
                    <a:cxn ang="0">
                      <a:pos x="718" y="412"/>
                    </a:cxn>
                    <a:cxn ang="0">
                      <a:pos x="568" y="391"/>
                    </a:cxn>
                    <a:cxn ang="0">
                      <a:pos x="517" y="382"/>
                    </a:cxn>
                    <a:cxn ang="0">
                      <a:pos x="430" y="367"/>
                    </a:cxn>
                    <a:cxn ang="0">
                      <a:pos x="358" y="346"/>
                    </a:cxn>
                    <a:cxn ang="0">
                      <a:pos x="28" y="235"/>
                    </a:cxn>
                    <a:cxn ang="0">
                      <a:pos x="187" y="109"/>
                    </a:cxn>
                  </a:cxnLst>
                  <a:rect l="0" t="0" r="r" b="b"/>
                  <a:pathLst>
                    <a:path w="2088" h="437">
                      <a:moveTo>
                        <a:pt x="187" y="109"/>
                      </a:moveTo>
                      <a:cubicBezTo>
                        <a:pt x="221" y="76"/>
                        <a:pt x="201" y="49"/>
                        <a:pt x="232" y="34"/>
                      </a:cubicBezTo>
                      <a:cubicBezTo>
                        <a:pt x="263" y="19"/>
                        <a:pt x="335" y="23"/>
                        <a:pt x="376" y="19"/>
                      </a:cubicBezTo>
                      <a:cubicBezTo>
                        <a:pt x="417" y="15"/>
                        <a:pt x="442" y="0"/>
                        <a:pt x="478" y="10"/>
                      </a:cubicBezTo>
                      <a:cubicBezTo>
                        <a:pt x="514" y="20"/>
                        <a:pt x="553" y="73"/>
                        <a:pt x="595" y="79"/>
                      </a:cubicBezTo>
                      <a:cubicBezTo>
                        <a:pt x="637" y="85"/>
                        <a:pt x="670" y="54"/>
                        <a:pt x="730" y="46"/>
                      </a:cubicBezTo>
                      <a:cubicBezTo>
                        <a:pt x="790" y="38"/>
                        <a:pt x="934" y="24"/>
                        <a:pt x="955" y="31"/>
                      </a:cubicBezTo>
                      <a:cubicBezTo>
                        <a:pt x="976" y="38"/>
                        <a:pt x="882" y="60"/>
                        <a:pt x="856" y="85"/>
                      </a:cubicBezTo>
                      <a:cubicBezTo>
                        <a:pt x="830" y="110"/>
                        <a:pt x="774" y="160"/>
                        <a:pt x="799" y="184"/>
                      </a:cubicBezTo>
                      <a:cubicBezTo>
                        <a:pt x="824" y="208"/>
                        <a:pt x="922" y="247"/>
                        <a:pt x="1003" y="229"/>
                      </a:cubicBezTo>
                      <a:cubicBezTo>
                        <a:pt x="1084" y="211"/>
                        <a:pt x="1225" y="91"/>
                        <a:pt x="1288" y="73"/>
                      </a:cubicBezTo>
                      <a:cubicBezTo>
                        <a:pt x="1351" y="55"/>
                        <a:pt x="1352" y="113"/>
                        <a:pt x="1384" y="121"/>
                      </a:cubicBezTo>
                      <a:cubicBezTo>
                        <a:pt x="1416" y="129"/>
                        <a:pt x="1448" y="121"/>
                        <a:pt x="1480" y="121"/>
                      </a:cubicBezTo>
                      <a:cubicBezTo>
                        <a:pt x="1512" y="121"/>
                        <a:pt x="1538" y="110"/>
                        <a:pt x="1576" y="121"/>
                      </a:cubicBezTo>
                      <a:cubicBezTo>
                        <a:pt x="1614" y="132"/>
                        <a:pt x="1682" y="188"/>
                        <a:pt x="1708" y="187"/>
                      </a:cubicBezTo>
                      <a:cubicBezTo>
                        <a:pt x="1734" y="186"/>
                        <a:pt x="1710" y="131"/>
                        <a:pt x="1735" y="112"/>
                      </a:cubicBezTo>
                      <a:cubicBezTo>
                        <a:pt x="1760" y="93"/>
                        <a:pt x="1817" y="70"/>
                        <a:pt x="1858" y="73"/>
                      </a:cubicBezTo>
                      <a:cubicBezTo>
                        <a:pt x="1899" y="76"/>
                        <a:pt x="1957" y="107"/>
                        <a:pt x="1984" y="130"/>
                      </a:cubicBezTo>
                      <a:cubicBezTo>
                        <a:pt x="2011" y="153"/>
                        <a:pt x="2007" y="184"/>
                        <a:pt x="2020" y="208"/>
                      </a:cubicBezTo>
                      <a:cubicBezTo>
                        <a:pt x="2033" y="232"/>
                        <a:pt x="2088" y="253"/>
                        <a:pt x="2065" y="274"/>
                      </a:cubicBezTo>
                      <a:cubicBezTo>
                        <a:pt x="2042" y="295"/>
                        <a:pt x="1932" y="318"/>
                        <a:pt x="1882" y="334"/>
                      </a:cubicBezTo>
                      <a:cubicBezTo>
                        <a:pt x="1832" y="350"/>
                        <a:pt x="1807" y="357"/>
                        <a:pt x="1765" y="367"/>
                      </a:cubicBezTo>
                      <a:cubicBezTo>
                        <a:pt x="1723" y="377"/>
                        <a:pt x="1669" y="384"/>
                        <a:pt x="1630" y="391"/>
                      </a:cubicBezTo>
                      <a:cubicBezTo>
                        <a:pt x="1591" y="398"/>
                        <a:pt x="1560" y="404"/>
                        <a:pt x="1531" y="409"/>
                      </a:cubicBezTo>
                      <a:cubicBezTo>
                        <a:pt x="1502" y="414"/>
                        <a:pt x="1487" y="418"/>
                        <a:pt x="1456" y="421"/>
                      </a:cubicBezTo>
                      <a:cubicBezTo>
                        <a:pt x="1425" y="424"/>
                        <a:pt x="1384" y="425"/>
                        <a:pt x="1345" y="427"/>
                      </a:cubicBezTo>
                      <a:cubicBezTo>
                        <a:pt x="1306" y="429"/>
                        <a:pt x="1265" y="435"/>
                        <a:pt x="1219" y="436"/>
                      </a:cubicBezTo>
                      <a:cubicBezTo>
                        <a:pt x="1173" y="437"/>
                        <a:pt x="1119" y="436"/>
                        <a:pt x="1069" y="436"/>
                      </a:cubicBezTo>
                      <a:cubicBezTo>
                        <a:pt x="1019" y="436"/>
                        <a:pt x="975" y="437"/>
                        <a:pt x="916" y="433"/>
                      </a:cubicBezTo>
                      <a:cubicBezTo>
                        <a:pt x="857" y="429"/>
                        <a:pt x="776" y="419"/>
                        <a:pt x="718" y="412"/>
                      </a:cubicBezTo>
                      <a:cubicBezTo>
                        <a:pt x="660" y="405"/>
                        <a:pt x="601" y="396"/>
                        <a:pt x="568" y="391"/>
                      </a:cubicBezTo>
                      <a:cubicBezTo>
                        <a:pt x="535" y="386"/>
                        <a:pt x="540" y="386"/>
                        <a:pt x="517" y="382"/>
                      </a:cubicBezTo>
                      <a:cubicBezTo>
                        <a:pt x="494" y="378"/>
                        <a:pt x="456" y="373"/>
                        <a:pt x="430" y="367"/>
                      </a:cubicBezTo>
                      <a:cubicBezTo>
                        <a:pt x="404" y="361"/>
                        <a:pt x="425" y="368"/>
                        <a:pt x="358" y="346"/>
                      </a:cubicBezTo>
                      <a:cubicBezTo>
                        <a:pt x="291" y="324"/>
                        <a:pt x="56" y="274"/>
                        <a:pt x="28" y="235"/>
                      </a:cubicBezTo>
                      <a:cubicBezTo>
                        <a:pt x="0" y="196"/>
                        <a:pt x="141" y="143"/>
                        <a:pt x="187" y="10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5353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825" name="Group 57"/>
            <p:cNvGrpSpPr>
              <a:grpSpLocks/>
            </p:cNvGrpSpPr>
            <p:nvPr/>
          </p:nvGrpSpPr>
          <p:grpSpPr bwMode="auto">
            <a:xfrm>
              <a:off x="2016" y="480"/>
              <a:ext cx="1270" cy="764"/>
              <a:chOff x="2637" y="1747"/>
              <a:chExt cx="1270" cy="764"/>
            </a:xfrm>
          </p:grpSpPr>
          <p:sp>
            <p:nvSpPr>
              <p:cNvPr id="32826" name="Freeform 58"/>
              <p:cNvSpPr>
                <a:spLocks/>
              </p:cNvSpPr>
              <p:nvPr/>
            </p:nvSpPr>
            <p:spPr bwMode="auto">
              <a:xfrm rot="9553234">
                <a:off x="3271" y="2273"/>
                <a:ext cx="159" cy="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1"/>
                  </a:cxn>
                  <a:cxn ang="0">
                    <a:pos x="50" y="69"/>
                  </a:cxn>
                  <a:cxn ang="0">
                    <a:pos x="88" y="58"/>
                  </a:cxn>
                  <a:cxn ang="0">
                    <a:pos x="36" y="0"/>
                  </a:cxn>
                </a:cxnLst>
                <a:rect l="0" t="0" r="r" b="b"/>
                <a:pathLst>
                  <a:path w="88" h="69">
                    <a:moveTo>
                      <a:pt x="36" y="0"/>
                    </a:moveTo>
                    <a:lnTo>
                      <a:pt x="0" y="11"/>
                    </a:lnTo>
                    <a:lnTo>
                      <a:pt x="50" y="69"/>
                    </a:lnTo>
                    <a:lnTo>
                      <a:pt x="88" y="58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Freeform 59"/>
              <p:cNvSpPr>
                <a:spLocks/>
              </p:cNvSpPr>
              <p:nvPr/>
            </p:nvSpPr>
            <p:spPr bwMode="auto">
              <a:xfrm rot="9553234">
                <a:off x="3274" y="2285"/>
                <a:ext cx="110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1" y="58"/>
                  </a:cxn>
                  <a:cxn ang="0">
                    <a:pos x="9" y="0"/>
                  </a:cxn>
                </a:cxnLst>
                <a:rect l="0" t="0" r="r" b="b"/>
                <a:pathLst>
                  <a:path w="61" h="61">
                    <a:moveTo>
                      <a:pt x="9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1" y="58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Freeform 60"/>
              <p:cNvSpPr>
                <a:spLocks/>
              </p:cNvSpPr>
              <p:nvPr/>
            </p:nvSpPr>
            <p:spPr bwMode="auto">
              <a:xfrm rot="9553234">
                <a:off x="3286" y="2282"/>
                <a:ext cx="10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0" y="58"/>
                  </a:cxn>
                  <a:cxn ang="0">
                    <a:pos x="58" y="58"/>
                  </a:cxn>
                  <a:cxn ang="0">
                    <a:pos x="5" y="0"/>
                  </a:cxn>
                </a:cxnLst>
                <a:rect l="0" t="0" r="r" b="b"/>
                <a:pathLst>
                  <a:path w="58" h="58">
                    <a:moveTo>
                      <a:pt x="5" y="0"/>
                    </a:moveTo>
                    <a:lnTo>
                      <a:pt x="0" y="2"/>
                    </a:lnTo>
                    <a:lnTo>
                      <a:pt x="50" y="58"/>
                    </a:lnTo>
                    <a:lnTo>
                      <a:pt x="58" y="58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Freeform 61"/>
              <p:cNvSpPr>
                <a:spLocks/>
              </p:cNvSpPr>
              <p:nvPr/>
            </p:nvSpPr>
            <p:spPr bwMode="auto">
              <a:xfrm rot="9553234">
                <a:off x="3299" y="2274"/>
                <a:ext cx="107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53" y="59"/>
                  </a:cxn>
                  <a:cxn ang="0">
                    <a:pos x="59" y="56"/>
                  </a:cxn>
                  <a:cxn ang="0">
                    <a:pos x="9" y="0"/>
                  </a:cxn>
                </a:cxnLst>
                <a:rect l="0" t="0" r="r" b="b"/>
                <a:pathLst>
                  <a:path w="59" h="59">
                    <a:moveTo>
                      <a:pt x="9" y="0"/>
                    </a:moveTo>
                    <a:lnTo>
                      <a:pt x="0" y="0"/>
                    </a:lnTo>
                    <a:lnTo>
                      <a:pt x="53" y="59"/>
                    </a:lnTo>
                    <a:lnTo>
                      <a:pt x="59" y="56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0" name="Freeform 62"/>
              <p:cNvSpPr>
                <a:spLocks/>
              </p:cNvSpPr>
              <p:nvPr/>
            </p:nvSpPr>
            <p:spPr bwMode="auto">
              <a:xfrm rot="9553234">
                <a:off x="3310" y="2269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Freeform 63"/>
              <p:cNvSpPr>
                <a:spLocks/>
              </p:cNvSpPr>
              <p:nvPr/>
            </p:nvSpPr>
            <p:spPr bwMode="auto">
              <a:xfrm rot="9553234">
                <a:off x="3322" y="2264"/>
                <a:ext cx="105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0" y="61"/>
                  </a:cxn>
                  <a:cxn ang="0">
                    <a:pos x="58" y="58"/>
                  </a:cxn>
                  <a:cxn ang="0">
                    <a:pos x="5" y="0"/>
                  </a:cxn>
                </a:cxnLst>
                <a:rect l="0" t="0" r="r" b="b"/>
                <a:pathLst>
                  <a:path w="58" h="61">
                    <a:moveTo>
                      <a:pt x="5" y="0"/>
                    </a:moveTo>
                    <a:lnTo>
                      <a:pt x="0" y="3"/>
                    </a:lnTo>
                    <a:lnTo>
                      <a:pt x="50" y="61"/>
                    </a:lnTo>
                    <a:lnTo>
                      <a:pt x="58" y="58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Freeform 64"/>
              <p:cNvSpPr>
                <a:spLocks/>
              </p:cNvSpPr>
              <p:nvPr/>
            </p:nvSpPr>
            <p:spPr bwMode="auto">
              <a:xfrm rot="9553234">
                <a:off x="3333" y="2242"/>
                <a:ext cx="155" cy="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4"/>
                  </a:cxn>
                  <a:cxn ang="0">
                    <a:pos x="52" y="69"/>
                  </a:cxn>
                  <a:cxn ang="0">
                    <a:pos x="86" y="58"/>
                  </a:cxn>
                  <a:cxn ang="0">
                    <a:pos x="36" y="0"/>
                  </a:cxn>
                </a:cxnLst>
                <a:rect l="0" t="0" r="r" b="b"/>
                <a:pathLst>
                  <a:path w="86" h="69">
                    <a:moveTo>
                      <a:pt x="36" y="0"/>
                    </a:moveTo>
                    <a:lnTo>
                      <a:pt x="0" y="14"/>
                    </a:lnTo>
                    <a:lnTo>
                      <a:pt x="52" y="69"/>
                    </a:lnTo>
                    <a:lnTo>
                      <a:pt x="86" y="58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Freeform 65"/>
              <p:cNvSpPr>
                <a:spLocks/>
              </p:cNvSpPr>
              <p:nvPr/>
            </p:nvSpPr>
            <p:spPr bwMode="auto">
              <a:xfrm rot="9553234">
                <a:off x="3336" y="2255"/>
                <a:ext cx="112" cy="4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53" y="61"/>
                  </a:cxn>
                  <a:cxn ang="0">
                    <a:pos x="62" y="58"/>
                  </a:cxn>
                  <a:cxn ang="0">
                    <a:pos x="12" y="0"/>
                  </a:cxn>
                </a:cxnLst>
                <a:rect l="0" t="0" r="r" b="b"/>
                <a:pathLst>
                  <a:path w="62" h="61">
                    <a:moveTo>
                      <a:pt x="12" y="0"/>
                    </a:moveTo>
                    <a:lnTo>
                      <a:pt x="0" y="3"/>
                    </a:lnTo>
                    <a:lnTo>
                      <a:pt x="53" y="61"/>
                    </a:lnTo>
                    <a:lnTo>
                      <a:pt x="62" y="58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Freeform 66"/>
              <p:cNvSpPr>
                <a:spLocks/>
              </p:cNvSpPr>
              <p:nvPr/>
            </p:nvSpPr>
            <p:spPr bwMode="auto">
              <a:xfrm rot="9553234">
                <a:off x="3350" y="2248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53" y="61"/>
                  </a:cxn>
                  <a:cxn ang="0">
                    <a:pos x="61" y="58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2"/>
                    </a:lnTo>
                    <a:lnTo>
                      <a:pt x="53" y="61"/>
                    </a:lnTo>
                    <a:lnTo>
                      <a:pt x="61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Freeform 67"/>
              <p:cNvSpPr>
                <a:spLocks/>
              </p:cNvSpPr>
              <p:nvPr/>
            </p:nvSpPr>
            <p:spPr bwMode="auto">
              <a:xfrm rot="9553234">
                <a:off x="3362" y="2240"/>
                <a:ext cx="111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53" y="62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2">
                    <a:moveTo>
                      <a:pt x="8" y="0"/>
                    </a:moveTo>
                    <a:lnTo>
                      <a:pt x="0" y="6"/>
                    </a:lnTo>
                    <a:lnTo>
                      <a:pt x="53" y="62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Freeform 68"/>
              <p:cNvSpPr>
                <a:spLocks/>
              </p:cNvSpPr>
              <p:nvPr/>
            </p:nvSpPr>
            <p:spPr bwMode="auto">
              <a:xfrm rot="9553234">
                <a:off x="3376" y="2233"/>
                <a:ext cx="110" cy="3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2" y="58"/>
                  </a:cxn>
                  <a:cxn ang="0">
                    <a:pos x="61" y="56"/>
                  </a:cxn>
                  <a:cxn ang="0">
                    <a:pos x="8" y="0"/>
                  </a:cxn>
                </a:cxnLst>
                <a:rect l="0" t="0" r="r" b="b"/>
                <a:pathLst>
                  <a:path w="61" h="58">
                    <a:moveTo>
                      <a:pt x="8" y="0"/>
                    </a:moveTo>
                    <a:lnTo>
                      <a:pt x="0" y="3"/>
                    </a:lnTo>
                    <a:lnTo>
                      <a:pt x="52" y="58"/>
                    </a:lnTo>
                    <a:lnTo>
                      <a:pt x="61" y="56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Freeform 69"/>
              <p:cNvSpPr>
                <a:spLocks/>
              </p:cNvSpPr>
              <p:nvPr/>
            </p:nvSpPr>
            <p:spPr bwMode="auto">
              <a:xfrm rot="9553234">
                <a:off x="3386" y="2209"/>
                <a:ext cx="161" cy="4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4"/>
                  </a:cxn>
                  <a:cxn ang="0">
                    <a:pos x="56" y="72"/>
                  </a:cxn>
                  <a:cxn ang="0">
                    <a:pos x="89" y="55"/>
                  </a:cxn>
                  <a:cxn ang="0">
                    <a:pos x="37" y="0"/>
                  </a:cxn>
                </a:cxnLst>
                <a:rect l="0" t="0" r="r" b="b"/>
                <a:pathLst>
                  <a:path w="89" h="72">
                    <a:moveTo>
                      <a:pt x="37" y="0"/>
                    </a:moveTo>
                    <a:lnTo>
                      <a:pt x="0" y="14"/>
                    </a:lnTo>
                    <a:lnTo>
                      <a:pt x="56" y="72"/>
                    </a:lnTo>
                    <a:lnTo>
                      <a:pt x="89" y="55"/>
                    </a:lnTo>
                    <a:lnTo>
                      <a:pt x="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Freeform 70"/>
              <p:cNvSpPr>
                <a:spLocks/>
              </p:cNvSpPr>
              <p:nvPr/>
            </p:nvSpPr>
            <p:spPr bwMode="auto">
              <a:xfrm rot="9553234">
                <a:off x="3390" y="2225"/>
                <a:ext cx="110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3" y="58"/>
                  </a:cxn>
                  <a:cxn ang="0">
                    <a:pos x="61" y="55"/>
                  </a:cxn>
                  <a:cxn ang="0">
                    <a:pos x="9" y="0"/>
                  </a:cxn>
                </a:cxnLst>
                <a:rect l="0" t="0" r="r" b="b"/>
                <a:pathLst>
                  <a:path w="61" h="58">
                    <a:moveTo>
                      <a:pt x="9" y="0"/>
                    </a:moveTo>
                    <a:lnTo>
                      <a:pt x="0" y="3"/>
                    </a:lnTo>
                    <a:lnTo>
                      <a:pt x="53" y="58"/>
                    </a:lnTo>
                    <a:lnTo>
                      <a:pt x="61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Freeform 71"/>
              <p:cNvSpPr>
                <a:spLocks/>
              </p:cNvSpPr>
              <p:nvPr/>
            </p:nvSpPr>
            <p:spPr bwMode="auto">
              <a:xfrm rot="9553234">
                <a:off x="3403" y="2219"/>
                <a:ext cx="104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2" y="58"/>
                  </a:cxn>
                  <a:cxn ang="0">
                    <a:pos x="58" y="55"/>
                  </a:cxn>
                  <a:cxn ang="0">
                    <a:pos x="5" y="0"/>
                  </a:cxn>
                </a:cxnLst>
                <a:rect l="0" t="0" r="r" b="b"/>
                <a:pathLst>
                  <a:path w="58" h="58">
                    <a:moveTo>
                      <a:pt x="5" y="0"/>
                    </a:moveTo>
                    <a:lnTo>
                      <a:pt x="0" y="2"/>
                    </a:lnTo>
                    <a:lnTo>
                      <a:pt x="52" y="58"/>
                    </a:lnTo>
                    <a:lnTo>
                      <a:pt x="58" y="55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Freeform 72"/>
              <p:cNvSpPr>
                <a:spLocks/>
              </p:cNvSpPr>
              <p:nvPr/>
            </p:nvSpPr>
            <p:spPr bwMode="auto">
              <a:xfrm rot="9553234">
                <a:off x="3411" y="2214"/>
                <a:ext cx="111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6" y="59"/>
                  </a:cxn>
                  <a:cxn ang="0">
                    <a:pos x="61" y="56"/>
                  </a:cxn>
                  <a:cxn ang="0">
                    <a:pos x="9" y="0"/>
                  </a:cxn>
                </a:cxnLst>
                <a:rect l="0" t="0" r="r" b="b"/>
                <a:pathLst>
                  <a:path w="61" h="59">
                    <a:moveTo>
                      <a:pt x="9" y="0"/>
                    </a:moveTo>
                    <a:lnTo>
                      <a:pt x="0" y="3"/>
                    </a:lnTo>
                    <a:lnTo>
                      <a:pt x="56" y="59"/>
                    </a:lnTo>
                    <a:lnTo>
                      <a:pt x="61" y="56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1" name="Freeform 73"/>
              <p:cNvSpPr>
                <a:spLocks/>
              </p:cNvSpPr>
              <p:nvPr/>
            </p:nvSpPr>
            <p:spPr bwMode="auto">
              <a:xfrm rot="9553234">
                <a:off x="3419" y="2207"/>
                <a:ext cx="111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2" y="61"/>
                  </a:cxn>
                  <a:cxn ang="0">
                    <a:pos x="61" y="56"/>
                  </a:cxn>
                  <a:cxn ang="0">
                    <a:pos x="5" y="0"/>
                  </a:cxn>
                </a:cxnLst>
                <a:rect l="0" t="0" r="r" b="b"/>
                <a:pathLst>
                  <a:path w="61" h="61">
                    <a:moveTo>
                      <a:pt x="5" y="0"/>
                    </a:moveTo>
                    <a:lnTo>
                      <a:pt x="0" y="3"/>
                    </a:lnTo>
                    <a:lnTo>
                      <a:pt x="52" y="61"/>
                    </a:lnTo>
                    <a:lnTo>
                      <a:pt x="61" y="56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Freeform 74"/>
              <p:cNvSpPr>
                <a:spLocks/>
              </p:cNvSpPr>
              <p:nvPr/>
            </p:nvSpPr>
            <p:spPr bwMode="auto">
              <a:xfrm rot="9553234">
                <a:off x="3435" y="2199"/>
                <a:ext cx="110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56" y="61"/>
                  </a:cxn>
                  <a:cxn ang="0">
                    <a:pos x="61" y="58"/>
                  </a:cxn>
                  <a:cxn ang="0">
                    <a:pos x="9" y="0"/>
                  </a:cxn>
                </a:cxnLst>
                <a:rect l="0" t="0" r="r" b="b"/>
                <a:pathLst>
                  <a:path w="61" h="61">
                    <a:moveTo>
                      <a:pt x="9" y="0"/>
                    </a:moveTo>
                    <a:lnTo>
                      <a:pt x="0" y="3"/>
                    </a:lnTo>
                    <a:lnTo>
                      <a:pt x="56" y="61"/>
                    </a:lnTo>
                    <a:lnTo>
                      <a:pt x="61" y="58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Freeform 75"/>
              <p:cNvSpPr>
                <a:spLocks/>
              </p:cNvSpPr>
              <p:nvPr/>
            </p:nvSpPr>
            <p:spPr bwMode="auto">
              <a:xfrm rot="9553234">
                <a:off x="3438" y="2177"/>
                <a:ext cx="161" cy="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9"/>
                  </a:cxn>
                  <a:cxn ang="0">
                    <a:pos x="56" y="75"/>
                  </a:cxn>
                  <a:cxn ang="0">
                    <a:pos x="89" y="58"/>
                  </a:cxn>
                  <a:cxn ang="0">
                    <a:pos x="33" y="0"/>
                  </a:cxn>
                </a:cxnLst>
                <a:rect l="0" t="0" r="r" b="b"/>
                <a:pathLst>
                  <a:path w="89" h="75">
                    <a:moveTo>
                      <a:pt x="33" y="0"/>
                    </a:moveTo>
                    <a:lnTo>
                      <a:pt x="0" y="19"/>
                    </a:lnTo>
                    <a:lnTo>
                      <a:pt x="56" y="75"/>
                    </a:lnTo>
                    <a:lnTo>
                      <a:pt x="89" y="58"/>
                    </a:ln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Freeform 76"/>
              <p:cNvSpPr>
                <a:spLocks/>
              </p:cNvSpPr>
              <p:nvPr/>
            </p:nvSpPr>
            <p:spPr bwMode="auto">
              <a:xfrm rot="9553234">
                <a:off x="3441" y="2193"/>
                <a:ext cx="115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56" y="61"/>
                  </a:cxn>
                  <a:cxn ang="0">
                    <a:pos x="64" y="58"/>
                  </a:cxn>
                  <a:cxn ang="0">
                    <a:pos x="8" y="0"/>
                  </a:cxn>
                </a:cxnLst>
                <a:rect l="0" t="0" r="r" b="b"/>
                <a:pathLst>
                  <a:path w="64" h="61">
                    <a:moveTo>
                      <a:pt x="8" y="0"/>
                    </a:moveTo>
                    <a:lnTo>
                      <a:pt x="0" y="5"/>
                    </a:lnTo>
                    <a:lnTo>
                      <a:pt x="56" y="61"/>
                    </a:lnTo>
                    <a:lnTo>
                      <a:pt x="64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Freeform 77"/>
              <p:cNvSpPr>
                <a:spLocks/>
              </p:cNvSpPr>
              <p:nvPr/>
            </p:nvSpPr>
            <p:spPr bwMode="auto">
              <a:xfrm rot="9553234">
                <a:off x="3454" y="2186"/>
                <a:ext cx="116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55" y="61"/>
                  </a:cxn>
                  <a:cxn ang="0">
                    <a:pos x="64" y="56"/>
                  </a:cxn>
                  <a:cxn ang="0">
                    <a:pos x="8" y="0"/>
                  </a:cxn>
                </a:cxnLst>
                <a:rect l="0" t="0" r="r" b="b"/>
                <a:pathLst>
                  <a:path w="64" h="61">
                    <a:moveTo>
                      <a:pt x="8" y="0"/>
                    </a:moveTo>
                    <a:lnTo>
                      <a:pt x="0" y="6"/>
                    </a:lnTo>
                    <a:lnTo>
                      <a:pt x="55" y="61"/>
                    </a:lnTo>
                    <a:lnTo>
                      <a:pt x="64" y="56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Freeform 78"/>
              <p:cNvSpPr>
                <a:spLocks/>
              </p:cNvSpPr>
              <p:nvPr/>
            </p:nvSpPr>
            <p:spPr bwMode="auto">
              <a:xfrm rot="9553234">
                <a:off x="3468" y="2179"/>
                <a:ext cx="113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5" y="58"/>
                  </a:cxn>
                  <a:cxn ang="0">
                    <a:pos x="63" y="55"/>
                  </a:cxn>
                  <a:cxn ang="0">
                    <a:pos x="8" y="0"/>
                  </a:cxn>
                </a:cxnLst>
                <a:rect l="0" t="0" r="r" b="b"/>
                <a:pathLst>
                  <a:path w="63" h="58">
                    <a:moveTo>
                      <a:pt x="8" y="0"/>
                    </a:moveTo>
                    <a:lnTo>
                      <a:pt x="0" y="3"/>
                    </a:lnTo>
                    <a:lnTo>
                      <a:pt x="55" y="58"/>
                    </a:lnTo>
                    <a:lnTo>
                      <a:pt x="63" y="55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Freeform 79"/>
              <p:cNvSpPr>
                <a:spLocks/>
              </p:cNvSpPr>
              <p:nvPr/>
            </p:nvSpPr>
            <p:spPr bwMode="auto">
              <a:xfrm rot="9553234">
                <a:off x="3481" y="2169"/>
                <a:ext cx="116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56" y="61"/>
                  </a:cxn>
                  <a:cxn ang="0">
                    <a:pos x="64" y="55"/>
                  </a:cxn>
                  <a:cxn ang="0">
                    <a:pos x="9" y="0"/>
                  </a:cxn>
                </a:cxnLst>
                <a:rect l="0" t="0" r="r" b="b"/>
                <a:pathLst>
                  <a:path w="64" h="61">
                    <a:moveTo>
                      <a:pt x="9" y="0"/>
                    </a:moveTo>
                    <a:lnTo>
                      <a:pt x="0" y="5"/>
                    </a:lnTo>
                    <a:lnTo>
                      <a:pt x="56" y="61"/>
                    </a:lnTo>
                    <a:lnTo>
                      <a:pt x="64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Freeform 80"/>
              <p:cNvSpPr>
                <a:spLocks/>
              </p:cNvSpPr>
              <p:nvPr/>
            </p:nvSpPr>
            <p:spPr bwMode="auto">
              <a:xfrm rot="9553234">
                <a:off x="3490" y="2145"/>
                <a:ext cx="156" cy="5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55" y="75"/>
                  </a:cxn>
                  <a:cxn ang="0">
                    <a:pos x="86" y="56"/>
                  </a:cxn>
                  <a:cxn ang="0">
                    <a:pos x="30" y="0"/>
                  </a:cxn>
                </a:cxnLst>
                <a:rect l="0" t="0" r="r" b="b"/>
                <a:pathLst>
                  <a:path w="86" h="75">
                    <a:moveTo>
                      <a:pt x="30" y="0"/>
                    </a:moveTo>
                    <a:lnTo>
                      <a:pt x="0" y="20"/>
                    </a:lnTo>
                    <a:lnTo>
                      <a:pt x="55" y="75"/>
                    </a:lnTo>
                    <a:lnTo>
                      <a:pt x="86" y="56"/>
                    </a:lnTo>
                    <a:lnTo>
                      <a:pt x="3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Freeform 81"/>
              <p:cNvSpPr>
                <a:spLocks/>
              </p:cNvSpPr>
              <p:nvPr/>
            </p:nvSpPr>
            <p:spPr bwMode="auto">
              <a:xfrm rot="9553234">
                <a:off x="3492" y="2163"/>
                <a:ext cx="111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5" y="59"/>
                  </a:cxn>
                  <a:cxn ang="0">
                    <a:pos x="61" y="56"/>
                  </a:cxn>
                  <a:cxn ang="0">
                    <a:pos x="5" y="0"/>
                  </a:cxn>
                </a:cxnLst>
                <a:rect l="0" t="0" r="r" b="b"/>
                <a:pathLst>
                  <a:path w="61" h="59">
                    <a:moveTo>
                      <a:pt x="5" y="0"/>
                    </a:moveTo>
                    <a:lnTo>
                      <a:pt x="0" y="3"/>
                    </a:lnTo>
                    <a:lnTo>
                      <a:pt x="55" y="59"/>
                    </a:lnTo>
                    <a:lnTo>
                      <a:pt x="61" y="56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0" name="Freeform 82"/>
              <p:cNvSpPr>
                <a:spLocks/>
              </p:cNvSpPr>
              <p:nvPr/>
            </p:nvSpPr>
            <p:spPr bwMode="auto">
              <a:xfrm rot="9553234">
                <a:off x="3502" y="2157"/>
                <a:ext cx="111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6" y="58"/>
                  </a:cxn>
                  <a:cxn ang="0">
                    <a:pos x="61" y="56"/>
                  </a:cxn>
                  <a:cxn ang="0">
                    <a:pos x="6" y="0"/>
                  </a:cxn>
                </a:cxnLst>
                <a:rect l="0" t="0" r="r" b="b"/>
                <a:pathLst>
                  <a:path w="61" h="58">
                    <a:moveTo>
                      <a:pt x="6" y="0"/>
                    </a:moveTo>
                    <a:lnTo>
                      <a:pt x="0" y="5"/>
                    </a:lnTo>
                    <a:lnTo>
                      <a:pt x="56" y="58"/>
                    </a:lnTo>
                    <a:lnTo>
                      <a:pt x="61" y="5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1" name="Freeform 83"/>
              <p:cNvSpPr>
                <a:spLocks/>
              </p:cNvSpPr>
              <p:nvPr/>
            </p:nvSpPr>
            <p:spPr bwMode="auto">
              <a:xfrm rot="9553234">
                <a:off x="3510" y="2150"/>
                <a:ext cx="116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8" y="59"/>
                  </a:cxn>
                  <a:cxn ang="0">
                    <a:pos x="64" y="53"/>
                  </a:cxn>
                  <a:cxn ang="0">
                    <a:pos x="8" y="0"/>
                  </a:cxn>
                </a:cxnLst>
                <a:rect l="0" t="0" r="r" b="b"/>
                <a:pathLst>
                  <a:path w="64" h="59">
                    <a:moveTo>
                      <a:pt x="8" y="0"/>
                    </a:moveTo>
                    <a:lnTo>
                      <a:pt x="0" y="3"/>
                    </a:lnTo>
                    <a:lnTo>
                      <a:pt x="58" y="59"/>
                    </a:lnTo>
                    <a:lnTo>
                      <a:pt x="64" y="53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2" name="Freeform 84"/>
              <p:cNvSpPr>
                <a:spLocks/>
              </p:cNvSpPr>
              <p:nvPr/>
            </p:nvSpPr>
            <p:spPr bwMode="auto">
              <a:xfrm rot="9553234">
                <a:off x="3520" y="2144"/>
                <a:ext cx="116" cy="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56" y="59"/>
                  </a:cxn>
                  <a:cxn ang="0">
                    <a:pos x="64" y="56"/>
                  </a:cxn>
                  <a:cxn ang="0">
                    <a:pos x="6" y="0"/>
                  </a:cxn>
                </a:cxnLst>
                <a:rect l="0" t="0" r="r" b="b"/>
                <a:pathLst>
                  <a:path w="64" h="59">
                    <a:moveTo>
                      <a:pt x="6" y="0"/>
                    </a:moveTo>
                    <a:lnTo>
                      <a:pt x="0" y="6"/>
                    </a:lnTo>
                    <a:lnTo>
                      <a:pt x="56" y="59"/>
                    </a:lnTo>
                    <a:lnTo>
                      <a:pt x="64" y="5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3" name="Freeform 85"/>
              <p:cNvSpPr>
                <a:spLocks/>
              </p:cNvSpPr>
              <p:nvPr/>
            </p:nvSpPr>
            <p:spPr bwMode="auto">
              <a:xfrm rot="9553234">
                <a:off x="3532" y="2136"/>
                <a:ext cx="110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5" y="58"/>
                  </a:cxn>
                  <a:cxn ang="0">
                    <a:pos x="61" y="53"/>
                  </a:cxn>
                  <a:cxn ang="0">
                    <a:pos x="5" y="0"/>
                  </a:cxn>
                </a:cxnLst>
                <a:rect l="0" t="0" r="r" b="b"/>
                <a:pathLst>
                  <a:path w="61" h="58">
                    <a:moveTo>
                      <a:pt x="5" y="0"/>
                    </a:moveTo>
                    <a:lnTo>
                      <a:pt x="0" y="3"/>
                    </a:lnTo>
                    <a:lnTo>
                      <a:pt x="55" y="58"/>
                    </a:lnTo>
                    <a:lnTo>
                      <a:pt x="61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Freeform 86"/>
              <p:cNvSpPr>
                <a:spLocks/>
              </p:cNvSpPr>
              <p:nvPr/>
            </p:nvSpPr>
            <p:spPr bwMode="auto">
              <a:xfrm rot="9553234">
                <a:off x="3538" y="2113"/>
                <a:ext cx="156" cy="5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2"/>
                  </a:cxn>
                  <a:cxn ang="0">
                    <a:pos x="58" y="75"/>
                  </a:cxn>
                  <a:cxn ang="0">
                    <a:pos x="86" y="55"/>
                  </a:cxn>
                  <a:cxn ang="0">
                    <a:pos x="31" y="0"/>
                  </a:cxn>
                </a:cxnLst>
                <a:rect l="0" t="0" r="r" b="b"/>
                <a:pathLst>
                  <a:path w="86" h="75">
                    <a:moveTo>
                      <a:pt x="31" y="0"/>
                    </a:moveTo>
                    <a:lnTo>
                      <a:pt x="0" y="22"/>
                    </a:lnTo>
                    <a:lnTo>
                      <a:pt x="58" y="75"/>
                    </a:lnTo>
                    <a:lnTo>
                      <a:pt x="86" y="55"/>
                    </a:lnTo>
                    <a:lnTo>
                      <a:pt x="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5" name="Freeform 87"/>
              <p:cNvSpPr>
                <a:spLocks/>
              </p:cNvSpPr>
              <p:nvPr/>
            </p:nvSpPr>
            <p:spPr bwMode="auto">
              <a:xfrm rot="9553234">
                <a:off x="3541" y="2130"/>
                <a:ext cx="116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59" y="58"/>
                  </a:cxn>
                  <a:cxn ang="0">
                    <a:pos x="64" y="55"/>
                  </a:cxn>
                  <a:cxn ang="0">
                    <a:pos x="9" y="0"/>
                  </a:cxn>
                </a:cxnLst>
                <a:rect l="0" t="0" r="r" b="b"/>
                <a:pathLst>
                  <a:path w="64" h="58">
                    <a:moveTo>
                      <a:pt x="9" y="0"/>
                    </a:moveTo>
                    <a:lnTo>
                      <a:pt x="0" y="5"/>
                    </a:lnTo>
                    <a:lnTo>
                      <a:pt x="59" y="58"/>
                    </a:lnTo>
                    <a:lnTo>
                      <a:pt x="64" y="55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Freeform 88"/>
              <p:cNvSpPr>
                <a:spLocks/>
              </p:cNvSpPr>
              <p:nvPr/>
            </p:nvSpPr>
            <p:spPr bwMode="auto">
              <a:xfrm rot="9553234">
                <a:off x="3548" y="2123"/>
                <a:ext cx="11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5" y="59"/>
                  </a:cxn>
                  <a:cxn ang="0">
                    <a:pos x="64" y="53"/>
                  </a:cxn>
                  <a:cxn ang="0">
                    <a:pos x="5" y="0"/>
                  </a:cxn>
                </a:cxnLst>
                <a:rect l="0" t="0" r="r" b="b"/>
                <a:pathLst>
                  <a:path w="64" h="59">
                    <a:moveTo>
                      <a:pt x="5" y="0"/>
                    </a:moveTo>
                    <a:lnTo>
                      <a:pt x="0" y="6"/>
                    </a:lnTo>
                    <a:lnTo>
                      <a:pt x="55" y="59"/>
                    </a:lnTo>
                    <a:lnTo>
                      <a:pt x="64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7" name="Freeform 89"/>
              <p:cNvSpPr>
                <a:spLocks/>
              </p:cNvSpPr>
              <p:nvPr/>
            </p:nvSpPr>
            <p:spPr bwMode="auto">
              <a:xfrm rot="9553234">
                <a:off x="3563" y="2115"/>
                <a:ext cx="114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3" y="53"/>
                  </a:cxn>
                  <a:cxn ang="0">
                    <a:pos x="8" y="0"/>
                  </a:cxn>
                </a:cxnLst>
                <a:rect l="0" t="0" r="r" b="b"/>
                <a:pathLst>
                  <a:path w="63" h="58">
                    <a:moveTo>
                      <a:pt x="8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8" name="Freeform 90"/>
              <p:cNvSpPr>
                <a:spLocks/>
              </p:cNvSpPr>
              <p:nvPr/>
            </p:nvSpPr>
            <p:spPr bwMode="auto">
              <a:xfrm rot="9553234">
                <a:off x="3569" y="2106"/>
                <a:ext cx="121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58" y="59"/>
                  </a:cxn>
                  <a:cxn ang="0">
                    <a:pos x="67" y="53"/>
                  </a:cxn>
                  <a:cxn ang="0">
                    <a:pos x="9" y="0"/>
                  </a:cxn>
                </a:cxnLst>
                <a:rect l="0" t="0" r="r" b="b"/>
                <a:pathLst>
                  <a:path w="67" h="59">
                    <a:moveTo>
                      <a:pt x="9" y="0"/>
                    </a:moveTo>
                    <a:lnTo>
                      <a:pt x="0" y="6"/>
                    </a:lnTo>
                    <a:lnTo>
                      <a:pt x="58" y="59"/>
                    </a:lnTo>
                    <a:lnTo>
                      <a:pt x="67" y="53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9" name="Freeform 91"/>
              <p:cNvSpPr>
                <a:spLocks/>
              </p:cNvSpPr>
              <p:nvPr/>
            </p:nvSpPr>
            <p:spPr bwMode="auto">
              <a:xfrm rot="9553234">
                <a:off x="3580" y="2081"/>
                <a:ext cx="156" cy="5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2"/>
                  </a:cxn>
                  <a:cxn ang="0">
                    <a:pos x="59" y="75"/>
                  </a:cxn>
                  <a:cxn ang="0">
                    <a:pos x="86" y="53"/>
                  </a:cxn>
                  <a:cxn ang="0">
                    <a:pos x="28" y="0"/>
                  </a:cxn>
                </a:cxnLst>
                <a:rect l="0" t="0" r="r" b="b"/>
                <a:pathLst>
                  <a:path w="86" h="75">
                    <a:moveTo>
                      <a:pt x="28" y="0"/>
                    </a:moveTo>
                    <a:lnTo>
                      <a:pt x="0" y="22"/>
                    </a:lnTo>
                    <a:lnTo>
                      <a:pt x="59" y="75"/>
                    </a:lnTo>
                    <a:lnTo>
                      <a:pt x="86" y="53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0" name="Freeform 92"/>
              <p:cNvSpPr>
                <a:spLocks/>
              </p:cNvSpPr>
              <p:nvPr/>
            </p:nvSpPr>
            <p:spPr bwMode="auto">
              <a:xfrm rot="9553234">
                <a:off x="3583" y="2098"/>
                <a:ext cx="114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3" y="53"/>
                  </a:cxn>
                  <a:cxn ang="0">
                    <a:pos x="5" y="0"/>
                  </a:cxn>
                </a:cxnLst>
                <a:rect l="0" t="0" r="r" b="b"/>
                <a:pathLst>
                  <a:path w="63" h="58">
                    <a:moveTo>
                      <a:pt x="5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1" name="Freeform 93"/>
              <p:cNvSpPr>
                <a:spLocks/>
              </p:cNvSpPr>
              <p:nvPr/>
            </p:nvSpPr>
            <p:spPr bwMode="auto">
              <a:xfrm rot="9553234">
                <a:off x="3591" y="2093"/>
                <a:ext cx="116" cy="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6">
                    <a:moveTo>
                      <a:pt x="6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2" name="Freeform 94"/>
              <p:cNvSpPr>
                <a:spLocks/>
              </p:cNvSpPr>
              <p:nvPr/>
            </p:nvSpPr>
            <p:spPr bwMode="auto">
              <a:xfrm rot="9553234">
                <a:off x="3600" y="2086"/>
                <a:ext cx="114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8" y="59"/>
                  </a:cxn>
                  <a:cxn ang="0">
                    <a:pos x="63" y="53"/>
                  </a:cxn>
                  <a:cxn ang="0">
                    <a:pos x="5" y="0"/>
                  </a:cxn>
                </a:cxnLst>
                <a:rect l="0" t="0" r="r" b="b"/>
                <a:pathLst>
                  <a:path w="63" h="59">
                    <a:moveTo>
                      <a:pt x="5" y="0"/>
                    </a:moveTo>
                    <a:lnTo>
                      <a:pt x="0" y="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3" name="Freeform 95"/>
              <p:cNvSpPr>
                <a:spLocks/>
              </p:cNvSpPr>
              <p:nvPr/>
            </p:nvSpPr>
            <p:spPr bwMode="auto">
              <a:xfrm rot="9553234">
                <a:off x="3607" y="2079"/>
                <a:ext cx="116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8" y="58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8">
                    <a:moveTo>
                      <a:pt x="6" y="0"/>
                    </a:moveTo>
                    <a:lnTo>
                      <a:pt x="0" y="5"/>
                    </a:lnTo>
                    <a:lnTo>
                      <a:pt x="58" y="58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4" name="Freeform 96"/>
              <p:cNvSpPr>
                <a:spLocks/>
              </p:cNvSpPr>
              <p:nvPr/>
            </p:nvSpPr>
            <p:spPr bwMode="auto">
              <a:xfrm rot="9553234">
                <a:off x="3616" y="2073"/>
                <a:ext cx="116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59" y="56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6">
                    <a:moveTo>
                      <a:pt x="6" y="0"/>
                    </a:moveTo>
                    <a:lnTo>
                      <a:pt x="0" y="3"/>
                    </a:lnTo>
                    <a:lnTo>
                      <a:pt x="59" y="56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5" name="Freeform 97"/>
              <p:cNvSpPr>
                <a:spLocks/>
              </p:cNvSpPr>
              <p:nvPr/>
            </p:nvSpPr>
            <p:spPr bwMode="auto">
              <a:xfrm rot="9553234">
                <a:off x="3621" y="2048"/>
                <a:ext cx="150" cy="5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61" y="78"/>
                  </a:cxn>
                  <a:cxn ang="0">
                    <a:pos x="83" y="53"/>
                  </a:cxn>
                  <a:cxn ang="0">
                    <a:pos x="24" y="0"/>
                  </a:cxn>
                </a:cxnLst>
                <a:rect l="0" t="0" r="r" b="b"/>
                <a:pathLst>
                  <a:path w="83" h="78">
                    <a:moveTo>
                      <a:pt x="24" y="0"/>
                    </a:moveTo>
                    <a:lnTo>
                      <a:pt x="0" y="25"/>
                    </a:lnTo>
                    <a:lnTo>
                      <a:pt x="61" y="78"/>
                    </a:lnTo>
                    <a:lnTo>
                      <a:pt x="83" y="53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6" name="Freeform 98"/>
              <p:cNvSpPr>
                <a:spLocks/>
              </p:cNvSpPr>
              <p:nvPr/>
            </p:nvSpPr>
            <p:spPr bwMode="auto">
              <a:xfrm rot="9553234">
                <a:off x="3624" y="2069"/>
                <a:ext cx="110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1" y="53"/>
                  </a:cxn>
                  <a:cxn ang="0">
                    <a:pos x="2" y="0"/>
                  </a:cxn>
                </a:cxnLst>
                <a:rect l="0" t="0" r="r" b="b"/>
                <a:pathLst>
                  <a:path w="61" h="56">
                    <a:moveTo>
                      <a:pt x="2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1" y="53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7" name="Freeform 99"/>
              <p:cNvSpPr>
                <a:spLocks/>
              </p:cNvSpPr>
              <p:nvPr/>
            </p:nvSpPr>
            <p:spPr bwMode="auto">
              <a:xfrm rot="9553234">
                <a:off x="3628" y="2067"/>
                <a:ext cx="111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1" y="53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1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8" name="Freeform 100"/>
              <p:cNvSpPr>
                <a:spLocks/>
              </p:cNvSpPr>
              <p:nvPr/>
            </p:nvSpPr>
            <p:spPr bwMode="auto">
              <a:xfrm rot="9553234">
                <a:off x="3633" y="2062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9" name="Freeform 101"/>
              <p:cNvSpPr>
                <a:spLocks/>
              </p:cNvSpPr>
              <p:nvPr/>
            </p:nvSpPr>
            <p:spPr bwMode="auto">
              <a:xfrm rot="9553234">
                <a:off x="3637" y="2059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0" name="Freeform 102"/>
              <p:cNvSpPr>
                <a:spLocks/>
              </p:cNvSpPr>
              <p:nvPr/>
            </p:nvSpPr>
            <p:spPr bwMode="auto">
              <a:xfrm rot="9553234">
                <a:off x="3640" y="2053"/>
                <a:ext cx="110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6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6">
                    <a:moveTo>
                      <a:pt x="2" y="0"/>
                    </a:moveTo>
                    <a:lnTo>
                      <a:pt x="0" y="3"/>
                    </a:lnTo>
                    <a:lnTo>
                      <a:pt x="58" y="56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" name="Freeform 103"/>
              <p:cNvSpPr>
                <a:spLocks/>
              </p:cNvSpPr>
              <p:nvPr/>
            </p:nvSpPr>
            <p:spPr bwMode="auto">
              <a:xfrm rot="9553234">
                <a:off x="3644" y="2049"/>
                <a:ext cx="116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1" y="55"/>
                  </a:cxn>
                  <a:cxn ang="0">
                    <a:pos x="64" y="53"/>
                  </a:cxn>
                  <a:cxn ang="0">
                    <a:pos x="6" y="0"/>
                  </a:cxn>
                </a:cxnLst>
                <a:rect l="0" t="0" r="r" b="b"/>
                <a:pathLst>
                  <a:path w="64" h="55">
                    <a:moveTo>
                      <a:pt x="6" y="0"/>
                    </a:moveTo>
                    <a:lnTo>
                      <a:pt x="0" y="3"/>
                    </a:lnTo>
                    <a:lnTo>
                      <a:pt x="61" y="55"/>
                    </a:lnTo>
                    <a:lnTo>
                      <a:pt x="64" y="53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2" name="Freeform 104"/>
              <p:cNvSpPr>
                <a:spLocks/>
              </p:cNvSpPr>
              <p:nvPr/>
            </p:nvSpPr>
            <p:spPr bwMode="auto">
              <a:xfrm rot="9553234">
                <a:off x="3648" y="2045"/>
                <a:ext cx="115" cy="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5"/>
                  </a:cxn>
                  <a:cxn ang="0">
                    <a:pos x="64" y="52"/>
                  </a:cxn>
                  <a:cxn ang="0">
                    <a:pos x="3" y="0"/>
                  </a:cxn>
                </a:cxnLst>
                <a:rect l="0" t="0" r="r" b="b"/>
                <a:pathLst>
                  <a:path w="64" h="55">
                    <a:moveTo>
                      <a:pt x="3" y="0"/>
                    </a:moveTo>
                    <a:lnTo>
                      <a:pt x="0" y="2"/>
                    </a:lnTo>
                    <a:lnTo>
                      <a:pt x="61" y="55"/>
                    </a:lnTo>
                    <a:lnTo>
                      <a:pt x="64" y="52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3" name="Freeform 105"/>
              <p:cNvSpPr>
                <a:spLocks/>
              </p:cNvSpPr>
              <p:nvPr/>
            </p:nvSpPr>
            <p:spPr bwMode="auto">
              <a:xfrm rot="9553234">
                <a:off x="3653" y="2042"/>
                <a:ext cx="114" cy="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1" y="56"/>
                  </a:cxn>
                  <a:cxn ang="0">
                    <a:pos x="63" y="53"/>
                  </a:cxn>
                  <a:cxn ang="0">
                    <a:pos x="2" y="0"/>
                  </a:cxn>
                </a:cxnLst>
                <a:rect l="0" t="0" r="r" b="b"/>
                <a:pathLst>
                  <a:path w="63" h="56">
                    <a:moveTo>
                      <a:pt x="2" y="0"/>
                    </a:moveTo>
                    <a:lnTo>
                      <a:pt x="0" y="3"/>
                    </a:lnTo>
                    <a:lnTo>
                      <a:pt x="61" y="56"/>
                    </a:lnTo>
                    <a:lnTo>
                      <a:pt x="63" y="53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4" name="Freeform 106"/>
              <p:cNvSpPr>
                <a:spLocks/>
              </p:cNvSpPr>
              <p:nvPr/>
            </p:nvSpPr>
            <p:spPr bwMode="auto">
              <a:xfrm rot="9553234">
                <a:off x="3652" y="2019"/>
                <a:ext cx="152" cy="5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8"/>
                  </a:cxn>
                  <a:cxn ang="0">
                    <a:pos x="59" y="78"/>
                  </a:cxn>
                  <a:cxn ang="0">
                    <a:pos x="84" y="53"/>
                  </a:cxn>
                  <a:cxn ang="0">
                    <a:pos x="23" y="0"/>
                  </a:cxn>
                </a:cxnLst>
                <a:rect l="0" t="0" r="r" b="b"/>
                <a:pathLst>
                  <a:path w="84" h="78">
                    <a:moveTo>
                      <a:pt x="23" y="0"/>
                    </a:moveTo>
                    <a:lnTo>
                      <a:pt x="0" y="28"/>
                    </a:lnTo>
                    <a:lnTo>
                      <a:pt x="59" y="78"/>
                    </a:lnTo>
                    <a:lnTo>
                      <a:pt x="84" y="53"/>
                    </a:lnTo>
                    <a:lnTo>
                      <a:pt x="2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5" name="Freeform 107"/>
              <p:cNvSpPr>
                <a:spLocks/>
              </p:cNvSpPr>
              <p:nvPr/>
            </p:nvSpPr>
            <p:spPr bwMode="auto">
              <a:xfrm rot="9553234">
                <a:off x="3655" y="2039"/>
                <a:ext cx="115" cy="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6"/>
                  </a:cxn>
                  <a:cxn ang="0">
                    <a:pos x="64" y="53"/>
                  </a:cxn>
                  <a:cxn ang="0">
                    <a:pos x="3" y="0"/>
                  </a:cxn>
                </a:cxnLst>
                <a:rect l="0" t="0" r="r" b="b"/>
                <a:pathLst>
                  <a:path w="64" h="56">
                    <a:moveTo>
                      <a:pt x="3" y="0"/>
                    </a:moveTo>
                    <a:lnTo>
                      <a:pt x="0" y="3"/>
                    </a:lnTo>
                    <a:lnTo>
                      <a:pt x="61" y="56"/>
                    </a:lnTo>
                    <a:lnTo>
                      <a:pt x="64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6" name="Freeform 108"/>
              <p:cNvSpPr>
                <a:spLocks/>
              </p:cNvSpPr>
              <p:nvPr/>
            </p:nvSpPr>
            <p:spPr bwMode="auto">
              <a:xfrm rot="9553234">
                <a:off x="3660" y="2035"/>
                <a:ext cx="116" cy="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4" y="53"/>
                  </a:cxn>
                  <a:cxn ang="0">
                    <a:pos x="3" y="0"/>
                  </a:cxn>
                </a:cxnLst>
                <a:rect l="0" t="0" r="r" b="b"/>
                <a:pathLst>
                  <a:path w="64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4" y="53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7" name="Freeform 109"/>
              <p:cNvSpPr>
                <a:spLocks/>
              </p:cNvSpPr>
              <p:nvPr/>
            </p:nvSpPr>
            <p:spPr bwMode="auto">
              <a:xfrm rot="9553234">
                <a:off x="3669" y="2030"/>
                <a:ext cx="110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8" name="Freeform 110"/>
              <p:cNvSpPr>
                <a:spLocks/>
              </p:cNvSpPr>
              <p:nvPr/>
            </p:nvSpPr>
            <p:spPr bwMode="auto">
              <a:xfrm rot="9553234">
                <a:off x="3672" y="2027"/>
                <a:ext cx="111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Freeform 111"/>
              <p:cNvSpPr>
                <a:spLocks/>
              </p:cNvSpPr>
              <p:nvPr/>
            </p:nvSpPr>
            <p:spPr bwMode="auto">
              <a:xfrm rot="9553234">
                <a:off x="3676" y="2024"/>
                <a:ext cx="110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8" y="53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3">
                    <a:moveTo>
                      <a:pt x="2" y="0"/>
                    </a:moveTo>
                    <a:lnTo>
                      <a:pt x="0" y="3"/>
                    </a:lnTo>
                    <a:lnTo>
                      <a:pt x="58" y="53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0" name="Freeform 112"/>
              <p:cNvSpPr>
                <a:spLocks/>
              </p:cNvSpPr>
              <p:nvPr/>
            </p:nvSpPr>
            <p:spPr bwMode="auto">
              <a:xfrm rot="9553234">
                <a:off x="3679" y="2020"/>
                <a:ext cx="111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8" y="55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3"/>
                    </a:lnTo>
                    <a:lnTo>
                      <a:pt x="58" y="55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Freeform 113"/>
              <p:cNvSpPr>
                <a:spLocks/>
              </p:cNvSpPr>
              <p:nvPr/>
            </p:nvSpPr>
            <p:spPr bwMode="auto">
              <a:xfrm rot="9553234">
                <a:off x="3685" y="2016"/>
                <a:ext cx="110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58" y="55"/>
                  </a:cxn>
                  <a:cxn ang="0">
                    <a:pos x="61" y="52"/>
                  </a:cxn>
                  <a:cxn ang="0">
                    <a:pos x="3" y="0"/>
                  </a:cxn>
                </a:cxnLst>
                <a:rect l="0" t="0" r="r" b="b"/>
                <a:pathLst>
                  <a:path w="61" h="55">
                    <a:moveTo>
                      <a:pt x="3" y="0"/>
                    </a:moveTo>
                    <a:lnTo>
                      <a:pt x="0" y="5"/>
                    </a:lnTo>
                    <a:lnTo>
                      <a:pt x="58" y="55"/>
                    </a:lnTo>
                    <a:lnTo>
                      <a:pt x="61" y="52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2" name="Freeform 114"/>
              <p:cNvSpPr>
                <a:spLocks/>
              </p:cNvSpPr>
              <p:nvPr/>
            </p:nvSpPr>
            <p:spPr bwMode="auto">
              <a:xfrm rot="9553234">
                <a:off x="3688" y="2011"/>
                <a:ext cx="111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9" y="53"/>
                  </a:cxn>
                  <a:cxn ang="0">
                    <a:pos x="61" y="50"/>
                  </a:cxn>
                  <a:cxn ang="0">
                    <a:pos x="3" y="0"/>
                  </a:cxn>
                </a:cxnLst>
                <a:rect l="0" t="0" r="r" b="b"/>
                <a:pathLst>
                  <a:path w="61" h="53">
                    <a:moveTo>
                      <a:pt x="3" y="0"/>
                    </a:moveTo>
                    <a:lnTo>
                      <a:pt x="0" y="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3" name="Freeform 115"/>
              <p:cNvSpPr>
                <a:spLocks/>
              </p:cNvSpPr>
              <p:nvPr/>
            </p:nvSpPr>
            <p:spPr bwMode="auto">
              <a:xfrm rot="9553234">
                <a:off x="3688" y="1988"/>
                <a:ext cx="146" cy="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8"/>
                  </a:cxn>
                  <a:cxn ang="0">
                    <a:pos x="61" y="75"/>
                  </a:cxn>
                  <a:cxn ang="0">
                    <a:pos x="81" y="50"/>
                  </a:cxn>
                  <a:cxn ang="0">
                    <a:pos x="22" y="0"/>
                  </a:cxn>
                </a:cxnLst>
                <a:rect l="0" t="0" r="r" b="b"/>
                <a:pathLst>
                  <a:path w="81" h="75">
                    <a:moveTo>
                      <a:pt x="22" y="0"/>
                    </a:moveTo>
                    <a:lnTo>
                      <a:pt x="0" y="28"/>
                    </a:lnTo>
                    <a:lnTo>
                      <a:pt x="61" y="75"/>
                    </a:lnTo>
                    <a:lnTo>
                      <a:pt x="81" y="50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4" name="Freeform 116"/>
              <p:cNvSpPr>
                <a:spLocks/>
              </p:cNvSpPr>
              <p:nvPr/>
            </p:nvSpPr>
            <p:spPr bwMode="auto">
              <a:xfrm rot="9553234">
                <a:off x="3692" y="2008"/>
                <a:ext cx="110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1" y="50"/>
                  </a:cxn>
                  <a:cxn ang="0">
                    <a:pos x="2" y="0"/>
                  </a:cxn>
                </a:cxnLst>
                <a:rect l="0" t="0" r="r" b="b"/>
                <a:pathLst>
                  <a:path w="61" h="53">
                    <a:moveTo>
                      <a:pt x="2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1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5" name="Freeform 117"/>
              <p:cNvSpPr>
                <a:spLocks/>
              </p:cNvSpPr>
              <p:nvPr/>
            </p:nvSpPr>
            <p:spPr bwMode="auto">
              <a:xfrm rot="9553234">
                <a:off x="3691" y="2005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6" name="Freeform 118"/>
              <p:cNvSpPr>
                <a:spLocks/>
              </p:cNvSpPr>
              <p:nvPr/>
            </p:nvSpPr>
            <p:spPr bwMode="auto">
              <a:xfrm rot="9553234">
                <a:off x="3695" y="2002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7" name="Freeform 119"/>
              <p:cNvSpPr>
                <a:spLocks/>
              </p:cNvSpPr>
              <p:nvPr/>
            </p:nvSpPr>
            <p:spPr bwMode="auto">
              <a:xfrm rot="9553234">
                <a:off x="3699" y="1997"/>
                <a:ext cx="115" cy="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6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6">
                    <a:moveTo>
                      <a:pt x="3" y="0"/>
                    </a:moveTo>
                    <a:lnTo>
                      <a:pt x="0" y="6"/>
                    </a:lnTo>
                    <a:lnTo>
                      <a:pt x="61" y="56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8" name="Freeform 120"/>
              <p:cNvSpPr>
                <a:spLocks/>
              </p:cNvSpPr>
              <p:nvPr/>
            </p:nvSpPr>
            <p:spPr bwMode="auto">
              <a:xfrm rot="9553234">
                <a:off x="3703" y="1993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9" name="Freeform 121"/>
              <p:cNvSpPr>
                <a:spLocks/>
              </p:cNvSpPr>
              <p:nvPr/>
            </p:nvSpPr>
            <p:spPr bwMode="auto">
              <a:xfrm rot="9553234">
                <a:off x="3707" y="1990"/>
                <a:ext cx="113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2">
                    <a:moveTo>
                      <a:pt x="2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0" name="Freeform 122"/>
              <p:cNvSpPr>
                <a:spLocks/>
              </p:cNvSpPr>
              <p:nvPr/>
            </p:nvSpPr>
            <p:spPr bwMode="auto">
              <a:xfrm rot="9553234">
                <a:off x="3710" y="1986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1" name="Freeform 123"/>
              <p:cNvSpPr>
                <a:spLocks/>
              </p:cNvSpPr>
              <p:nvPr/>
            </p:nvSpPr>
            <p:spPr bwMode="auto">
              <a:xfrm rot="9553234">
                <a:off x="3714" y="1982"/>
                <a:ext cx="115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2" name="Freeform 124"/>
              <p:cNvSpPr>
                <a:spLocks/>
              </p:cNvSpPr>
              <p:nvPr/>
            </p:nvSpPr>
            <p:spPr bwMode="auto">
              <a:xfrm rot="9553234">
                <a:off x="3714" y="1958"/>
                <a:ext cx="14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27"/>
                  </a:cxn>
                  <a:cxn ang="0">
                    <a:pos x="64" y="75"/>
                  </a:cxn>
                  <a:cxn ang="0">
                    <a:pos x="80" y="47"/>
                  </a:cxn>
                  <a:cxn ang="0">
                    <a:pos x="19" y="0"/>
                  </a:cxn>
                </a:cxnLst>
                <a:rect l="0" t="0" r="r" b="b"/>
                <a:pathLst>
                  <a:path w="80" h="75">
                    <a:moveTo>
                      <a:pt x="19" y="0"/>
                    </a:moveTo>
                    <a:lnTo>
                      <a:pt x="0" y="27"/>
                    </a:lnTo>
                    <a:lnTo>
                      <a:pt x="64" y="75"/>
                    </a:lnTo>
                    <a:lnTo>
                      <a:pt x="80" y="4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3" name="Freeform 125"/>
              <p:cNvSpPr>
                <a:spLocks/>
              </p:cNvSpPr>
              <p:nvPr/>
            </p:nvSpPr>
            <p:spPr bwMode="auto">
              <a:xfrm rot="9553234">
                <a:off x="3719" y="1978"/>
                <a:ext cx="116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4" name="Freeform 126"/>
              <p:cNvSpPr>
                <a:spLocks/>
              </p:cNvSpPr>
              <p:nvPr/>
            </p:nvSpPr>
            <p:spPr bwMode="auto">
              <a:xfrm rot="9553234">
                <a:off x="3723" y="1974"/>
                <a:ext cx="114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3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3">
                    <a:moveTo>
                      <a:pt x="2" y="0"/>
                    </a:moveTo>
                    <a:lnTo>
                      <a:pt x="0" y="3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5" name="Freeform 127"/>
              <p:cNvSpPr>
                <a:spLocks/>
              </p:cNvSpPr>
              <p:nvPr/>
            </p:nvSpPr>
            <p:spPr bwMode="auto">
              <a:xfrm rot="9553234">
                <a:off x="3722" y="1972"/>
                <a:ext cx="11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3" y="50"/>
                  </a:cxn>
                  <a:cxn ang="0">
                    <a:pos x="0" y="0"/>
                  </a:cxn>
                </a:cxnLst>
                <a:rect l="0" t="0" r="r" b="b"/>
                <a:pathLst>
                  <a:path w="63" h="53">
                    <a:moveTo>
                      <a:pt x="0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3" y="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6" name="Freeform 128"/>
              <p:cNvSpPr>
                <a:spLocks/>
              </p:cNvSpPr>
              <p:nvPr/>
            </p:nvSpPr>
            <p:spPr bwMode="auto">
              <a:xfrm rot="9553234">
                <a:off x="3725" y="1969"/>
                <a:ext cx="116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1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7" name="Freeform 129"/>
              <p:cNvSpPr>
                <a:spLocks/>
              </p:cNvSpPr>
              <p:nvPr/>
            </p:nvSpPr>
            <p:spPr bwMode="auto">
              <a:xfrm rot="9553234">
                <a:off x="3728" y="1963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2">
                    <a:moveTo>
                      <a:pt x="3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8" name="Freeform 130"/>
              <p:cNvSpPr>
                <a:spLocks/>
              </p:cNvSpPr>
              <p:nvPr/>
            </p:nvSpPr>
            <p:spPr bwMode="auto">
              <a:xfrm rot="9553234">
                <a:off x="3734" y="1960"/>
                <a:ext cx="116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9" name="Freeform 131"/>
              <p:cNvSpPr>
                <a:spLocks/>
              </p:cNvSpPr>
              <p:nvPr/>
            </p:nvSpPr>
            <p:spPr bwMode="auto">
              <a:xfrm rot="9553234">
                <a:off x="3738" y="1957"/>
                <a:ext cx="114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3" y="53"/>
                  </a:cxn>
                  <a:cxn ang="0">
                    <a:pos x="63" y="50"/>
                  </a:cxn>
                  <a:cxn ang="0">
                    <a:pos x="2" y="0"/>
                  </a:cxn>
                </a:cxnLst>
                <a:rect l="0" t="0" r="r" b="b"/>
                <a:pathLst>
                  <a:path w="63" h="53">
                    <a:moveTo>
                      <a:pt x="2" y="0"/>
                    </a:moveTo>
                    <a:lnTo>
                      <a:pt x="0" y="6"/>
                    </a:lnTo>
                    <a:lnTo>
                      <a:pt x="63" y="53"/>
                    </a:lnTo>
                    <a:lnTo>
                      <a:pt x="63" y="50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0" name="Freeform 132"/>
              <p:cNvSpPr>
                <a:spLocks/>
              </p:cNvSpPr>
              <p:nvPr/>
            </p:nvSpPr>
            <p:spPr bwMode="auto">
              <a:xfrm rot="9553234">
                <a:off x="3736" y="1954"/>
                <a:ext cx="120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1" name="Freeform 133"/>
              <p:cNvSpPr>
                <a:spLocks/>
              </p:cNvSpPr>
              <p:nvPr/>
            </p:nvSpPr>
            <p:spPr bwMode="auto">
              <a:xfrm rot="9553234">
                <a:off x="3735" y="1930"/>
                <a:ext cx="141" cy="5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1"/>
                  </a:cxn>
                  <a:cxn ang="0">
                    <a:pos x="61" y="78"/>
                  </a:cxn>
                  <a:cxn ang="0">
                    <a:pos x="78" y="48"/>
                  </a:cxn>
                  <a:cxn ang="0">
                    <a:pos x="14" y="0"/>
                  </a:cxn>
                </a:cxnLst>
                <a:rect l="0" t="0" r="r" b="b"/>
                <a:pathLst>
                  <a:path w="78" h="78">
                    <a:moveTo>
                      <a:pt x="14" y="0"/>
                    </a:moveTo>
                    <a:lnTo>
                      <a:pt x="0" y="31"/>
                    </a:lnTo>
                    <a:lnTo>
                      <a:pt x="61" y="78"/>
                    </a:lnTo>
                    <a:lnTo>
                      <a:pt x="78" y="48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2" name="Freeform 134"/>
              <p:cNvSpPr>
                <a:spLocks/>
              </p:cNvSpPr>
              <p:nvPr/>
            </p:nvSpPr>
            <p:spPr bwMode="auto">
              <a:xfrm rot="9553234">
                <a:off x="3739" y="1949"/>
                <a:ext cx="11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1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3"/>
                    </a:lnTo>
                    <a:lnTo>
                      <a:pt x="61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3" name="Freeform 135"/>
              <p:cNvSpPr>
                <a:spLocks/>
              </p:cNvSpPr>
              <p:nvPr/>
            </p:nvSpPr>
            <p:spPr bwMode="auto">
              <a:xfrm rot="9553234">
                <a:off x="3743" y="1946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4" name="Freeform 136"/>
              <p:cNvSpPr>
                <a:spLocks/>
              </p:cNvSpPr>
              <p:nvPr/>
            </p:nvSpPr>
            <p:spPr bwMode="auto">
              <a:xfrm rot="9553234">
                <a:off x="3747" y="1942"/>
                <a:ext cx="115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5" name="Freeform 137"/>
              <p:cNvSpPr>
                <a:spLocks/>
              </p:cNvSpPr>
              <p:nvPr/>
            </p:nvSpPr>
            <p:spPr bwMode="auto">
              <a:xfrm rot="9553234">
                <a:off x="3746" y="1940"/>
                <a:ext cx="11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1" y="52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2">
                    <a:moveTo>
                      <a:pt x="0" y="0"/>
                    </a:moveTo>
                    <a:lnTo>
                      <a:pt x="0" y="2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6" name="Freeform 138"/>
              <p:cNvSpPr>
                <a:spLocks/>
              </p:cNvSpPr>
              <p:nvPr/>
            </p:nvSpPr>
            <p:spPr bwMode="auto">
              <a:xfrm rot="9553234">
                <a:off x="3751" y="1935"/>
                <a:ext cx="116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50"/>
                  </a:cxn>
                  <a:cxn ang="0">
                    <a:pos x="3" y="0"/>
                  </a:cxn>
                </a:cxnLst>
                <a:rect l="0" t="0" r="r" b="b"/>
                <a:pathLst>
                  <a:path w="64" h="53">
                    <a:moveTo>
                      <a:pt x="3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50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7" name="Freeform 139"/>
              <p:cNvSpPr>
                <a:spLocks/>
              </p:cNvSpPr>
              <p:nvPr/>
            </p:nvSpPr>
            <p:spPr bwMode="auto">
              <a:xfrm rot="9553234">
                <a:off x="3756" y="1932"/>
                <a:ext cx="114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3" y="47"/>
                  </a:cxn>
                  <a:cxn ang="0">
                    <a:pos x="2" y="0"/>
                  </a:cxn>
                </a:cxnLst>
                <a:rect l="0" t="0" r="r" b="b"/>
                <a:pathLst>
                  <a:path w="63" h="50">
                    <a:moveTo>
                      <a:pt x="2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3" y="47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8" name="Freeform 140"/>
              <p:cNvSpPr>
                <a:spLocks/>
              </p:cNvSpPr>
              <p:nvPr/>
            </p:nvSpPr>
            <p:spPr bwMode="auto">
              <a:xfrm rot="9553234">
                <a:off x="3754" y="1929"/>
                <a:ext cx="119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9" name="Freeform 141"/>
              <p:cNvSpPr>
                <a:spLocks/>
              </p:cNvSpPr>
              <p:nvPr/>
            </p:nvSpPr>
            <p:spPr bwMode="auto">
              <a:xfrm rot="9553234">
                <a:off x="3757" y="1925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1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6"/>
                    </a:lnTo>
                    <a:lnTo>
                      <a:pt x="61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0" name="Freeform 142"/>
              <p:cNvSpPr>
                <a:spLocks/>
              </p:cNvSpPr>
              <p:nvPr/>
            </p:nvSpPr>
            <p:spPr bwMode="auto">
              <a:xfrm rot="9553234">
                <a:off x="3757" y="1903"/>
                <a:ext cx="135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1"/>
                  </a:cxn>
                  <a:cxn ang="0">
                    <a:pos x="64" y="75"/>
                  </a:cxn>
                  <a:cxn ang="0">
                    <a:pos x="75" y="47"/>
                  </a:cxn>
                  <a:cxn ang="0">
                    <a:pos x="14" y="0"/>
                  </a:cxn>
                </a:cxnLst>
                <a:rect l="0" t="0" r="r" b="b"/>
                <a:pathLst>
                  <a:path w="75" h="75">
                    <a:moveTo>
                      <a:pt x="14" y="0"/>
                    </a:moveTo>
                    <a:lnTo>
                      <a:pt x="0" y="31"/>
                    </a:lnTo>
                    <a:lnTo>
                      <a:pt x="64" y="75"/>
                    </a:lnTo>
                    <a:lnTo>
                      <a:pt x="75" y="47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1" name="Freeform 143"/>
              <p:cNvSpPr>
                <a:spLocks/>
              </p:cNvSpPr>
              <p:nvPr/>
            </p:nvSpPr>
            <p:spPr bwMode="auto">
              <a:xfrm rot="9553234">
                <a:off x="3761" y="1922"/>
                <a:ext cx="115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3" y="0"/>
                  </a:cxn>
                </a:cxnLst>
                <a:rect l="0" t="0" r="r" b="b"/>
                <a:pathLst>
                  <a:path w="64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2" name="Freeform 144"/>
              <p:cNvSpPr>
                <a:spLocks/>
              </p:cNvSpPr>
              <p:nvPr/>
            </p:nvSpPr>
            <p:spPr bwMode="auto">
              <a:xfrm rot="9553234">
                <a:off x="3760" y="1919"/>
                <a:ext cx="121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Freeform 145"/>
              <p:cNvSpPr>
                <a:spLocks/>
              </p:cNvSpPr>
              <p:nvPr/>
            </p:nvSpPr>
            <p:spPr bwMode="auto">
              <a:xfrm rot="9553234">
                <a:off x="3764" y="1914"/>
                <a:ext cx="11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4" y="52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2">
                    <a:moveTo>
                      <a:pt x="0" y="0"/>
                    </a:moveTo>
                    <a:lnTo>
                      <a:pt x="0" y="5"/>
                    </a:lnTo>
                    <a:lnTo>
                      <a:pt x="64" y="52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4" name="Freeform 146"/>
              <p:cNvSpPr>
                <a:spLocks/>
              </p:cNvSpPr>
              <p:nvPr/>
            </p:nvSpPr>
            <p:spPr bwMode="auto">
              <a:xfrm rot="9553234">
                <a:off x="3762" y="1912"/>
                <a:ext cx="119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6" y="47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5" name="Freeform 147"/>
              <p:cNvSpPr>
                <a:spLocks/>
              </p:cNvSpPr>
              <p:nvPr/>
            </p:nvSpPr>
            <p:spPr bwMode="auto">
              <a:xfrm rot="9553234">
                <a:off x="3767" y="1909"/>
                <a:ext cx="113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1" y="50"/>
                  </a:cxn>
                  <a:cxn ang="0">
                    <a:pos x="63" y="47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5"/>
                    </a:lnTo>
                    <a:lnTo>
                      <a:pt x="61" y="50"/>
                    </a:lnTo>
                    <a:lnTo>
                      <a:pt x="63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6" name="Freeform 148"/>
              <p:cNvSpPr>
                <a:spLocks/>
              </p:cNvSpPr>
              <p:nvPr/>
            </p:nvSpPr>
            <p:spPr bwMode="auto">
              <a:xfrm rot="9553234">
                <a:off x="3770" y="1904"/>
                <a:ext cx="116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1"/>
                  </a:cxn>
                  <a:cxn ang="0">
                    <a:pos x="64" y="45"/>
                  </a:cxn>
                  <a:cxn ang="0">
                    <a:pos x="3" y="0"/>
                  </a:cxn>
                </a:cxnLst>
                <a:rect l="0" t="0" r="r" b="b"/>
                <a:pathLst>
                  <a:path w="64" h="51">
                    <a:moveTo>
                      <a:pt x="3" y="0"/>
                    </a:moveTo>
                    <a:lnTo>
                      <a:pt x="0" y="3"/>
                    </a:lnTo>
                    <a:lnTo>
                      <a:pt x="64" y="51"/>
                    </a:lnTo>
                    <a:lnTo>
                      <a:pt x="64" y="45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7" name="Freeform 149"/>
              <p:cNvSpPr>
                <a:spLocks/>
              </p:cNvSpPr>
              <p:nvPr/>
            </p:nvSpPr>
            <p:spPr bwMode="auto">
              <a:xfrm rot="9553234">
                <a:off x="3768" y="1902"/>
                <a:ext cx="121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8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8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8" name="Freeform 150"/>
              <p:cNvSpPr>
                <a:spLocks/>
              </p:cNvSpPr>
              <p:nvPr/>
            </p:nvSpPr>
            <p:spPr bwMode="auto">
              <a:xfrm rot="9553234">
                <a:off x="3773" y="1899"/>
                <a:ext cx="11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9" name="Freeform 151"/>
              <p:cNvSpPr>
                <a:spLocks/>
              </p:cNvSpPr>
              <p:nvPr/>
            </p:nvSpPr>
            <p:spPr bwMode="auto">
              <a:xfrm rot="9553234">
                <a:off x="3768" y="1876"/>
                <a:ext cx="135" cy="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0"/>
                  </a:cxn>
                  <a:cxn ang="0">
                    <a:pos x="64" y="75"/>
                  </a:cxn>
                  <a:cxn ang="0">
                    <a:pos x="75" y="44"/>
                  </a:cxn>
                  <a:cxn ang="0">
                    <a:pos x="11" y="0"/>
                  </a:cxn>
                </a:cxnLst>
                <a:rect l="0" t="0" r="r" b="b"/>
                <a:pathLst>
                  <a:path w="75" h="75">
                    <a:moveTo>
                      <a:pt x="11" y="0"/>
                    </a:moveTo>
                    <a:lnTo>
                      <a:pt x="0" y="30"/>
                    </a:lnTo>
                    <a:lnTo>
                      <a:pt x="64" y="75"/>
                    </a:lnTo>
                    <a:lnTo>
                      <a:pt x="75" y="44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0" name="Freeform 152"/>
              <p:cNvSpPr>
                <a:spLocks/>
              </p:cNvSpPr>
              <p:nvPr/>
            </p:nvSpPr>
            <p:spPr bwMode="auto">
              <a:xfrm rot="9553234">
                <a:off x="3772" y="1894"/>
                <a:ext cx="121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50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2"/>
                    </a:lnTo>
                    <a:lnTo>
                      <a:pt x="64" y="50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1" name="Freeform 153"/>
              <p:cNvSpPr>
                <a:spLocks/>
              </p:cNvSpPr>
              <p:nvPr/>
            </p:nvSpPr>
            <p:spPr bwMode="auto">
              <a:xfrm rot="9553234">
                <a:off x="3777" y="1890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3"/>
                  </a:cxn>
                  <a:cxn ang="0">
                    <a:pos x="64" y="48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0" y="6"/>
                    </a:lnTo>
                    <a:lnTo>
                      <a:pt x="64" y="53"/>
                    </a:lnTo>
                    <a:lnTo>
                      <a:pt x="64" y="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2" name="Freeform 154"/>
              <p:cNvSpPr>
                <a:spLocks/>
              </p:cNvSpPr>
              <p:nvPr/>
            </p:nvSpPr>
            <p:spPr bwMode="auto">
              <a:xfrm rot="9553234">
                <a:off x="3774" y="1888"/>
                <a:ext cx="121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3" name="Freeform 155"/>
              <p:cNvSpPr>
                <a:spLocks/>
              </p:cNvSpPr>
              <p:nvPr/>
            </p:nvSpPr>
            <p:spPr bwMode="auto">
              <a:xfrm rot="9553234">
                <a:off x="3779" y="1883"/>
                <a:ext cx="11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4" y="51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1">
                    <a:moveTo>
                      <a:pt x="0" y="0"/>
                    </a:moveTo>
                    <a:lnTo>
                      <a:pt x="0" y="3"/>
                    </a:lnTo>
                    <a:lnTo>
                      <a:pt x="64" y="51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Freeform 156"/>
              <p:cNvSpPr>
                <a:spLocks/>
              </p:cNvSpPr>
              <p:nvPr/>
            </p:nvSpPr>
            <p:spPr bwMode="auto">
              <a:xfrm rot="9553234">
                <a:off x="3778" y="1880"/>
                <a:ext cx="120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6" y="48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6" y="48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5" name="Freeform 157"/>
              <p:cNvSpPr>
                <a:spLocks/>
              </p:cNvSpPr>
              <p:nvPr/>
            </p:nvSpPr>
            <p:spPr bwMode="auto">
              <a:xfrm rot="9553234">
                <a:off x="3782" y="1875"/>
                <a:ext cx="11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3" y="50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3"/>
                    </a:lnTo>
                    <a:lnTo>
                      <a:pt x="63" y="50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6" name="Freeform 158"/>
              <p:cNvSpPr>
                <a:spLocks/>
              </p:cNvSpPr>
              <p:nvPr/>
            </p:nvSpPr>
            <p:spPr bwMode="auto">
              <a:xfrm rot="9553234">
                <a:off x="3781" y="1873"/>
                <a:ext cx="119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3" y="0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7" name="Freeform 159"/>
              <p:cNvSpPr>
                <a:spLocks/>
              </p:cNvSpPr>
              <p:nvPr/>
            </p:nvSpPr>
            <p:spPr bwMode="auto">
              <a:xfrm rot="9553234">
                <a:off x="3779" y="1852"/>
                <a:ext cx="127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1"/>
                  </a:cxn>
                  <a:cxn ang="0">
                    <a:pos x="64" y="75"/>
                  </a:cxn>
                  <a:cxn ang="0">
                    <a:pos x="70" y="45"/>
                  </a:cxn>
                  <a:cxn ang="0">
                    <a:pos x="6" y="0"/>
                  </a:cxn>
                </a:cxnLst>
                <a:rect l="0" t="0" r="r" b="b"/>
                <a:pathLst>
                  <a:path w="70" h="75">
                    <a:moveTo>
                      <a:pt x="6" y="0"/>
                    </a:moveTo>
                    <a:lnTo>
                      <a:pt x="0" y="31"/>
                    </a:lnTo>
                    <a:lnTo>
                      <a:pt x="64" y="75"/>
                    </a:lnTo>
                    <a:lnTo>
                      <a:pt x="70" y="45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8" name="Freeform 160"/>
              <p:cNvSpPr>
                <a:spLocks/>
              </p:cNvSpPr>
              <p:nvPr/>
            </p:nvSpPr>
            <p:spPr bwMode="auto">
              <a:xfrm rot="9553234">
                <a:off x="3783" y="1869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9" name="Freeform 161"/>
              <p:cNvSpPr>
                <a:spLocks/>
              </p:cNvSpPr>
              <p:nvPr/>
            </p:nvSpPr>
            <p:spPr bwMode="auto">
              <a:xfrm rot="9553234">
                <a:off x="3782" y="1865"/>
                <a:ext cx="122" cy="3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64" y="50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50">
                    <a:moveTo>
                      <a:pt x="3" y="0"/>
                    </a:moveTo>
                    <a:lnTo>
                      <a:pt x="0" y="3"/>
                    </a:lnTo>
                    <a:lnTo>
                      <a:pt x="64" y="50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0" name="Freeform 162"/>
              <p:cNvSpPr>
                <a:spLocks/>
              </p:cNvSpPr>
              <p:nvPr/>
            </p:nvSpPr>
            <p:spPr bwMode="auto">
              <a:xfrm rot="9553234">
                <a:off x="3787" y="1862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4" y="50"/>
                  </a:cxn>
                  <a:cxn ang="0">
                    <a:pos x="64" y="47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5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1" name="Freeform 163"/>
              <p:cNvSpPr>
                <a:spLocks/>
              </p:cNvSpPr>
              <p:nvPr/>
            </p:nvSpPr>
            <p:spPr bwMode="auto">
              <a:xfrm rot="9553234">
                <a:off x="3786" y="1859"/>
                <a:ext cx="11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2" name="Freeform 164"/>
              <p:cNvSpPr>
                <a:spLocks/>
              </p:cNvSpPr>
              <p:nvPr/>
            </p:nvSpPr>
            <p:spPr bwMode="auto">
              <a:xfrm rot="9553234">
                <a:off x="3784" y="1856"/>
                <a:ext cx="121" cy="3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4" y="47"/>
                  </a:cxn>
                  <a:cxn ang="0">
                    <a:pos x="67" y="44"/>
                  </a:cxn>
                  <a:cxn ang="0">
                    <a:pos x="3" y="0"/>
                  </a:cxn>
                </a:cxnLst>
                <a:rect l="0" t="0" r="r" b="b"/>
                <a:pathLst>
                  <a:path w="67" h="47">
                    <a:moveTo>
                      <a:pt x="3" y="0"/>
                    </a:moveTo>
                    <a:lnTo>
                      <a:pt x="0" y="2"/>
                    </a:lnTo>
                    <a:lnTo>
                      <a:pt x="64" y="47"/>
                    </a:lnTo>
                    <a:lnTo>
                      <a:pt x="67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Freeform 165"/>
              <p:cNvSpPr>
                <a:spLocks/>
              </p:cNvSpPr>
              <p:nvPr/>
            </p:nvSpPr>
            <p:spPr bwMode="auto">
              <a:xfrm rot="9553234">
                <a:off x="3788" y="1851"/>
                <a:ext cx="11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4" y="50"/>
                  </a:cxn>
                  <a:cxn ang="0">
                    <a:pos x="64" y="45"/>
                  </a:cxn>
                  <a:cxn ang="0">
                    <a:pos x="0" y="0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0" y="6"/>
                    </a:lnTo>
                    <a:lnTo>
                      <a:pt x="64" y="50"/>
                    </a:lnTo>
                    <a:lnTo>
                      <a:pt x="64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Freeform 166"/>
              <p:cNvSpPr>
                <a:spLocks/>
              </p:cNvSpPr>
              <p:nvPr/>
            </p:nvSpPr>
            <p:spPr bwMode="auto">
              <a:xfrm rot="9553234">
                <a:off x="3787" y="1850"/>
                <a:ext cx="11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4" y="47"/>
                  </a:cxn>
                  <a:cxn ang="0">
                    <a:pos x="64" y="44"/>
                  </a:cxn>
                  <a:cxn ang="0">
                    <a:pos x="0" y="0"/>
                  </a:cxn>
                </a:cxnLst>
                <a:rect l="0" t="0" r="r" b="b"/>
                <a:pathLst>
                  <a:path w="64" h="47">
                    <a:moveTo>
                      <a:pt x="0" y="0"/>
                    </a:moveTo>
                    <a:lnTo>
                      <a:pt x="0" y="3"/>
                    </a:lnTo>
                    <a:lnTo>
                      <a:pt x="64" y="47"/>
                    </a:lnTo>
                    <a:lnTo>
                      <a:pt x="64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Freeform 167"/>
              <p:cNvSpPr>
                <a:spLocks/>
              </p:cNvSpPr>
              <p:nvPr/>
            </p:nvSpPr>
            <p:spPr bwMode="auto">
              <a:xfrm rot="9553234">
                <a:off x="3782" y="1827"/>
                <a:ext cx="125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3"/>
                  </a:cxn>
                  <a:cxn ang="0">
                    <a:pos x="66" y="78"/>
                  </a:cxn>
                  <a:cxn ang="0">
                    <a:pos x="69" y="44"/>
                  </a:cxn>
                  <a:cxn ang="0">
                    <a:pos x="5" y="0"/>
                  </a:cxn>
                </a:cxnLst>
                <a:rect l="0" t="0" r="r" b="b"/>
                <a:pathLst>
                  <a:path w="69" h="78">
                    <a:moveTo>
                      <a:pt x="5" y="0"/>
                    </a:moveTo>
                    <a:lnTo>
                      <a:pt x="0" y="33"/>
                    </a:lnTo>
                    <a:lnTo>
                      <a:pt x="66" y="78"/>
                    </a:lnTo>
                    <a:lnTo>
                      <a:pt x="69" y="44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Freeform 168"/>
              <p:cNvSpPr>
                <a:spLocks/>
              </p:cNvSpPr>
              <p:nvPr/>
            </p:nvSpPr>
            <p:spPr bwMode="auto">
              <a:xfrm rot="9553234">
                <a:off x="3786" y="1845"/>
                <a:ext cx="120" cy="3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66" y="50"/>
                  </a:cxn>
                  <a:cxn ang="0">
                    <a:pos x="66" y="44"/>
                  </a:cxn>
                  <a:cxn ang="0">
                    <a:pos x="2" y="0"/>
                  </a:cxn>
                </a:cxnLst>
                <a:rect l="0" t="0" r="r" b="b"/>
                <a:pathLst>
                  <a:path w="66" h="50">
                    <a:moveTo>
                      <a:pt x="2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Freeform 169"/>
              <p:cNvSpPr>
                <a:spLocks/>
              </p:cNvSpPr>
              <p:nvPr/>
            </p:nvSpPr>
            <p:spPr bwMode="auto">
              <a:xfrm rot="9553234">
                <a:off x="3785" y="1842"/>
                <a:ext cx="120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8" name="Freeform 170"/>
              <p:cNvSpPr>
                <a:spLocks/>
              </p:cNvSpPr>
              <p:nvPr/>
            </p:nvSpPr>
            <p:spPr bwMode="auto">
              <a:xfrm rot="9553234">
                <a:off x="3790" y="1839"/>
                <a:ext cx="114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3" y="47"/>
                  </a:cxn>
                  <a:cxn ang="0">
                    <a:pos x="63" y="44"/>
                  </a:cxn>
                  <a:cxn ang="0">
                    <a:pos x="0" y="0"/>
                  </a:cxn>
                </a:cxnLst>
                <a:rect l="0" t="0" r="r" b="b"/>
                <a:pathLst>
                  <a:path w="63" h="47">
                    <a:moveTo>
                      <a:pt x="0" y="0"/>
                    </a:moveTo>
                    <a:lnTo>
                      <a:pt x="0" y="5"/>
                    </a:lnTo>
                    <a:lnTo>
                      <a:pt x="63" y="47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Freeform 171"/>
              <p:cNvSpPr>
                <a:spLocks/>
              </p:cNvSpPr>
              <p:nvPr/>
            </p:nvSpPr>
            <p:spPr bwMode="auto">
              <a:xfrm rot="9553234">
                <a:off x="3789" y="1837"/>
                <a:ext cx="1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3" y="48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3" h="48">
                    <a:moveTo>
                      <a:pt x="0" y="0"/>
                    </a:moveTo>
                    <a:lnTo>
                      <a:pt x="0" y="3"/>
                    </a:lnTo>
                    <a:lnTo>
                      <a:pt x="63" y="48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Freeform 172"/>
              <p:cNvSpPr>
                <a:spLocks/>
              </p:cNvSpPr>
              <p:nvPr/>
            </p:nvSpPr>
            <p:spPr bwMode="auto">
              <a:xfrm rot="9553234">
                <a:off x="3788" y="1833"/>
                <a:ext cx="114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50"/>
                  </a:cxn>
                  <a:cxn ang="0">
                    <a:pos x="63" y="45"/>
                  </a:cxn>
                  <a:cxn ang="0">
                    <a:pos x="0" y="0"/>
                  </a:cxn>
                </a:cxnLst>
                <a:rect l="0" t="0" r="r" b="b"/>
                <a:pathLst>
                  <a:path w="63" h="50">
                    <a:moveTo>
                      <a:pt x="0" y="0"/>
                    </a:moveTo>
                    <a:lnTo>
                      <a:pt x="0" y="6"/>
                    </a:lnTo>
                    <a:lnTo>
                      <a:pt x="63" y="50"/>
                    </a:lnTo>
                    <a:lnTo>
                      <a:pt x="63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1" name="Freeform 173"/>
              <p:cNvSpPr>
                <a:spLocks/>
              </p:cNvSpPr>
              <p:nvPr/>
            </p:nvSpPr>
            <p:spPr bwMode="auto">
              <a:xfrm rot="9553234">
                <a:off x="3785" y="1830"/>
                <a:ext cx="119" cy="3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4"/>
                  </a:cxn>
                  <a:cxn ang="0">
                    <a:pos x="3" y="0"/>
                  </a:cxn>
                </a:cxnLst>
                <a:rect l="0" t="0" r="r" b="b"/>
                <a:pathLst>
                  <a:path w="66" h="47">
                    <a:moveTo>
                      <a:pt x="3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Freeform 174"/>
              <p:cNvSpPr>
                <a:spLocks/>
              </p:cNvSpPr>
              <p:nvPr/>
            </p:nvSpPr>
            <p:spPr bwMode="auto">
              <a:xfrm rot="9553234">
                <a:off x="3784" y="1827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3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Freeform 175"/>
              <p:cNvSpPr>
                <a:spLocks/>
              </p:cNvSpPr>
              <p:nvPr/>
            </p:nvSpPr>
            <p:spPr bwMode="auto">
              <a:xfrm rot="9553234">
                <a:off x="3780" y="1807"/>
                <a:ext cx="11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66" y="75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75">
                    <a:moveTo>
                      <a:pt x="0" y="0"/>
                    </a:moveTo>
                    <a:lnTo>
                      <a:pt x="0" y="33"/>
                    </a:lnTo>
                    <a:lnTo>
                      <a:pt x="66" y="75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4" name="Freeform 176"/>
              <p:cNvSpPr>
                <a:spLocks/>
              </p:cNvSpPr>
              <p:nvPr/>
            </p:nvSpPr>
            <p:spPr bwMode="auto">
              <a:xfrm rot="9553234">
                <a:off x="3783" y="1823"/>
                <a:ext cx="11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6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5" name="Freeform 177"/>
              <p:cNvSpPr>
                <a:spLocks/>
              </p:cNvSpPr>
              <p:nvPr/>
            </p:nvSpPr>
            <p:spPr bwMode="auto">
              <a:xfrm rot="9553234">
                <a:off x="3782" y="1819"/>
                <a:ext cx="11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50"/>
                  </a:cxn>
                  <a:cxn ang="0">
                    <a:pos x="66" y="44"/>
                  </a:cxn>
                  <a:cxn ang="0">
                    <a:pos x="0" y="0"/>
                  </a:cxn>
                </a:cxnLst>
                <a:rect l="0" t="0" r="r" b="b"/>
                <a:pathLst>
                  <a:path w="66" h="50">
                    <a:moveTo>
                      <a:pt x="0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6" name="Freeform 178"/>
              <p:cNvSpPr>
                <a:spLocks/>
              </p:cNvSpPr>
              <p:nvPr/>
            </p:nvSpPr>
            <p:spPr bwMode="auto">
              <a:xfrm rot="9553234">
                <a:off x="3781" y="1818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7"/>
                  </a:cxn>
                  <a:cxn ang="0">
                    <a:pos x="66" y="45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6"/>
                    </a:lnTo>
                    <a:lnTo>
                      <a:pt x="66" y="47"/>
                    </a:lnTo>
                    <a:lnTo>
                      <a:pt x="66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7" name="Freeform 179"/>
              <p:cNvSpPr>
                <a:spLocks/>
              </p:cNvSpPr>
              <p:nvPr/>
            </p:nvSpPr>
            <p:spPr bwMode="auto">
              <a:xfrm rot="9553234">
                <a:off x="3779" y="1814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1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8" name="Freeform 180"/>
              <p:cNvSpPr>
                <a:spLocks/>
              </p:cNvSpPr>
              <p:nvPr/>
            </p:nvSpPr>
            <p:spPr bwMode="auto">
              <a:xfrm rot="9553234">
                <a:off x="3778" y="1812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9" name="Freeform 181"/>
              <p:cNvSpPr>
                <a:spLocks/>
              </p:cNvSpPr>
              <p:nvPr/>
            </p:nvSpPr>
            <p:spPr bwMode="auto">
              <a:xfrm rot="9553234">
                <a:off x="3777" y="1808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0" name="Freeform 182"/>
              <p:cNvSpPr>
                <a:spLocks/>
              </p:cNvSpPr>
              <p:nvPr/>
            </p:nvSpPr>
            <p:spPr bwMode="auto">
              <a:xfrm rot="9553234">
                <a:off x="3767" y="1790"/>
                <a:ext cx="12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1"/>
                  </a:cxn>
                  <a:cxn ang="0">
                    <a:pos x="69" y="73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9" h="73">
                    <a:moveTo>
                      <a:pt x="0" y="0"/>
                    </a:moveTo>
                    <a:lnTo>
                      <a:pt x="3" y="31"/>
                    </a:lnTo>
                    <a:lnTo>
                      <a:pt x="69" y="73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1" name="Freeform 183"/>
              <p:cNvSpPr>
                <a:spLocks/>
              </p:cNvSpPr>
              <p:nvPr/>
            </p:nvSpPr>
            <p:spPr bwMode="auto">
              <a:xfrm rot="9553234">
                <a:off x="3775" y="1804"/>
                <a:ext cx="1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2" name="Freeform 184"/>
              <p:cNvSpPr>
                <a:spLocks/>
              </p:cNvSpPr>
              <p:nvPr/>
            </p:nvSpPr>
            <p:spPr bwMode="auto">
              <a:xfrm rot="9553234">
                <a:off x="3774" y="1800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6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3" name="Freeform 185"/>
              <p:cNvSpPr>
                <a:spLocks/>
              </p:cNvSpPr>
              <p:nvPr/>
            </p:nvSpPr>
            <p:spPr bwMode="auto">
              <a:xfrm rot="9553234">
                <a:off x="3773" y="1797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66" y="47"/>
                  </a:cxn>
                  <a:cxn ang="0">
                    <a:pos x="66" y="41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3" y="2"/>
                    </a:lnTo>
                    <a:lnTo>
                      <a:pt x="66" y="47"/>
                    </a:lnTo>
                    <a:lnTo>
                      <a:pt x="66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4" name="Freeform 186"/>
              <p:cNvSpPr>
                <a:spLocks/>
              </p:cNvSpPr>
              <p:nvPr/>
            </p:nvSpPr>
            <p:spPr bwMode="auto">
              <a:xfrm rot="9553234">
                <a:off x="3773" y="1796"/>
                <a:ext cx="11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3" y="48"/>
                  </a:cxn>
                  <a:cxn ang="0">
                    <a:pos x="63" y="45"/>
                  </a:cxn>
                  <a:cxn ang="0">
                    <a:pos x="0" y="0"/>
                  </a:cxn>
                </a:cxnLst>
                <a:rect l="0" t="0" r="r" b="b"/>
                <a:pathLst>
                  <a:path w="63" h="48">
                    <a:moveTo>
                      <a:pt x="0" y="0"/>
                    </a:moveTo>
                    <a:lnTo>
                      <a:pt x="0" y="6"/>
                    </a:lnTo>
                    <a:lnTo>
                      <a:pt x="63" y="48"/>
                    </a:lnTo>
                    <a:lnTo>
                      <a:pt x="63" y="4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5" name="Freeform 187"/>
              <p:cNvSpPr>
                <a:spLocks/>
              </p:cNvSpPr>
              <p:nvPr/>
            </p:nvSpPr>
            <p:spPr bwMode="auto">
              <a:xfrm rot="9553234">
                <a:off x="3766" y="1794"/>
                <a:ext cx="120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6" y="47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0" y="5"/>
                    </a:lnTo>
                    <a:lnTo>
                      <a:pt x="66" y="47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6" name="Freeform 188"/>
              <p:cNvSpPr>
                <a:spLocks/>
              </p:cNvSpPr>
              <p:nvPr/>
            </p:nvSpPr>
            <p:spPr bwMode="auto">
              <a:xfrm rot="9553234">
                <a:off x="3765" y="1791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6" y="48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8">
                    <a:moveTo>
                      <a:pt x="0" y="0"/>
                    </a:moveTo>
                    <a:lnTo>
                      <a:pt x="0" y="6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7" name="Freeform 189"/>
              <p:cNvSpPr>
                <a:spLocks/>
              </p:cNvSpPr>
              <p:nvPr/>
            </p:nvSpPr>
            <p:spPr bwMode="auto">
              <a:xfrm rot="9553234">
                <a:off x="3750" y="1776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1"/>
                  </a:cxn>
                  <a:cxn ang="0">
                    <a:pos x="72" y="69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72" h="69">
                    <a:moveTo>
                      <a:pt x="0" y="0"/>
                    </a:moveTo>
                    <a:lnTo>
                      <a:pt x="8" y="31"/>
                    </a:lnTo>
                    <a:lnTo>
                      <a:pt x="72" y="69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8" name="Freeform 190"/>
              <p:cNvSpPr>
                <a:spLocks/>
              </p:cNvSpPr>
              <p:nvPr/>
            </p:nvSpPr>
            <p:spPr bwMode="auto">
              <a:xfrm rot="9553234">
                <a:off x="3764" y="1787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66" y="47"/>
                  </a:cxn>
                  <a:cxn ang="0">
                    <a:pos x="66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2" y="6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9" name="Freeform 191"/>
              <p:cNvSpPr>
                <a:spLocks/>
              </p:cNvSpPr>
              <p:nvPr/>
            </p:nvSpPr>
            <p:spPr bwMode="auto">
              <a:xfrm rot="9553234">
                <a:off x="3757" y="1785"/>
                <a:ext cx="12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7" y="47"/>
                  </a:cxn>
                  <a:cxn ang="0">
                    <a:pos x="64" y="41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0" y="5"/>
                    </a:lnTo>
                    <a:lnTo>
                      <a:pt x="67" y="47"/>
                    </a:lnTo>
                    <a:lnTo>
                      <a:pt x="64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0" name="Freeform 192"/>
              <p:cNvSpPr>
                <a:spLocks/>
              </p:cNvSpPr>
              <p:nvPr/>
            </p:nvSpPr>
            <p:spPr bwMode="auto">
              <a:xfrm rot="9553234">
                <a:off x="3755" y="1782"/>
                <a:ext cx="12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67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3" y="6"/>
                    </a:lnTo>
                    <a:lnTo>
                      <a:pt x="67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1" name="Freeform 193"/>
              <p:cNvSpPr>
                <a:spLocks/>
              </p:cNvSpPr>
              <p:nvPr/>
            </p:nvSpPr>
            <p:spPr bwMode="auto">
              <a:xfrm rot="9553234">
                <a:off x="3749" y="1780"/>
                <a:ext cx="12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67" y="47"/>
                  </a:cxn>
                  <a:cxn ang="0">
                    <a:pos x="64" y="41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0" y="5"/>
                    </a:lnTo>
                    <a:lnTo>
                      <a:pt x="67" y="47"/>
                    </a:lnTo>
                    <a:lnTo>
                      <a:pt x="64" y="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2" name="Freeform 194"/>
              <p:cNvSpPr>
                <a:spLocks/>
              </p:cNvSpPr>
              <p:nvPr/>
            </p:nvSpPr>
            <p:spPr bwMode="auto">
              <a:xfrm rot="9553234">
                <a:off x="3748" y="1777"/>
                <a:ext cx="12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9"/>
                  </a:cxn>
                  <a:cxn ang="0">
                    <a:pos x="67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3" y="9"/>
                    </a:lnTo>
                    <a:lnTo>
                      <a:pt x="67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3" name="Freeform 195"/>
              <p:cNvSpPr>
                <a:spLocks/>
              </p:cNvSpPr>
              <p:nvPr/>
            </p:nvSpPr>
            <p:spPr bwMode="auto">
              <a:xfrm rot="9553234">
                <a:off x="3725" y="1764"/>
                <a:ext cx="13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7"/>
                  </a:cxn>
                  <a:cxn ang="0">
                    <a:pos x="75" y="66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75" h="66">
                    <a:moveTo>
                      <a:pt x="0" y="0"/>
                    </a:moveTo>
                    <a:lnTo>
                      <a:pt x="8" y="27"/>
                    </a:lnTo>
                    <a:lnTo>
                      <a:pt x="75" y="66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4" name="Freeform 196"/>
              <p:cNvSpPr>
                <a:spLocks/>
              </p:cNvSpPr>
              <p:nvPr/>
            </p:nvSpPr>
            <p:spPr bwMode="auto">
              <a:xfrm rot="9553234">
                <a:off x="3742" y="1773"/>
                <a:ext cx="1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66" y="47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3" y="5"/>
                    </a:lnTo>
                    <a:lnTo>
                      <a:pt x="66" y="47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5" name="Freeform 197"/>
              <p:cNvSpPr>
                <a:spLocks/>
              </p:cNvSpPr>
              <p:nvPr/>
            </p:nvSpPr>
            <p:spPr bwMode="auto">
              <a:xfrm rot="9553234">
                <a:off x="3736" y="1772"/>
                <a:ext cx="12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66" y="47"/>
                  </a:cxn>
                  <a:cxn ang="0">
                    <a:pos x="63" y="42"/>
                  </a:cxn>
                  <a:cxn ang="0">
                    <a:pos x="0" y="0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2" y="8"/>
                    </a:lnTo>
                    <a:lnTo>
                      <a:pt x="66" y="47"/>
                    </a:ln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6" name="Freeform 198"/>
              <p:cNvSpPr>
                <a:spLocks/>
              </p:cNvSpPr>
              <p:nvPr/>
            </p:nvSpPr>
            <p:spPr bwMode="auto">
              <a:xfrm rot="9553234">
                <a:off x="3729" y="1768"/>
                <a:ext cx="12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7" y="48"/>
                  </a:cxn>
                  <a:cxn ang="0">
                    <a:pos x="64" y="39"/>
                  </a:cxn>
                  <a:cxn ang="0">
                    <a:pos x="0" y="0"/>
                  </a:cxn>
                </a:cxnLst>
                <a:rect l="0" t="0" r="r" b="b"/>
                <a:pathLst>
                  <a:path w="67" h="48">
                    <a:moveTo>
                      <a:pt x="0" y="0"/>
                    </a:moveTo>
                    <a:lnTo>
                      <a:pt x="0" y="6"/>
                    </a:lnTo>
                    <a:lnTo>
                      <a:pt x="67" y="48"/>
                    </a:lnTo>
                    <a:lnTo>
                      <a:pt x="64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7" name="Freeform 199"/>
              <p:cNvSpPr>
                <a:spLocks/>
              </p:cNvSpPr>
              <p:nvPr/>
            </p:nvSpPr>
            <p:spPr bwMode="auto">
              <a:xfrm rot="9553234">
                <a:off x="3723" y="1765"/>
                <a:ext cx="12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70" y="47"/>
                  </a:cxn>
                  <a:cxn ang="0">
                    <a:pos x="67" y="42"/>
                  </a:cxn>
                  <a:cxn ang="0">
                    <a:pos x="0" y="0"/>
                  </a:cxn>
                </a:cxnLst>
                <a:rect l="0" t="0" r="r" b="b"/>
                <a:pathLst>
                  <a:path w="70" h="47">
                    <a:moveTo>
                      <a:pt x="0" y="0"/>
                    </a:moveTo>
                    <a:lnTo>
                      <a:pt x="3" y="8"/>
                    </a:lnTo>
                    <a:lnTo>
                      <a:pt x="70" y="47"/>
                    </a:lnTo>
                    <a:lnTo>
                      <a:pt x="67" y="4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8" name="Freeform 200"/>
              <p:cNvSpPr>
                <a:spLocks/>
              </p:cNvSpPr>
              <p:nvPr/>
            </p:nvSpPr>
            <p:spPr bwMode="auto">
              <a:xfrm rot="9553234">
                <a:off x="3694" y="1754"/>
                <a:ext cx="147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25"/>
                  </a:cxn>
                  <a:cxn ang="0">
                    <a:pos x="81" y="64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81" h="64">
                    <a:moveTo>
                      <a:pt x="0" y="0"/>
                    </a:moveTo>
                    <a:lnTo>
                      <a:pt x="14" y="25"/>
                    </a:lnTo>
                    <a:lnTo>
                      <a:pt x="81" y="64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9" name="Freeform 201"/>
              <p:cNvSpPr>
                <a:spLocks/>
              </p:cNvSpPr>
              <p:nvPr/>
            </p:nvSpPr>
            <p:spPr bwMode="auto">
              <a:xfrm rot="9553234">
                <a:off x="3713" y="1763"/>
                <a:ext cx="13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72" y="48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2" h="48">
                    <a:moveTo>
                      <a:pt x="0" y="0"/>
                    </a:moveTo>
                    <a:lnTo>
                      <a:pt x="6" y="9"/>
                    </a:lnTo>
                    <a:lnTo>
                      <a:pt x="72" y="48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0" name="Freeform 202"/>
              <p:cNvSpPr>
                <a:spLocks/>
              </p:cNvSpPr>
              <p:nvPr/>
            </p:nvSpPr>
            <p:spPr bwMode="auto">
              <a:xfrm rot="9553234">
                <a:off x="3705" y="1760"/>
                <a:ext cx="12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69" y="47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5" y="8"/>
                    </a:lnTo>
                    <a:lnTo>
                      <a:pt x="69" y="47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1" name="Freeform 203"/>
              <p:cNvSpPr>
                <a:spLocks/>
              </p:cNvSpPr>
              <p:nvPr/>
            </p:nvSpPr>
            <p:spPr bwMode="auto">
              <a:xfrm rot="9553234">
                <a:off x="3692" y="1759"/>
                <a:ext cx="127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70" y="47"/>
                  </a:cxn>
                  <a:cxn ang="0">
                    <a:pos x="64" y="39"/>
                  </a:cxn>
                  <a:cxn ang="0">
                    <a:pos x="0" y="0"/>
                  </a:cxn>
                </a:cxnLst>
                <a:rect l="0" t="0" r="r" b="b"/>
                <a:pathLst>
                  <a:path w="70" h="47">
                    <a:moveTo>
                      <a:pt x="0" y="0"/>
                    </a:moveTo>
                    <a:lnTo>
                      <a:pt x="3" y="8"/>
                    </a:lnTo>
                    <a:lnTo>
                      <a:pt x="70" y="47"/>
                    </a:lnTo>
                    <a:lnTo>
                      <a:pt x="64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2" name="Freeform 204"/>
              <p:cNvSpPr>
                <a:spLocks/>
              </p:cNvSpPr>
              <p:nvPr/>
            </p:nvSpPr>
            <p:spPr bwMode="auto">
              <a:xfrm rot="9553234">
                <a:off x="3662" y="1750"/>
                <a:ext cx="150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5"/>
                  </a:cxn>
                  <a:cxn ang="0">
                    <a:pos x="83" y="64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83" h="64">
                    <a:moveTo>
                      <a:pt x="0" y="0"/>
                    </a:moveTo>
                    <a:lnTo>
                      <a:pt x="17" y="25"/>
                    </a:lnTo>
                    <a:lnTo>
                      <a:pt x="83" y="64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3" name="Freeform 205"/>
              <p:cNvSpPr>
                <a:spLocks/>
              </p:cNvSpPr>
              <p:nvPr/>
            </p:nvSpPr>
            <p:spPr bwMode="auto">
              <a:xfrm rot="9553234">
                <a:off x="3676" y="1753"/>
                <a:ext cx="135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4"/>
                  </a:cxn>
                  <a:cxn ang="0">
                    <a:pos x="75" y="53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lnTo>
                      <a:pt x="8" y="14"/>
                    </a:lnTo>
                    <a:lnTo>
                      <a:pt x="75" y="53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" name="Freeform 206"/>
              <p:cNvSpPr>
                <a:spLocks/>
              </p:cNvSpPr>
              <p:nvPr/>
            </p:nvSpPr>
            <p:spPr bwMode="auto">
              <a:xfrm rot="9553234">
                <a:off x="3660" y="1752"/>
                <a:ext cx="13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75" y="50"/>
                  </a:cxn>
                  <a:cxn ang="0">
                    <a:pos x="67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9" y="11"/>
                    </a:lnTo>
                    <a:lnTo>
                      <a:pt x="75" y="50"/>
                    </a:lnTo>
                    <a:lnTo>
                      <a:pt x="67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" name="Freeform 207"/>
              <p:cNvSpPr>
                <a:spLocks/>
              </p:cNvSpPr>
              <p:nvPr/>
            </p:nvSpPr>
            <p:spPr bwMode="auto">
              <a:xfrm rot="9553234">
                <a:off x="3622" y="1747"/>
                <a:ext cx="156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5"/>
                  </a:cxn>
                  <a:cxn ang="0">
                    <a:pos x="86" y="62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86" h="62">
                    <a:moveTo>
                      <a:pt x="0" y="0"/>
                    </a:moveTo>
                    <a:lnTo>
                      <a:pt x="19" y="25"/>
                    </a:lnTo>
                    <a:lnTo>
                      <a:pt x="86" y="62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" name="Freeform 208"/>
              <p:cNvSpPr>
                <a:spLocks/>
              </p:cNvSpPr>
              <p:nvPr/>
            </p:nvSpPr>
            <p:spPr bwMode="auto">
              <a:xfrm rot="9553234">
                <a:off x="3643" y="1751"/>
                <a:ext cx="13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2"/>
                  </a:cxn>
                  <a:cxn ang="0">
                    <a:pos x="75" y="50"/>
                  </a:cxn>
                  <a:cxn ang="0">
                    <a:pos x="66" y="39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11" y="12"/>
                    </a:lnTo>
                    <a:lnTo>
                      <a:pt x="75" y="50"/>
                    </a:lnTo>
                    <a:lnTo>
                      <a:pt x="66" y="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" name="Freeform 209"/>
              <p:cNvSpPr>
                <a:spLocks/>
              </p:cNvSpPr>
              <p:nvPr/>
            </p:nvSpPr>
            <p:spPr bwMode="auto">
              <a:xfrm rot="9553234">
                <a:off x="3621" y="1751"/>
                <a:ext cx="136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3"/>
                  </a:cxn>
                  <a:cxn ang="0">
                    <a:pos x="75" y="50"/>
                  </a:cxn>
                  <a:cxn ang="0">
                    <a:pos x="64" y="38"/>
                  </a:cxn>
                  <a:cxn ang="0">
                    <a:pos x="0" y="0"/>
                  </a:cxn>
                </a:cxnLst>
                <a:rect l="0" t="0" r="r" b="b"/>
                <a:pathLst>
                  <a:path w="75" h="50">
                    <a:moveTo>
                      <a:pt x="0" y="0"/>
                    </a:moveTo>
                    <a:lnTo>
                      <a:pt x="8" y="13"/>
                    </a:lnTo>
                    <a:lnTo>
                      <a:pt x="75" y="50"/>
                    </a:lnTo>
                    <a:lnTo>
                      <a:pt x="64" y="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" name="Freeform 210"/>
              <p:cNvSpPr>
                <a:spLocks/>
              </p:cNvSpPr>
              <p:nvPr/>
            </p:nvSpPr>
            <p:spPr bwMode="auto">
              <a:xfrm rot="9553234">
                <a:off x="3578" y="1748"/>
                <a:ext cx="161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0"/>
                  </a:cxn>
                  <a:cxn ang="0">
                    <a:pos x="89" y="56"/>
                  </a:cxn>
                  <a:cxn ang="0">
                    <a:pos x="67" y="37"/>
                  </a:cxn>
                  <a:cxn ang="0">
                    <a:pos x="0" y="0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22" y="20"/>
                    </a:lnTo>
                    <a:lnTo>
                      <a:pt x="89" y="56"/>
                    </a:lnTo>
                    <a:lnTo>
                      <a:pt x="67" y="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" name="Freeform 211"/>
              <p:cNvSpPr>
                <a:spLocks/>
              </p:cNvSpPr>
              <p:nvPr/>
            </p:nvSpPr>
            <p:spPr bwMode="auto">
              <a:xfrm rot="9553234">
                <a:off x="2637" y="2455"/>
                <a:ext cx="110" cy="56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0" y="0"/>
                  </a:cxn>
                  <a:cxn ang="0">
                    <a:pos x="41" y="62"/>
                  </a:cxn>
                  <a:cxn ang="0">
                    <a:pos x="61" y="84"/>
                  </a:cxn>
                  <a:cxn ang="0">
                    <a:pos x="19" y="25"/>
                  </a:cxn>
                </a:cxnLst>
                <a:rect l="0" t="0" r="r" b="b"/>
                <a:pathLst>
                  <a:path w="61" h="84">
                    <a:moveTo>
                      <a:pt x="19" y="25"/>
                    </a:moveTo>
                    <a:lnTo>
                      <a:pt x="0" y="0"/>
                    </a:lnTo>
                    <a:lnTo>
                      <a:pt x="41" y="62"/>
                    </a:lnTo>
                    <a:lnTo>
                      <a:pt x="61" y="84"/>
                    </a:lnTo>
                    <a:lnTo>
                      <a:pt x="19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" name="Freeform 212"/>
              <p:cNvSpPr>
                <a:spLocks/>
              </p:cNvSpPr>
              <p:nvPr/>
            </p:nvSpPr>
            <p:spPr bwMode="auto">
              <a:xfrm rot="9553234">
                <a:off x="2676" y="2455"/>
                <a:ext cx="116" cy="56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64" y="84"/>
                  </a:cxn>
                  <a:cxn ang="0">
                    <a:pos x="23" y="22"/>
                  </a:cxn>
                </a:cxnLst>
                <a:rect l="0" t="0" r="r" b="b"/>
                <a:pathLst>
                  <a:path w="64" h="84">
                    <a:moveTo>
                      <a:pt x="23" y="22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64" y="84"/>
                    </a:lnTo>
                    <a:lnTo>
                      <a:pt x="23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" name="Freeform 213"/>
              <p:cNvSpPr>
                <a:spLocks/>
              </p:cNvSpPr>
              <p:nvPr/>
            </p:nvSpPr>
            <p:spPr bwMode="auto">
              <a:xfrm rot="9553234">
                <a:off x="2717" y="2454"/>
                <a:ext cx="121" cy="54"/>
              </a:xfrm>
              <a:custGeom>
                <a:avLst/>
                <a:gdLst/>
                <a:ahLst/>
                <a:cxnLst>
                  <a:cxn ang="0">
                    <a:pos x="25" y="19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67" y="80"/>
                  </a:cxn>
                  <a:cxn ang="0">
                    <a:pos x="25" y="19"/>
                  </a:cxn>
                </a:cxnLst>
                <a:rect l="0" t="0" r="r" b="b"/>
                <a:pathLst>
                  <a:path w="67" h="80">
                    <a:moveTo>
                      <a:pt x="25" y="19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67" y="80"/>
                    </a:lnTo>
                    <a:lnTo>
                      <a:pt x="25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" name="Freeform 214"/>
              <p:cNvSpPr>
                <a:spLocks/>
              </p:cNvSpPr>
              <p:nvPr/>
            </p:nvSpPr>
            <p:spPr bwMode="auto">
              <a:xfrm rot="9553234">
                <a:off x="2717" y="2458"/>
                <a:ext cx="99" cy="46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0" y="0"/>
                  </a:cxn>
                  <a:cxn ang="0">
                    <a:pos x="41" y="61"/>
                  </a:cxn>
                  <a:cxn ang="0">
                    <a:pos x="55" y="69"/>
                  </a:cxn>
                  <a:cxn ang="0">
                    <a:pos x="13" y="8"/>
                  </a:cxn>
                </a:cxnLst>
                <a:rect l="0" t="0" r="r" b="b"/>
                <a:pathLst>
                  <a:path w="55" h="69">
                    <a:moveTo>
                      <a:pt x="13" y="8"/>
                    </a:moveTo>
                    <a:lnTo>
                      <a:pt x="0" y="0"/>
                    </a:lnTo>
                    <a:lnTo>
                      <a:pt x="41" y="61"/>
                    </a:lnTo>
                    <a:lnTo>
                      <a:pt x="55" y="69"/>
                    </a:lnTo>
                    <a:lnTo>
                      <a:pt x="1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" name="Freeform 215"/>
              <p:cNvSpPr>
                <a:spLocks/>
              </p:cNvSpPr>
              <p:nvPr/>
            </p:nvSpPr>
            <p:spPr bwMode="auto">
              <a:xfrm rot="9553234">
                <a:off x="2743" y="2455"/>
                <a:ext cx="96" cy="48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3" y="72"/>
                  </a:cxn>
                  <a:cxn ang="0">
                    <a:pos x="12" y="11"/>
                  </a:cxn>
                </a:cxnLst>
                <a:rect l="0" t="0" r="r" b="b"/>
                <a:pathLst>
                  <a:path w="53" h="72">
                    <a:moveTo>
                      <a:pt x="12" y="11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3" y="72"/>
                    </a:lnTo>
                    <a:lnTo>
                      <a:pt x="12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" name="Freeform 216"/>
              <p:cNvSpPr>
                <a:spLocks/>
              </p:cNvSpPr>
              <p:nvPr/>
            </p:nvSpPr>
            <p:spPr bwMode="auto">
              <a:xfrm rot="9553234">
                <a:off x="2764" y="2449"/>
                <a:ext cx="130" cy="52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72" y="78"/>
                  </a:cxn>
                  <a:cxn ang="0">
                    <a:pos x="30" y="17"/>
                  </a:cxn>
                </a:cxnLst>
                <a:rect l="0" t="0" r="r" b="b"/>
                <a:pathLst>
                  <a:path w="72" h="78">
                    <a:moveTo>
                      <a:pt x="30" y="17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72" y="78"/>
                    </a:lnTo>
                    <a:lnTo>
                      <a:pt x="30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" name="Freeform 217"/>
              <p:cNvSpPr>
                <a:spLocks/>
              </p:cNvSpPr>
              <p:nvPr/>
            </p:nvSpPr>
            <p:spPr bwMode="auto">
              <a:xfrm rot="9553234">
                <a:off x="2764" y="2454"/>
                <a:ext cx="96" cy="45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3" y="67"/>
                  </a:cxn>
                  <a:cxn ang="0">
                    <a:pos x="11" y="6"/>
                  </a:cxn>
                </a:cxnLst>
                <a:rect l="0" t="0" r="r" b="b"/>
                <a:pathLst>
                  <a:path w="53" h="67">
                    <a:moveTo>
                      <a:pt x="11" y="6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3" y="67"/>
                    </a:lnTo>
                    <a:lnTo>
                      <a:pt x="11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" name="Freeform 218"/>
              <p:cNvSpPr>
                <a:spLocks/>
              </p:cNvSpPr>
              <p:nvPr/>
            </p:nvSpPr>
            <p:spPr bwMode="auto">
              <a:xfrm rot="9553234">
                <a:off x="2784" y="2453"/>
                <a:ext cx="90" cy="4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0" y="66"/>
                  </a:cxn>
                  <a:cxn ang="0">
                    <a:pos x="8" y="5"/>
                  </a:cxn>
                </a:cxnLst>
                <a:rect l="0" t="0" r="r" b="b"/>
                <a:pathLst>
                  <a:path w="50" h="66">
                    <a:moveTo>
                      <a:pt x="8" y="5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0" y="66"/>
                    </a:lnTo>
                    <a:lnTo>
                      <a:pt x="8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" name="Freeform 219"/>
              <p:cNvSpPr>
                <a:spLocks/>
              </p:cNvSpPr>
              <p:nvPr/>
            </p:nvSpPr>
            <p:spPr bwMode="auto">
              <a:xfrm rot="9553234">
                <a:off x="2798" y="2449"/>
                <a:ext cx="96" cy="45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3" y="67"/>
                  </a:cxn>
                  <a:cxn ang="0">
                    <a:pos x="11" y="6"/>
                  </a:cxn>
                </a:cxnLst>
                <a:rect l="0" t="0" r="r" b="b"/>
                <a:pathLst>
                  <a:path w="53" h="67">
                    <a:moveTo>
                      <a:pt x="11" y="6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3" y="67"/>
                    </a:lnTo>
                    <a:lnTo>
                      <a:pt x="11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" name="Freeform 220"/>
              <p:cNvSpPr>
                <a:spLocks/>
              </p:cNvSpPr>
              <p:nvPr/>
            </p:nvSpPr>
            <p:spPr bwMode="auto">
              <a:xfrm rot="9553234">
                <a:off x="2815" y="2441"/>
                <a:ext cx="130" cy="48"/>
              </a:xfrm>
              <a:custGeom>
                <a:avLst/>
                <a:gdLst/>
                <a:ahLst/>
                <a:cxnLst>
                  <a:cxn ang="0">
                    <a:pos x="28" y="11"/>
                  </a:cxn>
                  <a:cxn ang="0">
                    <a:pos x="0" y="0"/>
                  </a:cxn>
                  <a:cxn ang="0">
                    <a:pos x="42" y="58"/>
                  </a:cxn>
                  <a:cxn ang="0">
                    <a:pos x="72" y="72"/>
                  </a:cxn>
                  <a:cxn ang="0">
                    <a:pos x="28" y="11"/>
                  </a:cxn>
                </a:cxnLst>
                <a:rect l="0" t="0" r="r" b="b"/>
                <a:pathLst>
                  <a:path w="72" h="72">
                    <a:moveTo>
                      <a:pt x="28" y="11"/>
                    </a:moveTo>
                    <a:lnTo>
                      <a:pt x="0" y="0"/>
                    </a:lnTo>
                    <a:lnTo>
                      <a:pt x="42" y="58"/>
                    </a:lnTo>
                    <a:lnTo>
                      <a:pt x="72" y="72"/>
                    </a:lnTo>
                    <a:lnTo>
                      <a:pt x="28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" name="Freeform 221"/>
              <p:cNvSpPr>
                <a:spLocks/>
              </p:cNvSpPr>
              <p:nvPr/>
            </p:nvSpPr>
            <p:spPr bwMode="auto">
              <a:xfrm rot="9553234">
                <a:off x="2815" y="2447"/>
                <a:ext cx="90" cy="4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42" y="61"/>
                  </a:cxn>
                  <a:cxn ang="0">
                    <a:pos x="50" y="64"/>
                  </a:cxn>
                  <a:cxn ang="0">
                    <a:pos x="6" y="3"/>
                  </a:cxn>
                </a:cxnLst>
                <a:rect l="0" t="0" r="r" b="b"/>
                <a:pathLst>
                  <a:path w="50" h="64">
                    <a:moveTo>
                      <a:pt x="6" y="3"/>
                    </a:moveTo>
                    <a:lnTo>
                      <a:pt x="0" y="0"/>
                    </a:lnTo>
                    <a:lnTo>
                      <a:pt x="42" y="61"/>
                    </a:lnTo>
                    <a:lnTo>
                      <a:pt x="50" y="64"/>
                    </a:lnTo>
                    <a:lnTo>
                      <a:pt x="6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" name="Freeform 222"/>
              <p:cNvSpPr>
                <a:spLocks/>
              </p:cNvSpPr>
              <p:nvPr/>
            </p:nvSpPr>
            <p:spPr bwMode="auto">
              <a:xfrm rot="9553234">
                <a:off x="2828" y="2444"/>
                <a:ext cx="91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2"/>
                  </a:cxn>
                  <a:cxn ang="0">
                    <a:pos x="50" y="64"/>
                  </a:cxn>
                  <a:cxn ang="0">
                    <a:pos x="8" y="3"/>
                  </a:cxn>
                </a:cxnLst>
                <a:rect l="0" t="0" r="r" b="b"/>
                <a:pathLst>
                  <a:path w="50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2"/>
                    </a:lnTo>
                    <a:lnTo>
                      <a:pt x="50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" name="Freeform 223"/>
              <p:cNvSpPr>
                <a:spLocks/>
              </p:cNvSpPr>
              <p:nvPr/>
            </p:nvSpPr>
            <p:spPr bwMode="auto">
              <a:xfrm rot="9553234">
                <a:off x="2840" y="2443"/>
                <a:ext cx="94" cy="4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2"/>
                  </a:cxn>
                </a:cxnLst>
                <a:rect l="0" t="0" r="r" b="b"/>
                <a:pathLst>
                  <a:path w="52" h="64">
                    <a:moveTo>
                      <a:pt x="8" y="2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" name="Freeform 224"/>
              <p:cNvSpPr>
                <a:spLocks/>
              </p:cNvSpPr>
              <p:nvPr/>
            </p:nvSpPr>
            <p:spPr bwMode="auto">
              <a:xfrm rot="9553234">
                <a:off x="2853" y="2440"/>
                <a:ext cx="91" cy="4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42" y="58"/>
                  </a:cxn>
                  <a:cxn ang="0">
                    <a:pos x="50" y="64"/>
                  </a:cxn>
                  <a:cxn ang="0">
                    <a:pos x="6" y="3"/>
                  </a:cxn>
                </a:cxnLst>
                <a:rect l="0" t="0" r="r" b="b"/>
                <a:pathLst>
                  <a:path w="50" h="64">
                    <a:moveTo>
                      <a:pt x="6" y="3"/>
                    </a:moveTo>
                    <a:lnTo>
                      <a:pt x="0" y="0"/>
                    </a:lnTo>
                    <a:lnTo>
                      <a:pt x="42" y="58"/>
                    </a:lnTo>
                    <a:lnTo>
                      <a:pt x="50" y="64"/>
                    </a:lnTo>
                    <a:lnTo>
                      <a:pt x="6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" name="Freeform 225"/>
              <p:cNvSpPr>
                <a:spLocks/>
              </p:cNvSpPr>
              <p:nvPr/>
            </p:nvSpPr>
            <p:spPr bwMode="auto">
              <a:xfrm rot="9553234">
                <a:off x="2869" y="2430"/>
                <a:ext cx="136" cy="46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75" y="69"/>
                  </a:cxn>
                  <a:cxn ang="0">
                    <a:pos x="33" y="11"/>
                  </a:cxn>
                </a:cxnLst>
                <a:rect l="0" t="0" r="r" b="b"/>
                <a:pathLst>
                  <a:path w="75" h="69">
                    <a:moveTo>
                      <a:pt x="33" y="11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75" y="69"/>
                    </a:lnTo>
                    <a:lnTo>
                      <a:pt x="33" y="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" name="Freeform 226"/>
              <p:cNvSpPr>
                <a:spLocks/>
              </p:cNvSpPr>
              <p:nvPr/>
            </p:nvSpPr>
            <p:spPr bwMode="auto">
              <a:xfrm rot="9553234">
                <a:off x="2869" y="2439"/>
                <a:ext cx="90" cy="40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0" y="61"/>
                  </a:cxn>
                  <a:cxn ang="0">
                    <a:pos x="8" y="3"/>
                  </a:cxn>
                </a:cxnLst>
                <a:rect l="0" t="0" r="r" b="b"/>
                <a:pathLst>
                  <a:path w="50" h="61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0" y="61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" name="Freeform 227"/>
              <p:cNvSpPr>
                <a:spLocks/>
              </p:cNvSpPr>
              <p:nvPr/>
            </p:nvSpPr>
            <p:spPr bwMode="auto">
              <a:xfrm rot="9553234">
                <a:off x="2880" y="2434"/>
                <a:ext cx="94" cy="42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3"/>
                  </a:cxn>
                </a:cxnLst>
                <a:rect l="0" t="0" r="r" b="b"/>
                <a:pathLst>
                  <a:path w="52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" name="Freeform 228"/>
              <p:cNvSpPr>
                <a:spLocks/>
              </p:cNvSpPr>
              <p:nvPr/>
            </p:nvSpPr>
            <p:spPr bwMode="auto">
              <a:xfrm rot="9553234">
                <a:off x="2893" y="2430"/>
                <a:ext cx="96" cy="4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3"/>
                  </a:cxn>
                  <a:cxn ang="0">
                    <a:pos x="9" y="2"/>
                  </a:cxn>
                </a:cxnLst>
                <a:rect l="0" t="0" r="r" b="b"/>
                <a:pathLst>
                  <a:path w="53" h="63">
                    <a:moveTo>
                      <a:pt x="9" y="2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3"/>
                    </a:lnTo>
                    <a:lnTo>
                      <a:pt x="9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" name="Freeform 229"/>
              <p:cNvSpPr>
                <a:spLocks/>
              </p:cNvSpPr>
              <p:nvPr/>
            </p:nvSpPr>
            <p:spPr bwMode="auto">
              <a:xfrm rot="9553234">
                <a:off x="2908" y="2425"/>
                <a:ext cx="96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3" y="64"/>
                  </a:cxn>
                  <a:cxn ang="0">
                    <a:pos x="8" y="3"/>
                  </a:cxn>
                </a:cxnLst>
                <a:rect l="0" t="0" r="r" b="b"/>
                <a:pathLst>
                  <a:path w="53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3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8" name="Freeform 230"/>
              <p:cNvSpPr>
                <a:spLocks/>
              </p:cNvSpPr>
              <p:nvPr/>
            </p:nvSpPr>
            <p:spPr bwMode="auto">
              <a:xfrm rot="9553234">
                <a:off x="2922" y="2414"/>
                <a:ext cx="139" cy="47"/>
              </a:xfrm>
              <a:custGeom>
                <a:avLst/>
                <a:gdLst/>
                <a:ahLst/>
                <a:cxnLst>
                  <a:cxn ang="0">
                    <a:pos x="33" y="9"/>
                  </a:cxn>
                  <a:cxn ang="0">
                    <a:pos x="0" y="0"/>
                  </a:cxn>
                  <a:cxn ang="0">
                    <a:pos x="47" y="62"/>
                  </a:cxn>
                  <a:cxn ang="0">
                    <a:pos x="77" y="70"/>
                  </a:cxn>
                  <a:cxn ang="0">
                    <a:pos x="33" y="9"/>
                  </a:cxn>
                </a:cxnLst>
                <a:rect l="0" t="0" r="r" b="b"/>
                <a:pathLst>
                  <a:path w="77" h="70">
                    <a:moveTo>
                      <a:pt x="33" y="9"/>
                    </a:moveTo>
                    <a:lnTo>
                      <a:pt x="0" y="0"/>
                    </a:lnTo>
                    <a:lnTo>
                      <a:pt x="47" y="62"/>
                    </a:lnTo>
                    <a:lnTo>
                      <a:pt x="77" y="70"/>
                    </a:lnTo>
                    <a:lnTo>
                      <a:pt x="33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9" name="Freeform 231"/>
              <p:cNvSpPr>
                <a:spLocks/>
              </p:cNvSpPr>
              <p:nvPr/>
            </p:nvSpPr>
            <p:spPr bwMode="auto">
              <a:xfrm rot="9553234">
                <a:off x="2923" y="2422"/>
                <a:ext cx="94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2" y="64"/>
                  </a:cxn>
                  <a:cxn ang="0">
                    <a:pos x="8" y="3"/>
                  </a:cxn>
                </a:cxnLst>
                <a:rect l="0" t="0" r="r" b="b"/>
                <a:pathLst>
                  <a:path w="52" h="64">
                    <a:moveTo>
                      <a:pt x="8" y="3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2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0" name="Freeform 232"/>
              <p:cNvSpPr>
                <a:spLocks/>
              </p:cNvSpPr>
              <p:nvPr/>
            </p:nvSpPr>
            <p:spPr bwMode="auto">
              <a:xfrm rot="9553234">
                <a:off x="2937" y="2418"/>
                <a:ext cx="96" cy="4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4"/>
                  </a:cxn>
                  <a:cxn ang="0">
                    <a:pos x="9" y="3"/>
                  </a:cxn>
                </a:cxnLst>
                <a:rect l="0" t="0" r="r" b="b"/>
                <a:pathLst>
                  <a:path w="53" h="64">
                    <a:moveTo>
                      <a:pt x="9" y="3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4"/>
                    </a:lnTo>
                    <a:lnTo>
                      <a:pt x="9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1" name="Freeform 233"/>
              <p:cNvSpPr>
                <a:spLocks/>
              </p:cNvSpPr>
              <p:nvPr/>
            </p:nvSpPr>
            <p:spPr bwMode="auto">
              <a:xfrm rot="9553234">
                <a:off x="2952" y="2415"/>
                <a:ext cx="96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3" y="61"/>
                  </a:cxn>
                  <a:cxn ang="0">
                    <a:pos x="8" y="0"/>
                  </a:cxn>
                </a:cxnLst>
                <a:rect l="0" t="0" r="r" b="b"/>
                <a:pathLst>
                  <a:path w="53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3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2" name="Freeform 234"/>
              <p:cNvSpPr>
                <a:spLocks/>
              </p:cNvSpPr>
              <p:nvPr/>
            </p:nvSpPr>
            <p:spPr bwMode="auto">
              <a:xfrm rot="9553234">
                <a:off x="2961" y="2410"/>
                <a:ext cx="99" cy="4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47" y="62"/>
                  </a:cxn>
                  <a:cxn ang="0">
                    <a:pos x="55" y="64"/>
                  </a:cxn>
                  <a:cxn ang="0">
                    <a:pos x="8" y="3"/>
                  </a:cxn>
                </a:cxnLst>
                <a:rect l="0" t="0" r="r" b="b"/>
                <a:pathLst>
                  <a:path w="55" h="64">
                    <a:moveTo>
                      <a:pt x="8" y="3"/>
                    </a:moveTo>
                    <a:lnTo>
                      <a:pt x="0" y="0"/>
                    </a:lnTo>
                    <a:lnTo>
                      <a:pt x="47" y="62"/>
                    </a:lnTo>
                    <a:lnTo>
                      <a:pt x="55" y="64"/>
                    </a:lnTo>
                    <a:lnTo>
                      <a:pt x="8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3" name="Freeform 235"/>
              <p:cNvSpPr>
                <a:spLocks/>
              </p:cNvSpPr>
              <p:nvPr/>
            </p:nvSpPr>
            <p:spPr bwMode="auto">
              <a:xfrm rot="9553234">
                <a:off x="2973" y="2398"/>
                <a:ext cx="147" cy="4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81" y="67"/>
                  </a:cxn>
                  <a:cxn ang="0">
                    <a:pos x="34" y="5"/>
                  </a:cxn>
                </a:cxnLst>
                <a:rect l="0" t="0" r="r" b="b"/>
                <a:pathLst>
                  <a:path w="81" h="67">
                    <a:moveTo>
                      <a:pt x="34" y="5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81" y="67"/>
                    </a:lnTo>
                    <a:lnTo>
                      <a:pt x="34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4" name="Freeform 236"/>
              <p:cNvSpPr>
                <a:spLocks/>
              </p:cNvSpPr>
              <p:nvPr/>
            </p:nvSpPr>
            <p:spPr bwMode="auto">
              <a:xfrm rot="9553234">
                <a:off x="2974" y="2407"/>
                <a:ext cx="101" cy="4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7" y="59"/>
                  </a:cxn>
                  <a:cxn ang="0">
                    <a:pos x="56" y="62"/>
                  </a:cxn>
                  <a:cxn ang="0">
                    <a:pos x="9" y="0"/>
                  </a:cxn>
                </a:cxnLst>
                <a:rect l="0" t="0" r="r" b="b"/>
                <a:pathLst>
                  <a:path w="56" h="62">
                    <a:moveTo>
                      <a:pt x="9" y="0"/>
                    </a:moveTo>
                    <a:lnTo>
                      <a:pt x="0" y="0"/>
                    </a:lnTo>
                    <a:lnTo>
                      <a:pt x="47" y="59"/>
                    </a:lnTo>
                    <a:lnTo>
                      <a:pt x="56" y="62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5" name="Freeform 237"/>
              <p:cNvSpPr>
                <a:spLocks/>
              </p:cNvSpPr>
              <p:nvPr/>
            </p:nvSpPr>
            <p:spPr bwMode="auto">
              <a:xfrm rot="9553234">
                <a:off x="2991" y="2402"/>
                <a:ext cx="100" cy="4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2"/>
                  </a:cxn>
                </a:cxnLst>
                <a:rect l="0" t="0" r="r" b="b"/>
                <a:pathLst>
                  <a:path w="55" h="61">
                    <a:moveTo>
                      <a:pt x="8" y="2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6" name="Freeform 238"/>
              <p:cNvSpPr>
                <a:spLocks/>
              </p:cNvSpPr>
              <p:nvPr/>
            </p:nvSpPr>
            <p:spPr bwMode="auto">
              <a:xfrm rot="9553234">
                <a:off x="3004" y="2397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4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4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7" name="Freeform 239"/>
              <p:cNvSpPr>
                <a:spLocks/>
              </p:cNvSpPr>
              <p:nvPr/>
            </p:nvSpPr>
            <p:spPr bwMode="auto">
              <a:xfrm rot="9553234">
                <a:off x="3024" y="2391"/>
                <a:ext cx="96" cy="4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0"/>
                  </a:cxn>
                  <a:cxn ang="0">
                    <a:pos x="45" y="61"/>
                  </a:cxn>
                  <a:cxn ang="0">
                    <a:pos x="53" y="64"/>
                  </a:cxn>
                  <a:cxn ang="0">
                    <a:pos x="9" y="3"/>
                  </a:cxn>
                </a:cxnLst>
                <a:rect l="0" t="0" r="r" b="b"/>
                <a:pathLst>
                  <a:path w="53" h="64">
                    <a:moveTo>
                      <a:pt x="9" y="3"/>
                    </a:moveTo>
                    <a:lnTo>
                      <a:pt x="0" y="0"/>
                    </a:lnTo>
                    <a:lnTo>
                      <a:pt x="45" y="61"/>
                    </a:lnTo>
                    <a:lnTo>
                      <a:pt x="53" y="64"/>
                    </a:lnTo>
                    <a:lnTo>
                      <a:pt x="9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8" name="Freeform 240"/>
              <p:cNvSpPr>
                <a:spLocks/>
              </p:cNvSpPr>
              <p:nvPr/>
            </p:nvSpPr>
            <p:spPr bwMode="auto">
              <a:xfrm rot="9553234">
                <a:off x="3035" y="2379"/>
                <a:ext cx="147" cy="4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0"/>
                  </a:cxn>
                  <a:cxn ang="0">
                    <a:pos x="47" y="58"/>
                  </a:cxn>
                  <a:cxn ang="0">
                    <a:pos x="81" y="61"/>
                  </a:cxn>
                  <a:cxn ang="0">
                    <a:pos x="36" y="0"/>
                  </a:cxn>
                </a:cxnLst>
                <a:rect l="0" t="0" r="r" b="b"/>
                <a:pathLst>
                  <a:path w="81" h="61">
                    <a:moveTo>
                      <a:pt x="36" y="0"/>
                    </a:moveTo>
                    <a:lnTo>
                      <a:pt x="0" y="0"/>
                    </a:lnTo>
                    <a:lnTo>
                      <a:pt x="47" y="58"/>
                    </a:lnTo>
                    <a:lnTo>
                      <a:pt x="81" y="61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9" name="Freeform 241"/>
              <p:cNvSpPr>
                <a:spLocks/>
              </p:cNvSpPr>
              <p:nvPr/>
            </p:nvSpPr>
            <p:spPr bwMode="auto">
              <a:xfrm rot="9553234">
                <a:off x="3037" y="2386"/>
                <a:ext cx="102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6" y="61"/>
                  </a:cxn>
                  <a:cxn ang="0">
                    <a:pos x="11" y="0"/>
                  </a:cxn>
                </a:cxnLst>
                <a:rect l="0" t="0" r="r" b="b"/>
                <a:pathLst>
                  <a:path w="56" h="61">
                    <a:moveTo>
                      <a:pt x="11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6" y="61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0" name="Freeform 242"/>
              <p:cNvSpPr>
                <a:spLocks/>
              </p:cNvSpPr>
              <p:nvPr/>
            </p:nvSpPr>
            <p:spPr bwMode="auto">
              <a:xfrm rot="9553234">
                <a:off x="3052" y="2381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1" name="Freeform 243"/>
              <p:cNvSpPr>
                <a:spLocks/>
              </p:cNvSpPr>
              <p:nvPr/>
            </p:nvSpPr>
            <p:spPr bwMode="auto">
              <a:xfrm rot="9553234">
                <a:off x="3065" y="2376"/>
                <a:ext cx="99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2" name="Freeform 244"/>
              <p:cNvSpPr>
                <a:spLocks/>
              </p:cNvSpPr>
              <p:nvPr/>
            </p:nvSpPr>
            <p:spPr bwMode="auto">
              <a:xfrm rot="9553234">
                <a:off x="3079" y="2371"/>
                <a:ext cx="102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7" y="58"/>
                  </a:cxn>
                  <a:cxn ang="0">
                    <a:pos x="56" y="61"/>
                  </a:cxn>
                  <a:cxn ang="0">
                    <a:pos x="9" y="0"/>
                  </a:cxn>
                </a:cxnLst>
                <a:rect l="0" t="0" r="r" b="b"/>
                <a:pathLst>
                  <a:path w="56" h="61">
                    <a:moveTo>
                      <a:pt x="9" y="0"/>
                    </a:moveTo>
                    <a:lnTo>
                      <a:pt x="0" y="0"/>
                    </a:lnTo>
                    <a:lnTo>
                      <a:pt x="47" y="58"/>
                    </a:lnTo>
                    <a:lnTo>
                      <a:pt x="56" y="61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3" name="Freeform 245"/>
              <p:cNvSpPr>
                <a:spLocks/>
              </p:cNvSpPr>
              <p:nvPr/>
            </p:nvSpPr>
            <p:spPr bwMode="auto">
              <a:xfrm rot="9553234">
                <a:off x="3093" y="2356"/>
                <a:ext cx="153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49" y="61"/>
                  </a:cxn>
                  <a:cxn ang="0">
                    <a:pos x="85" y="58"/>
                  </a:cxn>
                  <a:cxn ang="0">
                    <a:pos x="38" y="0"/>
                  </a:cxn>
                </a:cxnLst>
                <a:rect l="0" t="0" r="r" b="b"/>
                <a:pathLst>
                  <a:path w="85" h="61">
                    <a:moveTo>
                      <a:pt x="38" y="0"/>
                    </a:moveTo>
                    <a:lnTo>
                      <a:pt x="0" y="0"/>
                    </a:lnTo>
                    <a:lnTo>
                      <a:pt x="49" y="61"/>
                    </a:lnTo>
                    <a:lnTo>
                      <a:pt x="85" y="58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4" name="Freeform 246"/>
              <p:cNvSpPr>
                <a:spLocks/>
              </p:cNvSpPr>
              <p:nvPr/>
            </p:nvSpPr>
            <p:spPr bwMode="auto">
              <a:xfrm rot="9553234">
                <a:off x="3094" y="2364"/>
                <a:ext cx="105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50" y="61"/>
                  </a:cxn>
                  <a:cxn ang="0">
                    <a:pos x="58" y="58"/>
                  </a:cxn>
                  <a:cxn ang="0">
                    <a:pos x="11" y="0"/>
                  </a:cxn>
                </a:cxnLst>
                <a:rect l="0" t="0" r="r" b="b"/>
                <a:pathLst>
                  <a:path w="58" h="61">
                    <a:moveTo>
                      <a:pt x="11" y="0"/>
                    </a:moveTo>
                    <a:lnTo>
                      <a:pt x="0" y="0"/>
                    </a:lnTo>
                    <a:lnTo>
                      <a:pt x="50" y="61"/>
                    </a:lnTo>
                    <a:lnTo>
                      <a:pt x="58" y="58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5" name="Freeform 247"/>
              <p:cNvSpPr>
                <a:spLocks/>
              </p:cNvSpPr>
              <p:nvPr/>
            </p:nvSpPr>
            <p:spPr bwMode="auto">
              <a:xfrm rot="9553234">
                <a:off x="3107" y="2359"/>
                <a:ext cx="105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8" y="61"/>
                  </a:cxn>
                  <a:cxn ang="0">
                    <a:pos x="8" y="0"/>
                  </a:cxn>
                </a:cxnLst>
                <a:rect l="0" t="0" r="r" b="b"/>
                <a:pathLst>
                  <a:path w="58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8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6" name="Freeform 248"/>
              <p:cNvSpPr>
                <a:spLocks/>
              </p:cNvSpPr>
              <p:nvPr/>
            </p:nvSpPr>
            <p:spPr bwMode="auto">
              <a:xfrm rot="9553234">
                <a:off x="3127" y="2353"/>
                <a:ext cx="100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7" name="Freeform 249"/>
              <p:cNvSpPr>
                <a:spLocks/>
              </p:cNvSpPr>
              <p:nvPr/>
            </p:nvSpPr>
            <p:spPr bwMode="auto">
              <a:xfrm rot="9553234">
                <a:off x="3141" y="2347"/>
                <a:ext cx="104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49" y="61"/>
                  </a:cxn>
                  <a:cxn ang="0">
                    <a:pos x="58" y="61"/>
                  </a:cxn>
                  <a:cxn ang="0">
                    <a:pos x="11" y="0"/>
                  </a:cxn>
                </a:cxnLst>
                <a:rect l="0" t="0" r="r" b="b"/>
                <a:pathLst>
                  <a:path w="58" h="61">
                    <a:moveTo>
                      <a:pt x="11" y="0"/>
                    </a:moveTo>
                    <a:lnTo>
                      <a:pt x="0" y="0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8" name="Freeform 250"/>
              <p:cNvSpPr>
                <a:spLocks/>
              </p:cNvSpPr>
              <p:nvPr/>
            </p:nvSpPr>
            <p:spPr bwMode="auto">
              <a:xfrm rot="9553234">
                <a:off x="3153" y="2330"/>
                <a:ext cx="155" cy="4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5"/>
                  </a:cxn>
                  <a:cxn ang="0">
                    <a:pos x="50" y="64"/>
                  </a:cxn>
                  <a:cxn ang="0">
                    <a:pos x="86" y="61"/>
                  </a:cxn>
                  <a:cxn ang="0">
                    <a:pos x="37" y="0"/>
                  </a:cxn>
                </a:cxnLst>
                <a:rect l="0" t="0" r="r" b="b"/>
                <a:pathLst>
                  <a:path w="86" h="64">
                    <a:moveTo>
                      <a:pt x="37" y="0"/>
                    </a:moveTo>
                    <a:lnTo>
                      <a:pt x="0" y="5"/>
                    </a:lnTo>
                    <a:lnTo>
                      <a:pt x="50" y="64"/>
                    </a:lnTo>
                    <a:lnTo>
                      <a:pt x="86" y="61"/>
                    </a:lnTo>
                    <a:lnTo>
                      <a:pt x="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9" name="Freeform 251"/>
              <p:cNvSpPr>
                <a:spLocks/>
              </p:cNvSpPr>
              <p:nvPr/>
            </p:nvSpPr>
            <p:spPr bwMode="auto">
              <a:xfrm rot="9553234">
                <a:off x="3155" y="2342"/>
                <a:ext cx="99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47" y="61"/>
                  </a:cxn>
                  <a:cxn ang="0">
                    <a:pos x="55" y="61"/>
                  </a:cxn>
                  <a:cxn ang="0">
                    <a:pos x="6" y="0"/>
                  </a:cxn>
                </a:cxnLst>
                <a:rect l="0" t="0" r="r" b="b"/>
                <a:pathLst>
                  <a:path w="55" h="61">
                    <a:moveTo>
                      <a:pt x="6" y="0"/>
                    </a:moveTo>
                    <a:lnTo>
                      <a:pt x="0" y="3"/>
                    </a:lnTo>
                    <a:lnTo>
                      <a:pt x="47" y="61"/>
                    </a:lnTo>
                    <a:lnTo>
                      <a:pt x="55" y="61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0" name="Freeform 252"/>
              <p:cNvSpPr>
                <a:spLocks/>
              </p:cNvSpPr>
              <p:nvPr/>
            </p:nvSpPr>
            <p:spPr bwMode="auto">
              <a:xfrm rot="9553234">
                <a:off x="3168" y="2335"/>
                <a:ext cx="100" cy="4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50" y="61"/>
                  </a:cxn>
                  <a:cxn ang="0">
                    <a:pos x="55" y="58"/>
                  </a:cxn>
                  <a:cxn ang="0">
                    <a:pos x="8" y="0"/>
                  </a:cxn>
                </a:cxnLst>
                <a:rect l="0" t="0" r="r" b="b"/>
                <a:pathLst>
                  <a:path w="55" h="61">
                    <a:moveTo>
                      <a:pt x="8" y="0"/>
                    </a:moveTo>
                    <a:lnTo>
                      <a:pt x="0" y="0"/>
                    </a:lnTo>
                    <a:lnTo>
                      <a:pt x="50" y="61"/>
                    </a:lnTo>
                    <a:lnTo>
                      <a:pt x="55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1" name="Freeform 253"/>
              <p:cNvSpPr>
                <a:spLocks/>
              </p:cNvSpPr>
              <p:nvPr/>
            </p:nvSpPr>
            <p:spPr bwMode="auto">
              <a:xfrm rot="9553234">
                <a:off x="3176" y="2331"/>
                <a:ext cx="107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"/>
                  </a:cxn>
                  <a:cxn ang="0">
                    <a:pos x="50" y="61"/>
                  </a:cxn>
                  <a:cxn ang="0">
                    <a:pos x="59" y="61"/>
                  </a:cxn>
                  <a:cxn ang="0">
                    <a:pos x="9" y="0"/>
                  </a:cxn>
                </a:cxnLst>
                <a:rect l="0" t="0" r="r" b="b"/>
                <a:pathLst>
                  <a:path w="59" h="61">
                    <a:moveTo>
                      <a:pt x="9" y="0"/>
                    </a:moveTo>
                    <a:lnTo>
                      <a:pt x="0" y="2"/>
                    </a:lnTo>
                    <a:lnTo>
                      <a:pt x="50" y="61"/>
                    </a:lnTo>
                    <a:lnTo>
                      <a:pt x="59" y="61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2" name="Freeform 254"/>
              <p:cNvSpPr>
                <a:spLocks/>
              </p:cNvSpPr>
              <p:nvPr/>
            </p:nvSpPr>
            <p:spPr bwMode="auto">
              <a:xfrm rot="9553234">
                <a:off x="3192" y="2327"/>
                <a:ext cx="99" cy="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0" y="59"/>
                  </a:cxn>
                  <a:cxn ang="0">
                    <a:pos x="55" y="59"/>
                  </a:cxn>
                  <a:cxn ang="0">
                    <a:pos x="5" y="0"/>
                  </a:cxn>
                </a:cxnLst>
                <a:rect l="0" t="0" r="r" b="b"/>
                <a:pathLst>
                  <a:path w="55" h="59">
                    <a:moveTo>
                      <a:pt x="5" y="0"/>
                    </a:moveTo>
                    <a:lnTo>
                      <a:pt x="0" y="0"/>
                    </a:lnTo>
                    <a:lnTo>
                      <a:pt x="50" y="59"/>
                    </a:lnTo>
                    <a:lnTo>
                      <a:pt x="55" y="59"/>
                    </a:lnTo>
                    <a:lnTo>
                      <a:pt x="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3" name="Freeform 255"/>
              <p:cNvSpPr>
                <a:spLocks/>
              </p:cNvSpPr>
              <p:nvPr/>
            </p:nvSpPr>
            <p:spPr bwMode="auto">
              <a:xfrm rot="9553234">
                <a:off x="3201" y="2322"/>
                <a:ext cx="106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50" y="59"/>
                  </a:cxn>
                  <a:cxn ang="0">
                    <a:pos x="59" y="59"/>
                  </a:cxn>
                  <a:cxn ang="0">
                    <a:pos x="9" y="0"/>
                  </a:cxn>
                </a:cxnLst>
                <a:rect l="0" t="0" r="r" b="b"/>
                <a:pathLst>
                  <a:path w="59" h="59">
                    <a:moveTo>
                      <a:pt x="9" y="0"/>
                    </a:moveTo>
                    <a:lnTo>
                      <a:pt x="0" y="0"/>
                    </a:lnTo>
                    <a:lnTo>
                      <a:pt x="50" y="59"/>
                    </a:lnTo>
                    <a:lnTo>
                      <a:pt x="59" y="59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4" name="Freeform 256"/>
              <p:cNvSpPr>
                <a:spLocks/>
              </p:cNvSpPr>
              <p:nvPr/>
            </p:nvSpPr>
            <p:spPr bwMode="auto">
              <a:xfrm rot="9553234">
                <a:off x="3212" y="2302"/>
                <a:ext cx="159" cy="4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9"/>
                  </a:cxn>
                  <a:cxn ang="0">
                    <a:pos x="52" y="67"/>
                  </a:cxn>
                  <a:cxn ang="0">
                    <a:pos x="88" y="59"/>
                  </a:cxn>
                  <a:cxn ang="0">
                    <a:pos x="38" y="0"/>
                  </a:cxn>
                </a:cxnLst>
                <a:rect l="0" t="0" r="r" b="b"/>
                <a:pathLst>
                  <a:path w="88" h="67">
                    <a:moveTo>
                      <a:pt x="38" y="0"/>
                    </a:moveTo>
                    <a:lnTo>
                      <a:pt x="0" y="9"/>
                    </a:lnTo>
                    <a:lnTo>
                      <a:pt x="52" y="67"/>
                    </a:lnTo>
                    <a:lnTo>
                      <a:pt x="88" y="59"/>
                    </a:lnTo>
                    <a:lnTo>
                      <a:pt x="3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5" name="Freeform 257"/>
              <p:cNvSpPr>
                <a:spLocks/>
              </p:cNvSpPr>
              <p:nvPr/>
            </p:nvSpPr>
            <p:spPr bwMode="auto">
              <a:xfrm rot="9553234">
                <a:off x="3242" y="2307"/>
                <a:ext cx="109" cy="4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53" y="62"/>
                  </a:cxn>
                  <a:cxn ang="0">
                    <a:pos x="61" y="59"/>
                  </a:cxn>
                  <a:cxn ang="0">
                    <a:pos x="11" y="0"/>
                  </a:cxn>
                </a:cxnLst>
                <a:rect l="0" t="0" r="r" b="b"/>
                <a:pathLst>
                  <a:path w="61" h="62">
                    <a:moveTo>
                      <a:pt x="11" y="0"/>
                    </a:moveTo>
                    <a:lnTo>
                      <a:pt x="0" y="3"/>
                    </a:lnTo>
                    <a:lnTo>
                      <a:pt x="53" y="62"/>
                    </a:lnTo>
                    <a:lnTo>
                      <a:pt x="61" y="59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6" name="Freeform 258"/>
              <p:cNvSpPr>
                <a:spLocks/>
              </p:cNvSpPr>
              <p:nvPr/>
            </p:nvSpPr>
            <p:spPr bwMode="auto">
              <a:xfrm rot="9553234">
                <a:off x="3255" y="2302"/>
                <a:ext cx="110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0" y="61"/>
                  </a:cxn>
                  <a:cxn ang="0">
                    <a:pos x="61" y="59"/>
                  </a:cxn>
                  <a:cxn ang="0">
                    <a:pos x="8" y="0"/>
                  </a:cxn>
                </a:cxnLst>
                <a:rect l="0" t="0" r="r" b="b"/>
                <a:pathLst>
                  <a:path w="61" h="61">
                    <a:moveTo>
                      <a:pt x="8" y="0"/>
                    </a:moveTo>
                    <a:lnTo>
                      <a:pt x="0" y="3"/>
                    </a:lnTo>
                    <a:lnTo>
                      <a:pt x="50" y="61"/>
                    </a:lnTo>
                    <a:lnTo>
                      <a:pt x="61" y="59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7" name="Freeform 259"/>
              <p:cNvSpPr>
                <a:spLocks/>
              </p:cNvSpPr>
              <p:nvPr/>
            </p:nvSpPr>
            <p:spPr bwMode="auto">
              <a:xfrm rot="9553234">
                <a:off x="3272" y="2296"/>
                <a:ext cx="105" cy="3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50" y="58"/>
                  </a:cxn>
                  <a:cxn ang="0">
                    <a:pos x="58" y="58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0" y="0"/>
                    </a:lnTo>
                    <a:lnTo>
                      <a:pt x="50" y="58"/>
                    </a:lnTo>
                    <a:lnTo>
                      <a:pt x="58" y="58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8" name="Freeform 260"/>
              <p:cNvSpPr>
                <a:spLocks/>
              </p:cNvSpPr>
              <p:nvPr/>
            </p:nvSpPr>
            <p:spPr bwMode="auto">
              <a:xfrm rot="9553234">
                <a:off x="3287" y="2292"/>
                <a:ext cx="110" cy="4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52" y="61"/>
                  </a:cxn>
                  <a:cxn ang="0">
                    <a:pos x="61" y="58"/>
                  </a:cxn>
                  <a:cxn ang="0">
                    <a:pos x="11" y="0"/>
                  </a:cxn>
                </a:cxnLst>
                <a:rect l="0" t="0" r="r" b="b"/>
                <a:pathLst>
                  <a:path w="61" h="61">
                    <a:moveTo>
                      <a:pt x="11" y="0"/>
                    </a:moveTo>
                    <a:lnTo>
                      <a:pt x="0" y="3"/>
                    </a:lnTo>
                    <a:lnTo>
                      <a:pt x="52" y="61"/>
                    </a:lnTo>
                    <a:lnTo>
                      <a:pt x="61" y="58"/>
                    </a:lnTo>
                    <a:lnTo>
                      <a:pt x="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029" name="Group 261"/>
          <p:cNvGrpSpPr>
            <a:grpSpLocks/>
          </p:cNvGrpSpPr>
          <p:nvPr/>
        </p:nvGrpSpPr>
        <p:grpSpPr bwMode="auto">
          <a:xfrm>
            <a:off x="304800" y="2971800"/>
            <a:ext cx="1676400" cy="1143000"/>
            <a:chOff x="3456" y="1728"/>
            <a:chExt cx="1392" cy="1008"/>
          </a:xfrm>
        </p:grpSpPr>
        <p:grpSp>
          <p:nvGrpSpPr>
            <p:cNvPr id="33030" name="Group 262"/>
            <p:cNvGrpSpPr>
              <a:grpSpLocks/>
            </p:cNvGrpSpPr>
            <p:nvPr/>
          </p:nvGrpSpPr>
          <p:grpSpPr bwMode="auto">
            <a:xfrm>
              <a:off x="3456" y="1999"/>
              <a:ext cx="1392" cy="737"/>
              <a:chOff x="240" y="1753"/>
              <a:chExt cx="2287" cy="983"/>
            </a:xfrm>
          </p:grpSpPr>
          <p:sp>
            <p:nvSpPr>
              <p:cNvPr id="33031" name="Rectangle 263"/>
              <p:cNvSpPr>
                <a:spLocks noChangeArrowheads="1"/>
              </p:cNvSpPr>
              <p:nvPr/>
            </p:nvSpPr>
            <p:spPr bwMode="auto">
              <a:xfrm>
                <a:off x="579" y="2081"/>
                <a:ext cx="1270" cy="65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A50021"/>
                  </a:gs>
                </a:gsLst>
                <a:lin ang="18900000" scaled="1"/>
              </a:gra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2" name="AutoShape 264"/>
              <p:cNvSpPr>
                <a:spLocks noChangeArrowheads="1"/>
              </p:cNvSpPr>
              <p:nvPr/>
            </p:nvSpPr>
            <p:spPr bwMode="auto">
              <a:xfrm flipV="1">
                <a:off x="325" y="1835"/>
                <a:ext cx="254" cy="90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3" name="Rectangle 265"/>
              <p:cNvSpPr>
                <a:spLocks noChangeArrowheads="1"/>
              </p:cNvSpPr>
              <p:nvPr/>
            </p:nvSpPr>
            <p:spPr bwMode="auto">
              <a:xfrm>
                <a:off x="494" y="1999"/>
                <a:ext cx="1440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4" name="Rectangle 266"/>
              <p:cNvSpPr>
                <a:spLocks noChangeArrowheads="1"/>
              </p:cNvSpPr>
              <p:nvPr/>
            </p:nvSpPr>
            <p:spPr bwMode="auto">
              <a:xfrm>
                <a:off x="1680" y="1917"/>
                <a:ext cx="85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5" name="AutoShape 267"/>
              <p:cNvSpPr>
                <a:spLocks noChangeArrowheads="1"/>
              </p:cNvSpPr>
              <p:nvPr/>
            </p:nvSpPr>
            <p:spPr bwMode="auto">
              <a:xfrm flipV="1">
                <a:off x="748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6" name="AutoShape 268"/>
              <p:cNvSpPr>
                <a:spLocks noChangeArrowheads="1"/>
              </p:cNvSpPr>
              <p:nvPr/>
            </p:nvSpPr>
            <p:spPr bwMode="auto">
              <a:xfrm flipV="1">
                <a:off x="579" y="1753"/>
                <a:ext cx="85" cy="24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7" name="Rectangle 269"/>
              <p:cNvSpPr>
                <a:spLocks noChangeArrowheads="1"/>
              </p:cNvSpPr>
              <p:nvPr/>
            </p:nvSpPr>
            <p:spPr bwMode="auto">
              <a:xfrm>
                <a:off x="325" y="2490"/>
                <a:ext cx="254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006600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8" name="Rectangle 270"/>
              <p:cNvSpPr>
                <a:spLocks noChangeArrowheads="1"/>
              </p:cNvSpPr>
              <p:nvPr/>
            </p:nvSpPr>
            <p:spPr bwMode="auto">
              <a:xfrm>
                <a:off x="240" y="2408"/>
                <a:ext cx="339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9" name="Rectangle 271"/>
              <p:cNvSpPr>
                <a:spLocks noChangeArrowheads="1"/>
              </p:cNvSpPr>
              <p:nvPr/>
            </p:nvSpPr>
            <p:spPr bwMode="auto">
              <a:xfrm>
                <a:off x="1087" y="1917"/>
                <a:ext cx="169" cy="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0" name="Rectangle 272"/>
              <p:cNvSpPr>
                <a:spLocks noChangeArrowheads="1"/>
              </p:cNvSpPr>
              <p:nvPr/>
            </p:nvSpPr>
            <p:spPr bwMode="auto">
              <a:xfrm>
                <a:off x="1849" y="2490"/>
                <a:ext cx="593" cy="24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CC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1" name="Rectangle 273"/>
              <p:cNvSpPr>
                <a:spLocks noChangeArrowheads="1"/>
              </p:cNvSpPr>
              <p:nvPr/>
            </p:nvSpPr>
            <p:spPr bwMode="auto">
              <a:xfrm>
                <a:off x="1849" y="2408"/>
                <a:ext cx="678" cy="8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rgbClr val="66330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2" name="Rectangle 274"/>
              <p:cNvSpPr>
                <a:spLocks noChangeArrowheads="1"/>
              </p:cNvSpPr>
              <p:nvPr/>
            </p:nvSpPr>
            <p:spPr bwMode="auto">
              <a:xfrm>
                <a:off x="579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3" name="Rectangle 275"/>
              <p:cNvSpPr>
                <a:spLocks noChangeArrowheads="1"/>
              </p:cNvSpPr>
              <p:nvPr/>
            </p:nvSpPr>
            <p:spPr bwMode="auto">
              <a:xfrm>
                <a:off x="833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4" name="Rectangle 276"/>
              <p:cNvSpPr>
                <a:spLocks noChangeArrowheads="1"/>
              </p:cNvSpPr>
              <p:nvPr/>
            </p:nvSpPr>
            <p:spPr bwMode="auto">
              <a:xfrm>
                <a:off x="1087" y="2163"/>
                <a:ext cx="254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5" name="Rectangle 277"/>
              <p:cNvSpPr>
                <a:spLocks noChangeArrowheads="1"/>
              </p:cNvSpPr>
              <p:nvPr/>
            </p:nvSpPr>
            <p:spPr bwMode="auto">
              <a:xfrm>
                <a:off x="1426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6" name="Rectangle 278"/>
              <p:cNvSpPr>
                <a:spLocks noChangeArrowheads="1"/>
              </p:cNvSpPr>
              <p:nvPr/>
            </p:nvSpPr>
            <p:spPr bwMode="auto">
              <a:xfrm>
                <a:off x="1680" y="2163"/>
                <a:ext cx="169" cy="163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7" name="Line 279"/>
              <p:cNvSpPr>
                <a:spLocks noChangeShapeType="1"/>
              </p:cNvSpPr>
              <p:nvPr/>
            </p:nvSpPr>
            <p:spPr bwMode="auto">
              <a:xfrm flipH="1">
                <a:off x="833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8" name="Line 280"/>
              <p:cNvSpPr>
                <a:spLocks noChangeShapeType="1"/>
              </p:cNvSpPr>
              <p:nvPr/>
            </p:nvSpPr>
            <p:spPr bwMode="auto">
              <a:xfrm flipH="1">
                <a:off x="579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9" name="Line 281"/>
              <p:cNvSpPr>
                <a:spLocks noChangeShapeType="1"/>
              </p:cNvSpPr>
              <p:nvPr/>
            </p:nvSpPr>
            <p:spPr bwMode="auto">
              <a:xfrm flipH="1">
                <a:off x="1426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0" name="Line 282"/>
              <p:cNvSpPr>
                <a:spLocks noChangeShapeType="1"/>
              </p:cNvSpPr>
              <p:nvPr/>
            </p:nvSpPr>
            <p:spPr bwMode="auto">
              <a:xfrm flipH="1">
                <a:off x="1680" y="2326"/>
                <a:ext cx="1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1" name="Rectangle 283"/>
              <p:cNvSpPr>
                <a:spLocks noChangeArrowheads="1"/>
              </p:cNvSpPr>
              <p:nvPr/>
            </p:nvSpPr>
            <p:spPr bwMode="auto">
              <a:xfrm>
                <a:off x="664" y="2408"/>
                <a:ext cx="254" cy="32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2" name="Oval 284"/>
              <p:cNvSpPr>
                <a:spLocks noChangeArrowheads="1"/>
              </p:cNvSpPr>
              <p:nvPr/>
            </p:nvSpPr>
            <p:spPr bwMode="auto">
              <a:xfrm>
                <a:off x="833" y="2530"/>
                <a:ext cx="35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053" name="Group 285"/>
              <p:cNvGrpSpPr>
                <a:grpSpLocks/>
              </p:cNvGrpSpPr>
              <p:nvPr/>
            </p:nvGrpSpPr>
            <p:grpSpPr bwMode="auto">
              <a:xfrm>
                <a:off x="1002" y="2408"/>
                <a:ext cx="339" cy="246"/>
                <a:chOff x="2592" y="2592"/>
                <a:chExt cx="192" cy="144"/>
              </a:xfrm>
            </p:grpSpPr>
            <p:sp>
              <p:nvSpPr>
                <p:cNvPr id="33054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55" name="Line 287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56" name="Line 288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57" name="Group 289"/>
              <p:cNvGrpSpPr>
                <a:grpSpLocks/>
              </p:cNvGrpSpPr>
              <p:nvPr/>
            </p:nvGrpSpPr>
            <p:grpSpPr bwMode="auto">
              <a:xfrm>
                <a:off x="1426" y="2408"/>
                <a:ext cx="339" cy="246"/>
                <a:chOff x="2592" y="2592"/>
                <a:chExt cx="192" cy="144"/>
              </a:xfrm>
            </p:grpSpPr>
            <p:sp>
              <p:nvSpPr>
                <p:cNvPr id="33058" name="Rectangle 290"/>
                <p:cNvSpPr>
                  <a:spLocks noChangeArrowheads="1"/>
                </p:cNvSpPr>
                <p:nvPr/>
              </p:nvSpPr>
              <p:spPr bwMode="auto">
                <a:xfrm>
                  <a:off x="2592" y="2592"/>
                  <a:ext cx="192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59" name="Line 291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0" name="Line 292"/>
                <p:cNvSpPr>
                  <a:spLocks noChangeShapeType="1"/>
                </p:cNvSpPr>
                <p:nvPr/>
              </p:nvSpPr>
              <p:spPr bwMode="auto">
                <a:xfrm>
                  <a:off x="2592" y="26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61" name="Group 293"/>
              <p:cNvGrpSpPr>
                <a:grpSpLocks/>
              </p:cNvGrpSpPr>
              <p:nvPr/>
            </p:nvGrpSpPr>
            <p:grpSpPr bwMode="auto">
              <a:xfrm>
                <a:off x="1934" y="2490"/>
                <a:ext cx="424" cy="164"/>
                <a:chOff x="3120" y="2640"/>
                <a:chExt cx="240" cy="96"/>
              </a:xfrm>
            </p:grpSpPr>
            <p:sp>
              <p:nvSpPr>
                <p:cNvPr id="33062" name="Rectangle 294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48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B2B2B2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065" name="Rectangle 297"/>
              <p:cNvSpPr>
                <a:spLocks noChangeArrowheads="1"/>
              </p:cNvSpPr>
              <p:nvPr/>
            </p:nvSpPr>
            <p:spPr bwMode="auto">
              <a:xfrm>
                <a:off x="409" y="2490"/>
                <a:ext cx="170" cy="164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B2B2B2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66" name="Group 298"/>
            <p:cNvGrpSpPr>
              <a:grpSpLocks/>
            </p:cNvGrpSpPr>
            <p:nvPr/>
          </p:nvGrpSpPr>
          <p:grpSpPr bwMode="auto">
            <a:xfrm>
              <a:off x="3661" y="1728"/>
              <a:ext cx="419" cy="288"/>
              <a:chOff x="3264" y="140"/>
              <a:chExt cx="848" cy="292"/>
            </a:xfrm>
          </p:grpSpPr>
          <p:sp>
            <p:nvSpPr>
              <p:cNvPr id="33067" name="Freeform 299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8" name="Freeform 300"/>
              <p:cNvSpPr>
                <a:spLocks/>
              </p:cNvSpPr>
              <p:nvPr/>
            </p:nvSpPr>
            <p:spPr bwMode="auto">
              <a:xfrm>
                <a:off x="3264" y="403"/>
                <a:ext cx="64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0" y="14"/>
                  </a:cxn>
                  <a:cxn ang="0">
                    <a:pos x="22" y="14"/>
                  </a:cxn>
                  <a:cxn ang="0">
                    <a:pos x="15" y="14"/>
                  </a:cxn>
                  <a:cxn ang="0">
                    <a:pos x="8" y="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37" h="14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9" name="Freeform 301"/>
              <p:cNvSpPr>
                <a:spLocks/>
              </p:cNvSpPr>
              <p:nvPr/>
            </p:nvSpPr>
            <p:spPr bwMode="auto">
              <a:xfrm>
                <a:off x="3264" y="140"/>
                <a:ext cx="848" cy="273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8" y="110"/>
                  </a:cxn>
                  <a:cxn ang="0">
                    <a:pos x="22" y="90"/>
                  </a:cxn>
                  <a:cxn ang="0">
                    <a:pos x="37" y="70"/>
                  </a:cxn>
                  <a:cxn ang="0">
                    <a:pos x="66" y="60"/>
                  </a:cxn>
                  <a:cxn ang="0">
                    <a:pos x="66" y="50"/>
                  </a:cxn>
                  <a:cxn ang="0">
                    <a:pos x="66" y="45"/>
                  </a:cxn>
                  <a:cxn ang="0">
                    <a:pos x="66" y="35"/>
                  </a:cxn>
                  <a:cxn ang="0">
                    <a:pos x="74" y="25"/>
                  </a:cxn>
                  <a:cxn ang="0">
                    <a:pos x="81" y="15"/>
                  </a:cxn>
                  <a:cxn ang="0">
                    <a:pos x="96" y="10"/>
                  </a:cxn>
                  <a:cxn ang="0">
                    <a:pos x="118" y="0"/>
                  </a:cxn>
                  <a:cxn ang="0">
                    <a:pos x="132" y="0"/>
                  </a:cxn>
                  <a:cxn ang="0">
                    <a:pos x="154" y="0"/>
                  </a:cxn>
                  <a:cxn ang="0">
                    <a:pos x="169" y="0"/>
                  </a:cxn>
                  <a:cxn ang="0">
                    <a:pos x="191" y="10"/>
                  </a:cxn>
                  <a:cxn ang="0">
                    <a:pos x="206" y="15"/>
                  </a:cxn>
                  <a:cxn ang="0">
                    <a:pos x="220" y="25"/>
                  </a:cxn>
                  <a:cxn ang="0">
                    <a:pos x="235" y="25"/>
                  </a:cxn>
                  <a:cxn ang="0">
                    <a:pos x="250" y="25"/>
                  </a:cxn>
                  <a:cxn ang="0">
                    <a:pos x="264" y="20"/>
                  </a:cxn>
                  <a:cxn ang="0">
                    <a:pos x="279" y="15"/>
                  </a:cxn>
                  <a:cxn ang="0">
                    <a:pos x="301" y="10"/>
                  </a:cxn>
                  <a:cxn ang="0">
                    <a:pos x="323" y="15"/>
                  </a:cxn>
                  <a:cxn ang="0">
                    <a:pos x="345" y="20"/>
                  </a:cxn>
                  <a:cxn ang="0">
                    <a:pos x="359" y="30"/>
                  </a:cxn>
                  <a:cxn ang="0">
                    <a:pos x="381" y="30"/>
                  </a:cxn>
                  <a:cxn ang="0">
                    <a:pos x="396" y="25"/>
                  </a:cxn>
                  <a:cxn ang="0">
                    <a:pos x="411" y="20"/>
                  </a:cxn>
                  <a:cxn ang="0">
                    <a:pos x="433" y="20"/>
                  </a:cxn>
                  <a:cxn ang="0">
                    <a:pos x="462" y="25"/>
                  </a:cxn>
                  <a:cxn ang="0">
                    <a:pos x="477" y="40"/>
                  </a:cxn>
                  <a:cxn ang="0">
                    <a:pos x="484" y="60"/>
                  </a:cxn>
                  <a:cxn ang="0">
                    <a:pos x="477" y="80"/>
                  </a:cxn>
                  <a:cxn ang="0">
                    <a:pos x="455" y="95"/>
                  </a:cxn>
                  <a:cxn ang="0">
                    <a:pos x="433" y="100"/>
                  </a:cxn>
                  <a:cxn ang="0">
                    <a:pos x="411" y="95"/>
                  </a:cxn>
                  <a:cxn ang="0">
                    <a:pos x="396" y="90"/>
                  </a:cxn>
                  <a:cxn ang="0">
                    <a:pos x="381" y="85"/>
                  </a:cxn>
                  <a:cxn ang="0">
                    <a:pos x="359" y="90"/>
                  </a:cxn>
                  <a:cxn ang="0">
                    <a:pos x="338" y="95"/>
                  </a:cxn>
                  <a:cxn ang="0">
                    <a:pos x="316" y="105"/>
                  </a:cxn>
                  <a:cxn ang="0">
                    <a:pos x="294" y="105"/>
                  </a:cxn>
                  <a:cxn ang="0">
                    <a:pos x="272" y="100"/>
                  </a:cxn>
                  <a:cxn ang="0">
                    <a:pos x="257" y="90"/>
                  </a:cxn>
                  <a:cxn ang="0">
                    <a:pos x="242" y="85"/>
                  </a:cxn>
                  <a:cxn ang="0">
                    <a:pos x="228" y="80"/>
                  </a:cxn>
                  <a:cxn ang="0">
                    <a:pos x="213" y="85"/>
                  </a:cxn>
                  <a:cxn ang="0">
                    <a:pos x="198" y="90"/>
                  </a:cxn>
                  <a:cxn ang="0">
                    <a:pos x="184" y="95"/>
                  </a:cxn>
                  <a:cxn ang="0">
                    <a:pos x="169" y="100"/>
                  </a:cxn>
                  <a:cxn ang="0">
                    <a:pos x="154" y="105"/>
                  </a:cxn>
                  <a:cxn ang="0">
                    <a:pos x="140" y="105"/>
                  </a:cxn>
                  <a:cxn ang="0">
                    <a:pos x="125" y="105"/>
                  </a:cxn>
                  <a:cxn ang="0">
                    <a:pos x="110" y="100"/>
                  </a:cxn>
                  <a:cxn ang="0">
                    <a:pos x="103" y="95"/>
                  </a:cxn>
                  <a:cxn ang="0">
                    <a:pos x="88" y="90"/>
                  </a:cxn>
                  <a:cxn ang="0">
                    <a:pos x="74" y="95"/>
                  </a:cxn>
                  <a:cxn ang="0">
                    <a:pos x="59" y="100"/>
                  </a:cxn>
                  <a:cxn ang="0">
                    <a:pos x="44" y="115"/>
                  </a:cxn>
                  <a:cxn ang="0">
                    <a:pos x="37" y="130"/>
                  </a:cxn>
                </a:cxnLst>
                <a:rect l="0" t="0" r="r" b="b"/>
                <a:pathLst>
                  <a:path w="484" h="130">
                    <a:moveTo>
                      <a:pt x="37" y="130"/>
                    </a:moveTo>
                    <a:lnTo>
                      <a:pt x="0" y="130"/>
                    </a:lnTo>
                    <a:lnTo>
                      <a:pt x="0" y="125"/>
                    </a:lnTo>
                    <a:lnTo>
                      <a:pt x="8" y="110"/>
                    </a:lnTo>
                    <a:lnTo>
                      <a:pt x="15" y="100"/>
                    </a:lnTo>
                    <a:lnTo>
                      <a:pt x="22" y="90"/>
                    </a:lnTo>
                    <a:lnTo>
                      <a:pt x="30" y="80"/>
                    </a:lnTo>
                    <a:lnTo>
                      <a:pt x="37" y="70"/>
                    </a:lnTo>
                    <a:lnTo>
                      <a:pt x="52" y="65"/>
                    </a:lnTo>
                    <a:lnTo>
                      <a:pt x="66" y="60"/>
                    </a:lnTo>
                    <a:lnTo>
                      <a:pt x="66" y="55"/>
                    </a:lnTo>
                    <a:lnTo>
                      <a:pt x="66" y="50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0"/>
                    </a:lnTo>
                    <a:lnTo>
                      <a:pt x="66" y="35"/>
                    </a:lnTo>
                    <a:lnTo>
                      <a:pt x="66" y="30"/>
                    </a:lnTo>
                    <a:lnTo>
                      <a:pt x="74" y="25"/>
                    </a:lnTo>
                    <a:lnTo>
                      <a:pt x="74" y="20"/>
                    </a:lnTo>
                    <a:lnTo>
                      <a:pt x="81" y="15"/>
                    </a:lnTo>
                    <a:lnTo>
                      <a:pt x="88" y="10"/>
                    </a:lnTo>
                    <a:lnTo>
                      <a:pt x="96" y="10"/>
                    </a:lnTo>
                    <a:lnTo>
                      <a:pt x="103" y="5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84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6" y="15"/>
                    </a:lnTo>
                    <a:lnTo>
                      <a:pt x="213" y="20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5"/>
                    </a:lnTo>
                    <a:lnTo>
                      <a:pt x="242" y="25"/>
                    </a:lnTo>
                    <a:lnTo>
                      <a:pt x="250" y="25"/>
                    </a:lnTo>
                    <a:lnTo>
                      <a:pt x="257" y="20"/>
                    </a:lnTo>
                    <a:lnTo>
                      <a:pt x="264" y="20"/>
                    </a:lnTo>
                    <a:lnTo>
                      <a:pt x="272" y="20"/>
                    </a:lnTo>
                    <a:lnTo>
                      <a:pt x="279" y="15"/>
                    </a:lnTo>
                    <a:lnTo>
                      <a:pt x="286" y="15"/>
                    </a:lnTo>
                    <a:lnTo>
                      <a:pt x="301" y="10"/>
                    </a:lnTo>
                    <a:lnTo>
                      <a:pt x="308" y="15"/>
                    </a:lnTo>
                    <a:lnTo>
                      <a:pt x="323" y="15"/>
                    </a:lnTo>
                    <a:lnTo>
                      <a:pt x="330" y="15"/>
                    </a:lnTo>
                    <a:lnTo>
                      <a:pt x="345" y="20"/>
                    </a:lnTo>
                    <a:lnTo>
                      <a:pt x="352" y="25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30"/>
                    </a:lnTo>
                    <a:lnTo>
                      <a:pt x="389" y="30"/>
                    </a:lnTo>
                    <a:lnTo>
                      <a:pt x="396" y="25"/>
                    </a:lnTo>
                    <a:lnTo>
                      <a:pt x="403" y="25"/>
                    </a:lnTo>
                    <a:lnTo>
                      <a:pt x="411" y="20"/>
                    </a:lnTo>
                    <a:lnTo>
                      <a:pt x="425" y="20"/>
                    </a:lnTo>
                    <a:lnTo>
                      <a:pt x="433" y="20"/>
                    </a:lnTo>
                    <a:lnTo>
                      <a:pt x="447" y="25"/>
                    </a:lnTo>
                    <a:lnTo>
                      <a:pt x="462" y="25"/>
                    </a:lnTo>
                    <a:lnTo>
                      <a:pt x="469" y="35"/>
                    </a:lnTo>
                    <a:lnTo>
                      <a:pt x="477" y="40"/>
                    </a:lnTo>
                    <a:lnTo>
                      <a:pt x="484" y="50"/>
                    </a:lnTo>
                    <a:lnTo>
                      <a:pt x="484" y="60"/>
                    </a:lnTo>
                    <a:lnTo>
                      <a:pt x="484" y="70"/>
                    </a:lnTo>
                    <a:lnTo>
                      <a:pt x="477" y="80"/>
                    </a:lnTo>
                    <a:lnTo>
                      <a:pt x="469" y="90"/>
                    </a:lnTo>
                    <a:lnTo>
                      <a:pt x="455" y="95"/>
                    </a:lnTo>
                    <a:lnTo>
                      <a:pt x="440" y="95"/>
                    </a:lnTo>
                    <a:lnTo>
                      <a:pt x="433" y="100"/>
                    </a:lnTo>
                    <a:lnTo>
                      <a:pt x="418" y="100"/>
                    </a:lnTo>
                    <a:lnTo>
                      <a:pt x="411" y="95"/>
                    </a:lnTo>
                    <a:lnTo>
                      <a:pt x="403" y="95"/>
                    </a:lnTo>
                    <a:lnTo>
                      <a:pt x="396" y="90"/>
                    </a:lnTo>
                    <a:lnTo>
                      <a:pt x="389" y="90"/>
                    </a:lnTo>
                    <a:lnTo>
                      <a:pt x="381" y="85"/>
                    </a:lnTo>
                    <a:lnTo>
                      <a:pt x="374" y="85"/>
                    </a:lnTo>
                    <a:lnTo>
                      <a:pt x="359" y="90"/>
                    </a:lnTo>
                    <a:lnTo>
                      <a:pt x="352" y="90"/>
                    </a:lnTo>
                    <a:lnTo>
                      <a:pt x="338" y="95"/>
                    </a:lnTo>
                    <a:lnTo>
                      <a:pt x="330" y="100"/>
                    </a:lnTo>
                    <a:lnTo>
                      <a:pt x="316" y="105"/>
                    </a:lnTo>
                    <a:lnTo>
                      <a:pt x="308" y="105"/>
                    </a:lnTo>
                    <a:lnTo>
                      <a:pt x="294" y="105"/>
                    </a:lnTo>
                    <a:lnTo>
                      <a:pt x="286" y="100"/>
                    </a:lnTo>
                    <a:lnTo>
                      <a:pt x="272" y="100"/>
                    </a:lnTo>
                    <a:lnTo>
                      <a:pt x="264" y="95"/>
                    </a:lnTo>
                    <a:lnTo>
                      <a:pt x="257" y="90"/>
                    </a:lnTo>
                    <a:lnTo>
                      <a:pt x="250" y="85"/>
                    </a:lnTo>
                    <a:lnTo>
                      <a:pt x="242" y="85"/>
                    </a:lnTo>
                    <a:lnTo>
                      <a:pt x="235" y="80"/>
                    </a:lnTo>
                    <a:lnTo>
                      <a:pt x="228" y="80"/>
                    </a:lnTo>
                    <a:lnTo>
                      <a:pt x="220" y="80"/>
                    </a:lnTo>
                    <a:lnTo>
                      <a:pt x="213" y="85"/>
                    </a:lnTo>
                    <a:lnTo>
                      <a:pt x="206" y="85"/>
                    </a:lnTo>
                    <a:lnTo>
                      <a:pt x="198" y="90"/>
                    </a:lnTo>
                    <a:lnTo>
                      <a:pt x="191" y="95"/>
                    </a:lnTo>
                    <a:lnTo>
                      <a:pt x="184" y="95"/>
                    </a:lnTo>
                    <a:lnTo>
                      <a:pt x="176" y="100"/>
                    </a:lnTo>
                    <a:lnTo>
                      <a:pt x="169" y="100"/>
                    </a:lnTo>
                    <a:lnTo>
                      <a:pt x="162" y="100"/>
                    </a:lnTo>
                    <a:lnTo>
                      <a:pt x="154" y="105"/>
                    </a:lnTo>
                    <a:lnTo>
                      <a:pt x="147" y="105"/>
                    </a:lnTo>
                    <a:lnTo>
                      <a:pt x="140" y="105"/>
                    </a:lnTo>
                    <a:lnTo>
                      <a:pt x="132" y="105"/>
                    </a:lnTo>
                    <a:lnTo>
                      <a:pt x="125" y="105"/>
                    </a:lnTo>
                    <a:lnTo>
                      <a:pt x="118" y="100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03" y="95"/>
                    </a:lnTo>
                    <a:lnTo>
                      <a:pt x="96" y="95"/>
                    </a:lnTo>
                    <a:lnTo>
                      <a:pt x="88" y="90"/>
                    </a:lnTo>
                    <a:lnTo>
                      <a:pt x="81" y="95"/>
                    </a:lnTo>
                    <a:lnTo>
                      <a:pt x="74" y="95"/>
                    </a:lnTo>
                    <a:lnTo>
                      <a:pt x="66" y="100"/>
                    </a:lnTo>
                    <a:lnTo>
                      <a:pt x="59" y="100"/>
                    </a:lnTo>
                    <a:lnTo>
                      <a:pt x="52" y="110"/>
                    </a:lnTo>
                    <a:lnTo>
                      <a:pt x="44" y="115"/>
                    </a:lnTo>
                    <a:lnTo>
                      <a:pt x="37" y="125"/>
                    </a:lnTo>
                    <a:lnTo>
                      <a:pt x="37" y="1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0" name="Freeform 302"/>
              <p:cNvSpPr>
                <a:spLocks/>
              </p:cNvSpPr>
              <p:nvPr/>
            </p:nvSpPr>
            <p:spPr bwMode="auto">
              <a:xfrm>
                <a:off x="3302" y="161"/>
                <a:ext cx="783" cy="221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0" y="90"/>
                  </a:cxn>
                  <a:cxn ang="0">
                    <a:pos x="15" y="75"/>
                  </a:cxn>
                  <a:cxn ang="0">
                    <a:pos x="30" y="60"/>
                  </a:cxn>
                  <a:cxn ang="0">
                    <a:pos x="52" y="50"/>
                  </a:cxn>
                  <a:cxn ang="0">
                    <a:pos x="52" y="45"/>
                  </a:cxn>
                  <a:cxn ang="0">
                    <a:pos x="52" y="40"/>
                  </a:cxn>
                  <a:cxn ang="0">
                    <a:pos x="59" y="30"/>
                  </a:cxn>
                  <a:cxn ang="0">
                    <a:pos x="59" y="25"/>
                  </a:cxn>
                  <a:cxn ang="0">
                    <a:pos x="66" y="15"/>
                  </a:cxn>
                  <a:cxn ang="0">
                    <a:pos x="88" y="5"/>
                  </a:cxn>
                  <a:cxn ang="0">
                    <a:pos x="103" y="5"/>
                  </a:cxn>
                  <a:cxn ang="0">
                    <a:pos x="118" y="0"/>
                  </a:cxn>
                  <a:cxn ang="0">
                    <a:pos x="140" y="0"/>
                  </a:cxn>
                  <a:cxn ang="0">
                    <a:pos x="154" y="5"/>
                  </a:cxn>
                  <a:cxn ang="0">
                    <a:pos x="169" y="10"/>
                  </a:cxn>
                  <a:cxn ang="0">
                    <a:pos x="184" y="15"/>
                  </a:cxn>
                  <a:cxn ang="0">
                    <a:pos x="198" y="25"/>
                  </a:cxn>
                  <a:cxn ang="0">
                    <a:pos x="213" y="25"/>
                  </a:cxn>
                  <a:cxn ang="0">
                    <a:pos x="228" y="25"/>
                  </a:cxn>
                  <a:cxn ang="0">
                    <a:pos x="242" y="20"/>
                  </a:cxn>
                  <a:cxn ang="0">
                    <a:pos x="250" y="15"/>
                  </a:cxn>
                  <a:cxn ang="0">
                    <a:pos x="272" y="15"/>
                  </a:cxn>
                  <a:cxn ang="0">
                    <a:pos x="294" y="15"/>
                  </a:cxn>
                  <a:cxn ang="0">
                    <a:pos x="316" y="25"/>
                  </a:cxn>
                  <a:cxn ang="0">
                    <a:pos x="330" y="30"/>
                  </a:cxn>
                  <a:cxn ang="0">
                    <a:pos x="352" y="30"/>
                  </a:cxn>
                  <a:cxn ang="0">
                    <a:pos x="359" y="30"/>
                  </a:cxn>
                  <a:cxn ang="0">
                    <a:pos x="381" y="25"/>
                  </a:cxn>
                  <a:cxn ang="0">
                    <a:pos x="403" y="25"/>
                  </a:cxn>
                  <a:cxn ang="0">
                    <a:pos x="418" y="30"/>
                  </a:cxn>
                  <a:cxn ang="0">
                    <a:pos x="440" y="35"/>
                  </a:cxn>
                  <a:cxn ang="0">
                    <a:pos x="447" y="50"/>
                  </a:cxn>
                  <a:cxn ang="0">
                    <a:pos x="440" y="70"/>
                  </a:cxn>
                  <a:cxn ang="0">
                    <a:pos x="418" y="75"/>
                  </a:cxn>
                  <a:cxn ang="0">
                    <a:pos x="396" y="75"/>
                  </a:cxn>
                  <a:cxn ang="0">
                    <a:pos x="374" y="75"/>
                  </a:cxn>
                  <a:cxn ang="0">
                    <a:pos x="359" y="70"/>
                  </a:cxn>
                  <a:cxn ang="0">
                    <a:pos x="352" y="65"/>
                  </a:cxn>
                  <a:cxn ang="0">
                    <a:pos x="330" y="70"/>
                  </a:cxn>
                  <a:cxn ang="0">
                    <a:pos x="316" y="75"/>
                  </a:cxn>
                  <a:cxn ang="0">
                    <a:pos x="294" y="80"/>
                  </a:cxn>
                  <a:cxn ang="0">
                    <a:pos x="272" y="80"/>
                  </a:cxn>
                  <a:cxn ang="0">
                    <a:pos x="250" y="75"/>
                  </a:cxn>
                  <a:cxn ang="0">
                    <a:pos x="235" y="70"/>
                  </a:cxn>
                  <a:cxn ang="0">
                    <a:pos x="220" y="60"/>
                  </a:cxn>
                  <a:cxn ang="0">
                    <a:pos x="206" y="60"/>
                  </a:cxn>
                  <a:cxn ang="0">
                    <a:pos x="191" y="60"/>
                  </a:cxn>
                  <a:cxn ang="0">
                    <a:pos x="176" y="70"/>
                  </a:cxn>
                  <a:cxn ang="0">
                    <a:pos x="169" y="75"/>
                  </a:cxn>
                  <a:cxn ang="0">
                    <a:pos x="154" y="80"/>
                  </a:cxn>
                  <a:cxn ang="0">
                    <a:pos x="140" y="85"/>
                  </a:cxn>
                  <a:cxn ang="0">
                    <a:pos x="125" y="85"/>
                  </a:cxn>
                  <a:cxn ang="0">
                    <a:pos x="110" y="85"/>
                  </a:cxn>
                  <a:cxn ang="0">
                    <a:pos x="96" y="85"/>
                  </a:cxn>
                  <a:cxn ang="0">
                    <a:pos x="88" y="80"/>
                  </a:cxn>
                  <a:cxn ang="0">
                    <a:pos x="81" y="75"/>
                  </a:cxn>
                  <a:cxn ang="0">
                    <a:pos x="52" y="80"/>
                  </a:cxn>
                  <a:cxn ang="0">
                    <a:pos x="37" y="85"/>
                  </a:cxn>
                  <a:cxn ang="0">
                    <a:pos x="22" y="95"/>
                  </a:cxn>
                  <a:cxn ang="0">
                    <a:pos x="15" y="105"/>
                  </a:cxn>
                </a:cxnLst>
                <a:rect l="0" t="0" r="r" b="b"/>
                <a:pathLst>
                  <a:path w="447" h="105">
                    <a:moveTo>
                      <a:pt x="15" y="105"/>
                    </a:moveTo>
                    <a:lnTo>
                      <a:pt x="0" y="105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8" y="85"/>
                    </a:lnTo>
                    <a:lnTo>
                      <a:pt x="15" y="75"/>
                    </a:lnTo>
                    <a:lnTo>
                      <a:pt x="22" y="70"/>
                    </a:lnTo>
                    <a:lnTo>
                      <a:pt x="30" y="60"/>
                    </a:lnTo>
                    <a:lnTo>
                      <a:pt x="44" y="55"/>
                    </a:lnTo>
                    <a:lnTo>
                      <a:pt x="52" y="50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35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9" y="25"/>
                    </a:lnTo>
                    <a:lnTo>
                      <a:pt x="66" y="20"/>
                    </a:lnTo>
                    <a:lnTo>
                      <a:pt x="66" y="15"/>
                    </a:lnTo>
                    <a:lnTo>
                      <a:pt x="81" y="10"/>
                    </a:lnTo>
                    <a:lnTo>
                      <a:pt x="88" y="5"/>
                    </a:lnTo>
                    <a:lnTo>
                      <a:pt x="96" y="5"/>
                    </a:lnTo>
                    <a:lnTo>
                      <a:pt x="103" y="5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4" y="5"/>
                    </a:lnTo>
                    <a:lnTo>
                      <a:pt x="162" y="5"/>
                    </a:lnTo>
                    <a:lnTo>
                      <a:pt x="169" y="10"/>
                    </a:lnTo>
                    <a:lnTo>
                      <a:pt x="176" y="15"/>
                    </a:lnTo>
                    <a:lnTo>
                      <a:pt x="184" y="15"/>
                    </a:lnTo>
                    <a:lnTo>
                      <a:pt x="191" y="20"/>
                    </a:lnTo>
                    <a:lnTo>
                      <a:pt x="198" y="25"/>
                    </a:lnTo>
                    <a:lnTo>
                      <a:pt x="206" y="25"/>
                    </a:lnTo>
                    <a:lnTo>
                      <a:pt x="213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5" y="20"/>
                    </a:lnTo>
                    <a:lnTo>
                      <a:pt x="242" y="20"/>
                    </a:lnTo>
                    <a:lnTo>
                      <a:pt x="242" y="15"/>
                    </a:lnTo>
                    <a:lnTo>
                      <a:pt x="250" y="15"/>
                    </a:lnTo>
                    <a:lnTo>
                      <a:pt x="264" y="15"/>
                    </a:lnTo>
                    <a:lnTo>
                      <a:pt x="272" y="15"/>
                    </a:lnTo>
                    <a:lnTo>
                      <a:pt x="286" y="15"/>
                    </a:lnTo>
                    <a:lnTo>
                      <a:pt x="294" y="15"/>
                    </a:lnTo>
                    <a:lnTo>
                      <a:pt x="301" y="20"/>
                    </a:lnTo>
                    <a:lnTo>
                      <a:pt x="316" y="25"/>
                    </a:lnTo>
                    <a:lnTo>
                      <a:pt x="323" y="30"/>
                    </a:lnTo>
                    <a:lnTo>
                      <a:pt x="330" y="30"/>
                    </a:lnTo>
                    <a:lnTo>
                      <a:pt x="337" y="30"/>
                    </a:lnTo>
                    <a:lnTo>
                      <a:pt x="352" y="30"/>
                    </a:lnTo>
                    <a:lnTo>
                      <a:pt x="352" y="30"/>
                    </a:lnTo>
                    <a:lnTo>
                      <a:pt x="359" y="30"/>
                    </a:lnTo>
                    <a:lnTo>
                      <a:pt x="374" y="30"/>
                    </a:lnTo>
                    <a:lnTo>
                      <a:pt x="381" y="25"/>
                    </a:lnTo>
                    <a:lnTo>
                      <a:pt x="389" y="25"/>
                    </a:lnTo>
                    <a:lnTo>
                      <a:pt x="403" y="25"/>
                    </a:lnTo>
                    <a:lnTo>
                      <a:pt x="411" y="25"/>
                    </a:lnTo>
                    <a:lnTo>
                      <a:pt x="418" y="30"/>
                    </a:lnTo>
                    <a:lnTo>
                      <a:pt x="433" y="30"/>
                    </a:lnTo>
                    <a:lnTo>
                      <a:pt x="440" y="35"/>
                    </a:lnTo>
                    <a:lnTo>
                      <a:pt x="447" y="45"/>
                    </a:lnTo>
                    <a:lnTo>
                      <a:pt x="447" y="50"/>
                    </a:lnTo>
                    <a:lnTo>
                      <a:pt x="447" y="60"/>
                    </a:lnTo>
                    <a:lnTo>
                      <a:pt x="440" y="70"/>
                    </a:lnTo>
                    <a:lnTo>
                      <a:pt x="425" y="70"/>
                    </a:lnTo>
                    <a:lnTo>
                      <a:pt x="418" y="75"/>
                    </a:lnTo>
                    <a:lnTo>
                      <a:pt x="411" y="75"/>
                    </a:lnTo>
                    <a:lnTo>
                      <a:pt x="396" y="75"/>
                    </a:lnTo>
                    <a:lnTo>
                      <a:pt x="389" y="75"/>
                    </a:lnTo>
                    <a:lnTo>
                      <a:pt x="374" y="75"/>
                    </a:lnTo>
                    <a:lnTo>
                      <a:pt x="367" y="75"/>
                    </a:lnTo>
                    <a:lnTo>
                      <a:pt x="359" y="70"/>
                    </a:lnTo>
                    <a:lnTo>
                      <a:pt x="352" y="70"/>
                    </a:lnTo>
                    <a:lnTo>
                      <a:pt x="352" y="65"/>
                    </a:lnTo>
                    <a:lnTo>
                      <a:pt x="337" y="65"/>
                    </a:lnTo>
                    <a:lnTo>
                      <a:pt x="330" y="70"/>
                    </a:lnTo>
                    <a:lnTo>
                      <a:pt x="323" y="70"/>
                    </a:lnTo>
                    <a:lnTo>
                      <a:pt x="316" y="75"/>
                    </a:lnTo>
                    <a:lnTo>
                      <a:pt x="301" y="80"/>
                    </a:lnTo>
                    <a:lnTo>
                      <a:pt x="294" y="80"/>
                    </a:lnTo>
                    <a:lnTo>
                      <a:pt x="279" y="80"/>
                    </a:lnTo>
                    <a:lnTo>
                      <a:pt x="272" y="80"/>
                    </a:lnTo>
                    <a:lnTo>
                      <a:pt x="257" y="80"/>
                    </a:lnTo>
                    <a:lnTo>
                      <a:pt x="250" y="75"/>
                    </a:lnTo>
                    <a:lnTo>
                      <a:pt x="242" y="75"/>
                    </a:lnTo>
                    <a:lnTo>
                      <a:pt x="235" y="70"/>
                    </a:lnTo>
                    <a:lnTo>
                      <a:pt x="228" y="65"/>
                    </a:lnTo>
                    <a:lnTo>
                      <a:pt x="220" y="60"/>
                    </a:lnTo>
                    <a:lnTo>
                      <a:pt x="213" y="60"/>
                    </a:lnTo>
                    <a:lnTo>
                      <a:pt x="206" y="60"/>
                    </a:lnTo>
                    <a:lnTo>
                      <a:pt x="198" y="60"/>
                    </a:lnTo>
                    <a:lnTo>
                      <a:pt x="191" y="60"/>
                    </a:lnTo>
                    <a:lnTo>
                      <a:pt x="184" y="65"/>
                    </a:lnTo>
                    <a:lnTo>
                      <a:pt x="176" y="70"/>
                    </a:lnTo>
                    <a:lnTo>
                      <a:pt x="176" y="75"/>
                    </a:lnTo>
                    <a:lnTo>
                      <a:pt x="169" y="7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47" y="85"/>
                    </a:lnTo>
                    <a:lnTo>
                      <a:pt x="140" y="85"/>
                    </a:lnTo>
                    <a:lnTo>
                      <a:pt x="132" y="85"/>
                    </a:lnTo>
                    <a:lnTo>
                      <a:pt x="125" y="85"/>
                    </a:lnTo>
                    <a:lnTo>
                      <a:pt x="118" y="85"/>
                    </a:lnTo>
                    <a:lnTo>
                      <a:pt x="110" y="85"/>
                    </a:lnTo>
                    <a:lnTo>
                      <a:pt x="103" y="85"/>
                    </a:lnTo>
                    <a:lnTo>
                      <a:pt x="96" y="85"/>
                    </a:lnTo>
                    <a:lnTo>
                      <a:pt x="96" y="80"/>
                    </a:lnTo>
                    <a:lnTo>
                      <a:pt x="88" y="80"/>
                    </a:lnTo>
                    <a:lnTo>
                      <a:pt x="81" y="80"/>
                    </a:lnTo>
                    <a:lnTo>
                      <a:pt x="81" y="75"/>
                    </a:lnTo>
                    <a:lnTo>
                      <a:pt x="66" y="75"/>
                    </a:lnTo>
                    <a:lnTo>
                      <a:pt x="52" y="80"/>
                    </a:lnTo>
                    <a:lnTo>
                      <a:pt x="44" y="80"/>
                    </a:lnTo>
                    <a:lnTo>
                      <a:pt x="37" y="85"/>
                    </a:lnTo>
                    <a:lnTo>
                      <a:pt x="30" y="90"/>
                    </a:lnTo>
                    <a:lnTo>
                      <a:pt x="22" y="95"/>
                    </a:lnTo>
                    <a:lnTo>
                      <a:pt x="15" y="100"/>
                    </a:lnTo>
                    <a:lnTo>
                      <a:pt x="15" y="1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1" name="Freeform 303"/>
              <p:cNvSpPr>
                <a:spLocks/>
              </p:cNvSpPr>
              <p:nvPr/>
            </p:nvSpPr>
            <p:spPr bwMode="auto">
              <a:xfrm>
                <a:off x="3328" y="203"/>
                <a:ext cx="719" cy="13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7" y="55"/>
                  </a:cxn>
                  <a:cxn ang="0">
                    <a:pos x="15" y="45"/>
                  </a:cxn>
                  <a:cxn ang="0">
                    <a:pos x="29" y="35"/>
                  </a:cxn>
                  <a:cxn ang="0">
                    <a:pos x="51" y="30"/>
                  </a:cxn>
                  <a:cxn ang="0">
                    <a:pos x="51" y="20"/>
                  </a:cxn>
                  <a:cxn ang="0">
                    <a:pos x="66" y="15"/>
                  </a:cxn>
                  <a:cxn ang="0">
                    <a:pos x="73" y="10"/>
                  </a:cxn>
                  <a:cxn ang="0">
                    <a:pos x="81" y="5"/>
                  </a:cxn>
                  <a:cxn ang="0">
                    <a:pos x="95" y="0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47" y="0"/>
                  </a:cxn>
                  <a:cxn ang="0">
                    <a:pos x="161" y="5"/>
                  </a:cxn>
                  <a:cxn ang="0">
                    <a:pos x="176" y="10"/>
                  </a:cxn>
                  <a:cxn ang="0">
                    <a:pos x="191" y="15"/>
                  </a:cxn>
                  <a:cxn ang="0">
                    <a:pos x="198" y="15"/>
                  </a:cxn>
                  <a:cxn ang="0">
                    <a:pos x="213" y="15"/>
                  </a:cxn>
                  <a:cxn ang="0">
                    <a:pos x="227" y="10"/>
                  </a:cxn>
                  <a:cxn ang="0">
                    <a:pos x="242" y="10"/>
                  </a:cxn>
                  <a:cxn ang="0">
                    <a:pos x="257" y="10"/>
                  </a:cxn>
                  <a:cxn ang="0">
                    <a:pos x="279" y="10"/>
                  </a:cxn>
                  <a:cxn ang="0">
                    <a:pos x="293" y="15"/>
                  </a:cxn>
                  <a:cxn ang="0">
                    <a:pos x="308" y="20"/>
                  </a:cxn>
                  <a:cxn ang="0">
                    <a:pos x="322" y="20"/>
                  </a:cxn>
                  <a:cxn ang="0">
                    <a:pos x="337" y="15"/>
                  </a:cxn>
                  <a:cxn ang="0">
                    <a:pos x="359" y="15"/>
                  </a:cxn>
                  <a:cxn ang="0">
                    <a:pos x="374" y="15"/>
                  </a:cxn>
                  <a:cxn ang="0">
                    <a:pos x="396" y="15"/>
                  </a:cxn>
                  <a:cxn ang="0">
                    <a:pos x="410" y="20"/>
                  </a:cxn>
                  <a:cxn ang="0">
                    <a:pos x="410" y="30"/>
                  </a:cxn>
                  <a:cxn ang="0">
                    <a:pos x="410" y="40"/>
                  </a:cxn>
                  <a:cxn ang="0">
                    <a:pos x="388" y="45"/>
                  </a:cxn>
                  <a:cxn ang="0">
                    <a:pos x="374" y="45"/>
                  </a:cxn>
                  <a:cxn ang="0">
                    <a:pos x="352" y="45"/>
                  </a:cxn>
                  <a:cxn ang="0">
                    <a:pos x="337" y="40"/>
                  </a:cxn>
                  <a:cxn ang="0">
                    <a:pos x="322" y="40"/>
                  </a:cxn>
                  <a:cxn ang="0">
                    <a:pos x="308" y="40"/>
                  </a:cxn>
                  <a:cxn ang="0">
                    <a:pos x="293" y="45"/>
                  </a:cxn>
                  <a:cxn ang="0">
                    <a:pos x="279" y="50"/>
                  </a:cxn>
                  <a:cxn ang="0">
                    <a:pos x="257" y="50"/>
                  </a:cxn>
                  <a:cxn ang="0">
                    <a:pos x="235" y="45"/>
                  </a:cxn>
                  <a:cxn ang="0">
                    <a:pos x="220" y="40"/>
                  </a:cxn>
                  <a:cxn ang="0">
                    <a:pos x="205" y="35"/>
                  </a:cxn>
                  <a:cxn ang="0">
                    <a:pos x="198" y="35"/>
                  </a:cxn>
                  <a:cxn ang="0">
                    <a:pos x="183" y="35"/>
                  </a:cxn>
                  <a:cxn ang="0">
                    <a:pos x="169" y="40"/>
                  </a:cxn>
                  <a:cxn ang="0">
                    <a:pos x="161" y="45"/>
                  </a:cxn>
                  <a:cxn ang="0">
                    <a:pos x="147" y="50"/>
                  </a:cxn>
                  <a:cxn ang="0">
                    <a:pos x="132" y="50"/>
                  </a:cxn>
                  <a:cxn ang="0">
                    <a:pos x="117" y="55"/>
                  </a:cxn>
                  <a:cxn ang="0">
                    <a:pos x="110" y="55"/>
                  </a:cxn>
                  <a:cxn ang="0">
                    <a:pos x="95" y="50"/>
                  </a:cxn>
                  <a:cxn ang="0">
                    <a:pos x="88" y="50"/>
                  </a:cxn>
                  <a:cxn ang="0">
                    <a:pos x="81" y="45"/>
                  </a:cxn>
                  <a:cxn ang="0">
                    <a:pos x="59" y="50"/>
                  </a:cxn>
                  <a:cxn ang="0">
                    <a:pos x="37" y="50"/>
                  </a:cxn>
                  <a:cxn ang="0">
                    <a:pos x="22" y="60"/>
                  </a:cxn>
                  <a:cxn ang="0">
                    <a:pos x="15" y="65"/>
                  </a:cxn>
                </a:cxnLst>
                <a:rect l="0" t="0" r="r" b="b"/>
                <a:pathLst>
                  <a:path w="410" h="65">
                    <a:moveTo>
                      <a:pt x="15" y="65"/>
                    </a:moveTo>
                    <a:lnTo>
                      <a:pt x="0" y="65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50"/>
                    </a:lnTo>
                    <a:lnTo>
                      <a:pt x="15" y="45"/>
                    </a:lnTo>
                    <a:lnTo>
                      <a:pt x="22" y="40"/>
                    </a:lnTo>
                    <a:lnTo>
                      <a:pt x="29" y="35"/>
                    </a:lnTo>
                    <a:lnTo>
                      <a:pt x="44" y="30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0"/>
                    </a:lnTo>
                    <a:lnTo>
                      <a:pt x="59" y="20"/>
                    </a:lnTo>
                    <a:lnTo>
                      <a:pt x="66" y="15"/>
                    </a:lnTo>
                    <a:lnTo>
                      <a:pt x="66" y="10"/>
                    </a:lnTo>
                    <a:lnTo>
                      <a:pt x="73" y="10"/>
                    </a:lnTo>
                    <a:lnTo>
                      <a:pt x="73" y="5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9" y="10"/>
                    </a:lnTo>
                    <a:lnTo>
                      <a:pt x="176" y="10"/>
                    </a:lnTo>
                    <a:lnTo>
                      <a:pt x="183" y="10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98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0" y="10"/>
                    </a:lnTo>
                    <a:lnTo>
                      <a:pt x="227" y="10"/>
                    </a:lnTo>
                    <a:lnTo>
                      <a:pt x="235" y="10"/>
                    </a:lnTo>
                    <a:lnTo>
                      <a:pt x="242" y="10"/>
                    </a:lnTo>
                    <a:lnTo>
                      <a:pt x="249" y="10"/>
                    </a:lnTo>
                    <a:lnTo>
                      <a:pt x="257" y="10"/>
                    </a:lnTo>
                    <a:lnTo>
                      <a:pt x="264" y="10"/>
                    </a:lnTo>
                    <a:lnTo>
                      <a:pt x="279" y="10"/>
                    </a:lnTo>
                    <a:lnTo>
                      <a:pt x="286" y="10"/>
                    </a:lnTo>
                    <a:lnTo>
                      <a:pt x="293" y="15"/>
                    </a:lnTo>
                    <a:lnTo>
                      <a:pt x="301" y="15"/>
                    </a:lnTo>
                    <a:lnTo>
                      <a:pt x="308" y="20"/>
                    </a:lnTo>
                    <a:lnTo>
                      <a:pt x="315" y="20"/>
                    </a:lnTo>
                    <a:lnTo>
                      <a:pt x="322" y="20"/>
                    </a:lnTo>
                    <a:lnTo>
                      <a:pt x="337" y="20"/>
                    </a:lnTo>
                    <a:lnTo>
                      <a:pt x="337" y="15"/>
                    </a:lnTo>
                    <a:lnTo>
                      <a:pt x="352" y="15"/>
                    </a:lnTo>
                    <a:lnTo>
                      <a:pt x="359" y="15"/>
                    </a:lnTo>
                    <a:lnTo>
                      <a:pt x="366" y="15"/>
                    </a:lnTo>
                    <a:lnTo>
                      <a:pt x="374" y="15"/>
                    </a:lnTo>
                    <a:lnTo>
                      <a:pt x="388" y="15"/>
                    </a:lnTo>
                    <a:lnTo>
                      <a:pt x="396" y="15"/>
                    </a:lnTo>
                    <a:lnTo>
                      <a:pt x="403" y="20"/>
                    </a:lnTo>
                    <a:lnTo>
                      <a:pt x="410" y="20"/>
                    </a:lnTo>
                    <a:lnTo>
                      <a:pt x="410" y="25"/>
                    </a:lnTo>
                    <a:lnTo>
                      <a:pt x="410" y="30"/>
                    </a:lnTo>
                    <a:lnTo>
                      <a:pt x="410" y="35"/>
                    </a:lnTo>
                    <a:lnTo>
                      <a:pt x="410" y="40"/>
                    </a:lnTo>
                    <a:lnTo>
                      <a:pt x="403" y="40"/>
                    </a:lnTo>
                    <a:lnTo>
                      <a:pt x="388" y="45"/>
                    </a:lnTo>
                    <a:lnTo>
                      <a:pt x="381" y="45"/>
                    </a:lnTo>
                    <a:lnTo>
                      <a:pt x="374" y="45"/>
                    </a:lnTo>
                    <a:lnTo>
                      <a:pt x="366" y="45"/>
                    </a:lnTo>
                    <a:lnTo>
                      <a:pt x="352" y="45"/>
                    </a:lnTo>
                    <a:lnTo>
                      <a:pt x="344" y="40"/>
                    </a:lnTo>
                    <a:lnTo>
                      <a:pt x="337" y="40"/>
                    </a:lnTo>
                    <a:lnTo>
                      <a:pt x="337" y="40"/>
                    </a:lnTo>
                    <a:lnTo>
                      <a:pt x="322" y="40"/>
                    </a:lnTo>
                    <a:lnTo>
                      <a:pt x="315" y="40"/>
                    </a:lnTo>
                    <a:lnTo>
                      <a:pt x="308" y="40"/>
                    </a:lnTo>
                    <a:lnTo>
                      <a:pt x="301" y="40"/>
                    </a:lnTo>
                    <a:lnTo>
                      <a:pt x="293" y="45"/>
                    </a:lnTo>
                    <a:lnTo>
                      <a:pt x="286" y="45"/>
                    </a:lnTo>
                    <a:lnTo>
                      <a:pt x="279" y="50"/>
                    </a:lnTo>
                    <a:lnTo>
                      <a:pt x="264" y="50"/>
                    </a:lnTo>
                    <a:lnTo>
                      <a:pt x="257" y="50"/>
                    </a:lnTo>
                    <a:lnTo>
                      <a:pt x="242" y="50"/>
                    </a:lnTo>
                    <a:lnTo>
                      <a:pt x="235" y="45"/>
                    </a:lnTo>
                    <a:lnTo>
                      <a:pt x="227" y="45"/>
                    </a:lnTo>
                    <a:lnTo>
                      <a:pt x="220" y="40"/>
                    </a:lnTo>
                    <a:lnTo>
                      <a:pt x="213" y="40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198" y="35"/>
                    </a:lnTo>
                    <a:lnTo>
                      <a:pt x="191" y="35"/>
                    </a:lnTo>
                    <a:lnTo>
                      <a:pt x="183" y="35"/>
                    </a:lnTo>
                    <a:lnTo>
                      <a:pt x="176" y="40"/>
                    </a:lnTo>
                    <a:lnTo>
                      <a:pt x="169" y="40"/>
                    </a:lnTo>
                    <a:lnTo>
                      <a:pt x="161" y="40"/>
                    </a:lnTo>
                    <a:lnTo>
                      <a:pt x="161" y="45"/>
                    </a:lnTo>
                    <a:lnTo>
                      <a:pt x="154" y="50"/>
                    </a:lnTo>
                    <a:lnTo>
                      <a:pt x="147" y="50"/>
                    </a:lnTo>
                    <a:lnTo>
                      <a:pt x="139" y="50"/>
                    </a:lnTo>
                    <a:lnTo>
                      <a:pt x="132" y="50"/>
                    </a:lnTo>
                    <a:lnTo>
                      <a:pt x="125" y="55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0" y="55"/>
                    </a:lnTo>
                    <a:lnTo>
                      <a:pt x="103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88" y="50"/>
                    </a:lnTo>
                    <a:lnTo>
                      <a:pt x="81" y="50"/>
                    </a:lnTo>
                    <a:lnTo>
                      <a:pt x="81" y="45"/>
                    </a:lnTo>
                    <a:lnTo>
                      <a:pt x="66" y="45"/>
                    </a:lnTo>
                    <a:lnTo>
                      <a:pt x="59" y="50"/>
                    </a:lnTo>
                    <a:lnTo>
                      <a:pt x="44" y="50"/>
                    </a:lnTo>
                    <a:lnTo>
                      <a:pt x="37" y="50"/>
                    </a:lnTo>
                    <a:lnTo>
                      <a:pt x="29" y="55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072" name="WordArt 304"/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914400" cy="904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SME</a:t>
            </a:r>
          </a:p>
        </p:txBody>
      </p:sp>
      <p:grpSp>
        <p:nvGrpSpPr>
          <p:cNvPr id="33073" name="Group 305"/>
          <p:cNvGrpSpPr>
            <a:grpSpLocks/>
          </p:cNvGrpSpPr>
          <p:nvPr/>
        </p:nvGrpSpPr>
        <p:grpSpPr bwMode="auto">
          <a:xfrm>
            <a:off x="3429000" y="2514600"/>
            <a:ext cx="2286000" cy="1524000"/>
            <a:chOff x="1344" y="1875"/>
            <a:chExt cx="1440" cy="909"/>
          </a:xfrm>
        </p:grpSpPr>
        <p:sp>
          <p:nvSpPr>
            <p:cNvPr id="33074" name="AutoShape 306"/>
            <p:cNvSpPr>
              <a:spLocks noChangeArrowheads="1"/>
            </p:cNvSpPr>
            <p:nvPr/>
          </p:nvSpPr>
          <p:spPr bwMode="auto">
            <a:xfrm rot="-10795245">
              <a:off x="1598" y="2047"/>
              <a:ext cx="254" cy="73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5" name="Freeform 307"/>
            <p:cNvSpPr>
              <a:spLocks/>
            </p:cNvSpPr>
            <p:nvPr/>
          </p:nvSpPr>
          <p:spPr bwMode="auto">
            <a:xfrm>
              <a:off x="1570" y="2375"/>
              <a:ext cx="1214" cy="409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20" y="164"/>
                </a:cxn>
                <a:cxn ang="0">
                  <a:pos x="32" y="124"/>
                </a:cxn>
                <a:cxn ang="0">
                  <a:pos x="28" y="100"/>
                </a:cxn>
                <a:cxn ang="0">
                  <a:pos x="8" y="56"/>
                </a:cxn>
                <a:cxn ang="0">
                  <a:pos x="160" y="0"/>
                </a:cxn>
                <a:cxn ang="0">
                  <a:pos x="160" y="96"/>
                </a:cxn>
                <a:cxn ang="0">
                  <a:pos x="304" y="0"/>
                </a:cxn>
                <a:cxn ang="0">
                  <a:pos x="304" y="96"/>
                </a:cxn>
                <a:cxn ang="0">
                  <a:pos x="448" y="0"/>
                </a:cxn>
                <a:cxn ang="0">
                  <a:pos x="448" y="96"/>
                </a:cxn>
                <a:cxn ang="0">
                  <a:pos x="592" y="0"/>
                </a:cxn>
                <a:cxn ang="0">
                  <a:pos x="592" y="96"/>
                </a:cxn>
                <a:cxn ang="0">
                  <a:pos x="688" y="0"/>
                </a:cxn>
                <a:cxn ang="0">
                  <a:pos x="688" y="96"/>
                </a:cxn>
                <a:cxn ang="0">
                  <a:pos x="688" y="240"/>
                </a:cxn>
                <a:cxn ang="0">
                  <a:pos x="0" y="236"/>
                </a:cxn>
              </a:cxnLst>
              <a:rect l="0" t="0" r="r" b="b"/>
              <a:pathLst>
                <a:path w="688" h="240">
                  <a:moveTo>
                    <a:pt x="0" y="236"/>
                  </a:moveTo>
                  <a:cubicBezTo>
                    <a:pt x="23" y="174"/>
                    <a:pt x="2" y="236"/>
                    <a:pt x="20" y="164"/>
                  </a:cubicBezTo>
                  <a:cubicBezTo>
                    <a:pt x="23" y="150"/>
                    <a:pt x="32" y="124"/>
                    <a:pt x="32" y="124"/>
                  </a:cubicBezTo>
                  <a:cubicBezTo>
                    <a:pt x="31" y="116"/>
                    <a:pt x="30" y="108"/>
                    <a:pt x="28" y="100"/>
                  </a:cubicBezTo>
                  <a:cubicBezTo>
                    <a:pt x="24" y="87"/>
                    <a:pt x="8" y="69"/>
                    <a:pt x="8" y="56"/>
                  </a:cubicBezTo>
                  <a:lnTo>
                    <a:pt x="160" y="0"/>
                  </a:lnTo>
                  <a:lnTo>
                    <a:pt x="160" y="96"/>
                  </a:lnTo>
                  <a:lnTo>
                    <a:pt x="304" y="0"/>
                  </a:lnTo>
                  <a:lnTo>
                    <a:pt x="304" y="96"/>
                  </a:lnTo>
                  <a:lnTo>
                    <a:pt x="448" y="0"/>
                  </a:lnTo>
                  <a:lnTo>
                    <a:pt x="448" y="96"/>
                  </a:lnTo>
                  <a:lnTo>
                    <a:pt x="592" y="0"/>
                  </a:lnTo>
                  <a:lnTo>
                    <a:pt x="592" y="96"/>
                  </a:lnTo>
                  <a:lnTo>
                    <a:pt x="688" y="0"/>
                  </a:lnTo>
                  <a:lnTo>
                    <a:pt x="688" y="96"/>
                  </a:lnTo>
                  <a:lnTo>
                    <a:pt x="688" y="240"/>
                  </a:lnTo>
                  <a:lnTo>
                    <a:pt x="0" y="236"/>
                  </a:lnTo>
                  <a:close/>
                </a:path>
              </a:pathLst>
            </a:custGeom>
            <a:gradFill rotWithShape="0">
              <a:gsLst>
                <a:gs pos="0">
                  <a:srgbClr val="993300">
                    <a:gamma/>
                    <a:shade val="46275"/>
                    <a:invGamma/>
                  </a:srgbClr>
                </a:gs>
                <a:gs pos="5000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6" name="Rectangle 308"/>
            <p:cNvSpPr>
              <a:spLocks noChangeArrowheads="1"/>
            </p:cNvSpPr>
            <p:nvPr/>
          </p:nvSpPr>
          <p:spPr bwMode="auto">
            <a:xfrm>
              <a:off x="1768" y="2702"/>
              <a:ext cx="423" cy="8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7" name="Rectangle 309"/>
            <p:cNvSpPr>
              <a:spLocks noChangeArrowheads="1"/>
            </p:cNvSpPr>
            <p:nvPr/>
          </p:nvSpPr>
          <p:spPr bwMode="auto">
            <a:xfrm>
              <a:off x="1683" y="2538"/>
              <a:ext cx="85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" name="Rectangle 310"/>
            <p:cNvSpPr>
              <a:spLocks noChangeArrowheads="1"/>
            </p:cNvSpPr>
            <p:nvPr/>
          </p:nvSpPr>
          <p:spPr bwMode="auto">
            <a:xfrm>
              <a:off x="1937" y="2538"/>
              <a:ext cx="85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9" name="Rectangle 311"/>
            <p:cNvSpPr>
              <a:spLocks noChangeArrowheads="1"/>
            </p:cNvSpPr>
            <p:nvPr/>
          </p:nvSpPr>
          <p:spPr bwMode="auto">
            <a:xfrm>
              <a:off x="2360" y="2538"/>
              <a:ext cx="85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" name="Rectangle 312"/>
            <p:cNvSpPr>
              <a:spLocks noChangeArrowheads="1"/>
            </p:cNvSpPr>
            <p:nvPr/>
          </p:nvSpPr>
          <p:spPr bwMode="auto">
            <a:xfrm>
              <a:off x="2615" y="2538"/>
              <a:ext cx="84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" name="AutoShape 313"/>
            <p:cNvSpPr>
              <a:spLocks noChangeArrowheads="1"/>
            </p:cNvSpPr>
            <p:nvPr/>
          </p:nvSpPr>
          <p:spPr bwMode="auto">
            <a:xfrm rot="-10795245">
              <a:off x="1344" y="2047"/>
              <a:ext cx="254" cy="73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" name="Freeform 314"/>
            <p:cNvSpPr>
              <a:spLocks/>
            </p:cNvSpPr>
            <p:nvPr/>
          </p:nvSpPr>
          <p:spPr bwMode="auto">
            <a:xfrm rot="892860">
              <a:off x="1710" y="1875"/>
              <a:ext cx="1016" cy="381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384"/>
                </a:cxn>
                <a:cxn ang="0">
                  <a:pos x="48" y="288"/>
                </a:cxn>
                <a:cxn ang="0">
                  <a:pos x="144" y="288"/>
                </a:cxn>
                <a:cxn ang="0">
                  <a:pos x="144" y="192"/>
                </a:cxn>
                <a:cxn ang="0">
                  <a:pos x="192" y="144"/>
                </a:cxn>
                <a:cxn ang="0">
                  <a:pos x="336" y="144"/>
                </a:cxn>
                <a:cxn ang="0">
                  <a:pos x="288" y="48"/>
                </a:cxn>
                <a:cxn ang="0">
                  <a:pos x="432" y="0"/>
                </a:cxn>
                <a:cxn ang="0">
                  <a:pos x="576" y="96"/>
                </a:cxn>
                <a:cxn ang="0">
                  <a:pos x="576" y="192"/>
                </a:cxn>
                <a:cxn ang="0">
                  <a:pos x="480" y="240"/>
                </a:cxn>
                <a:cxn ang="0">
                  <a:pos x="336" y="240"/>
                </a:cxn>
                <a:cxn ang="0">
                  <a:pos x="384" y="336"/>
                </a:cxn>
                <a:cxn ang="0">
                  <a:pos x="336" y="384"/>
                </a:cxn>
                <a:cxn ang="0">
                  <a:pos x="288" y="432"/>
                </a:cxn>
                <a:cxn ang="0">
                  <a:pos x="192" y="384"/>
                </a:cxn>
                <a:cxn ang="0">
                  <a:pos x="144" y="384"/>
                </a:cxn>
                <a:cxn ang="0">
                  <a:pos x="192" y="480"/>
                </a:cxn>
                <a:cxn ang="0">
                  <a:pos x="144" y="480"/>
                </a:cxn>
                <a:cxn ang="0">
                  <a:pos x="96" y="480"/>
                </a:cxn>
                <a:cxn ang="0">
                  <a:pos x="48" y="432"/>
                </a:cxn>
                <a:cxn ang="0">
                  <a:pos x="48" y="384"/>
                </a:cxn>
                <a:cxn ang="0">
                  <a:pos x="0" y="432"/>
                </a:cxn>
              </a:cxnLst>
              <a:rect l="0" t="0" r="r" b="b"/>
              <a:pathLst>
                <a:path w="576" h="480">
                  <a:moveTo>
                    <a:pt x="0" y="432"/>
                  </a:moveTo>
                  <a:lnTo>
                    <a:pt x="0" y="384"/>
                  </a:lnTo>
                  <a:lnTo>
                    <a:pt x="48" y="288"/>
                  </a:lnTo>
                  <a:lnTo>
                    <a:pt x="144" y="288"/>
                  </a:lnTo>
                  <a:lnTo>
                    <a:pt x="144" y="192"/>
                  </a:lnTo>
                  <a:lnTo>
                    <a:pt x="192" y="144"/>
                  </a:lnTo>
                  <a:lnTo>
                    <a:pt x="336" y="144"/>
                  </a:lnTo>
                  <a:lnTo>
                    <a:pt x="288" y="48"/>
                  </a:lnTo>
                  <a:lnTo>
                    <a:pt x="432" y="0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480" y="240"/>
                  </a:lnTo>
                  <a:lnTo>
                    <a:pt x="336" y="240"/>
                  </a:lnTo>
                  <a:lnTo>
                    <a:pt x="384" y="336"/>
                  </a:lnTo>
                  <a:lnTo>
                    <a:pt x="336" y="384"/>
                  </a:lnTo>
                  <a:lnTo>
                    <a:pt x="288" y="432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192" y="480"/>
                  </a:lnTo>
                  <a:lnTo>
                    <a:pt x="144" y="480"/>
                  </a:lnTo>
                  <a:lnTo>
                    <a:pt x="96" y="480"/>
                  </a:lnTo>
                  <a:lnTo>
                    <a:pt x="48" y="432"/>
                  </a:lnTo>
                  <a:lnTo>
                    <a:pt x="48" y="384"/>
                  </a:lnTo>
                  <a:lnTo>
                    <a:pt x="0" y="4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" name="Rectangle 315"/>
            <p:cNvSpPr>
              <a:spLocks noChangeArrowheads="1"/>
            </p:cNvSpPr>
            <p:nvPr/>
          </p:nvSpPr>
          <p:spPr bwMode="auto">
            <a:xfrm>
              <a:off x="2022" y="2538"/>
              <a:ext cx="338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63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2065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Public organisations:</a:t>
            </a:r>
            <a:r>
              <a:rPr lang="en-US" sz="4000" b="1">
                <a:latin typeface="Comic Sans MS" pitchFamily="66" charset="0"/>
              </a:rPr>
              <a:t>                   			Public sector services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029200" y="1524000"/>
            <a:ext cx="3352800" cy="762000"/>
          </a:xfrm>
          <a:prstGeom prst="wedgeRectCallout">
            <a:avLst>
              <a:gd name="adj1" fmla="val -51278"/>
              <a:gd name="adj2" fmla="val 13395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Comic Sans MS" pitchFamily="66" charset="0"/>
              </a:rPr>
              <a:t>Road construction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6096000" y="3048000"/>
            <a:ext cx="2286000" cy="838200"/>
          </a:xfrm>
          <a:prstGeom prst="wedgeRectCallout">
            <a:avLst>
              <a:gd name="adj1" fmla="val -92083"/>
              <a:gd name="adj2" fmla="val 2007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Comic Sans MS" pitchFamily="66" charset="0"/>
              </a:rPr>
              <a:t>Education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381000" y="1524000"/>
            <a:ext cx="3124200" cy="990600"/>
          </a:xfrm>
          <a:prstGeom prst="wedgeRectCallout">
            <a:avLst>
              <a:gd name="adj1" fmla="val 38565"/>
              <a:gd name="adj2" fmla="val 9150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Comic Sans MS" pitchFamily="66" charset="0"/>
              </a:rPr>
              <a:t>Health services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81000" y="4953000"/>
            <a:ext cx="2438400" cy="1066800"/>
          </a:xfrm>
          <a:prstGeom prst="wedgeRectCallout">
            <a:avLst>
              <a:gd name="adj1" fmla="val 88282"/>
              <a:gd name="adj2" fmla="val -9494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Comic Sans MS" pitchFamily="66" charset="0"/>
              </a:rPr>
              <a:t>Law &amp; Order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029200" y="5181600"/>
            <a:ext cx="3505200" cy="838200"/>
          </a:xfrm>
          <a:prstGeom prst="wedgeRectCallout">
            <a:avLst>
              <a:gd name="adj1" fmla="val -43069"/>
              <a:gd name="adj2" fmla="val -13503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Comic Sans MS" pitchFamily="66" charset="0"/>
              </a:rPr>
              <a:t>Emergency services</a:t>
            </a:r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858" name="Group 18"/>
          <p:cNvGrpSpPr>
            <a:grpSpLocks/>
          </p:cNvGrpSpPr>
          <p:nvPr/>
        </p:nvGrpSpPr>
        <p:grpSpPr bwMode="auto">
          <a:xfrm>
            <a:off x="457200" y="3733800"/>
            <a:ext cx="950913" cy="1092200"/>
            <a:chOff x="3636" y="1632"/>
            <a:chExt cx="816" cy="928"/>
          </a:xfrm>
        </p:grpSpPr>
        <p:sp>
          <p:nvSpPr>
            <p:cNvPr id="35859" name="Freeform 19"/>
            <p:cNvSpPr>
              <a:spLocks/>
            </p:cNvSpPr>
            <p:nvPr/>
          </p:nvSpPr>
          <p:spPr bwMode="auto">
            <a:xfrm rot="-10800000" flipH="1" flipV="1">
              <a:off x="3653" y="1776"/>
              <a:ext cx="69" cy="783"/>
            </a:xfrm>
            <a:custGeom>
              <a:avLst/>
              <a:gdLst/>
              <a:ahLst/>
              <a:cxnLst>
                <a:cxn ang="0">
                  <a:pos x="51" y="50"/>
                </a:cxn>
                <a:cxn ang="0">
                  <a:pos x="51" y="621"/>
                </a:cxn>
                <a:cxn ang="0">
                  <a:pos x="0" y="571"/>
                </a:cxn>
                <a:cxn ang="0">
                  <a:pos x="0" y="0"/>
                </a:cxn>
                <a:cxn ang="0">
                  <a:pos x="51" y="50"/>
                </a:cxn>
              </a:cxnLst>
              <a:rect l="0" t="0" r="r" b="b"/>
              <a:pathLst>
                <a:path w="51" h="621">
                  <a:moveTo>
                    <a:pt x="51" y="50"/>
                  </a:moveTo>
                  <a:lnTo>
                    <a:pt x="51" y="621"/>
                  </a:lnTo>
                  <a:lnTo>
                    <a:pt x="0" y="571"/>
                  </a:lnTo>
                  <a:lnTo>
                    <a:pt x="0" y="0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005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 rot="-10800000" flipH="1" flipV="1">
              <a:off x="3654" y="1776"/>
              <a:ext cx="712" cy="63"/>
            </a:xfrm>
            <a:custGeom>
              <a:avLst/>
              <a:gdLst/>
              <a:ahLst/>
              <a:cxnLst>
                <a:cxn ang="0">
                  <a:pos x="527" y="50"/>
                </a:cxn>
                <a:cxn ang="0">
                  <a:pos x="51" y="50"/>
                </a:cxn>
                <a:cxn ang="0">
                  <a:pos x="0" y="0"/>
                </a:cxn>
                <a:cxn ang="0">
                  <a:pos x="476" y="0"/>
                </a:cxn>
                <a:cxn ang="0">
                  <a:pos x="527" y="50"/>
                </a:cxn>
              </a:cxnLst>
              <a:rect l="0" t="0" r="r" b="b"/>
              <a:pathLst>
                <a:path w="527" h="50">
                  <a:moveTo>
                    <a:pt x="527" y="50"/>
                  </a:moveTo>
                  <a:lnTo>
                    <a:pt x="51" y="50"/>
                  </a:lnTo>
                  <a:lnTo>
                    <a:pt x="0" y="0"/>
                  </a:lnTo>
                  <a:lnTo>
                    <a:pt x="476" y="0"/>
                  </a:lnTo>
                  <a:lnTo>
                    <a:pt x="527" y="50"/>
                  </a:lnTo>
                  <a:close/>
                </a:path>
              </a:pathLst>
            </a:custGeom>
            <a:solidFill>
              <a:srgbClr val="003C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 rot="-10800000" flipH="1" flipV="1">
              <a:off x="3722" y="1840"/>
              <a:ext cx="643" cy="720"/>
            </a:xfrm>
            <a:prstGeom prst="rect">
              <a:avLst/>
            </a:prstGeom>
            <a:solidFill>
              <a:srgbClr val="004E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62" name="Group 22"/>
            <p:cNvGrpSpPr>
              <a:grpSpLocks/>
            </p:cNvGrpSpPr>
            <p:nvPr/>
          </p:nvGrpSpPr>
          <p:grpSpPr bwMode="auto">
            <a:xfrm rot="-10800000" flipH="1" flipV="1">
              <a:off x="3647" y="1632"/>
              <a:ext cx="612" cy="150"/>
              <a:chOff x="1110" y="1993"/>
              <a:chExt cx="453" cy="119"/>
            </a:xfrm>
          </p:grpSpPr>
          <p:sp>
            <p:nvSpPr>
              <p:cNvPr id="35863" name="Freeform 23"/>
              <p:cNvSpPr>
                <a:spLocks/>
              </p:cNvSpPr>
              <p:nvPr/>
            </p:nvSpPr>
            <p:spPr bwMode="auto">
              <a:xfrm>
                <a:off x="1110" y="1993"/>
                <a:ext cx="453" cy="119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453" y="0"/>
                  </a:cxn>
                  <a:cxn ang="0">
                    <a:pos x="453" y="119"/>
                  </a:cxn>
                  <a:cxn ang="0">
                    <a:pos x="0" y="119"/>
                  </a:cxn>
                </a:cxnLst>
                <a:rect l="0" t="0" r="r" b="b"/>
                <a:pathLst>
                  <a:path w="453" h="119">
                    <a:moveTo>
                      <a:pt x="0" y="119"/>
                    </a:moveTo>
                    <a:lnTo>
                      <a:pt x="453" y="0"/>
                    </a:lnTo>
                    <a:lnTo>
                      <a:pt x="453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auto">
              <a:xfrm>
                <a:off x="1110" y="1993"/>
                <a:ext cx="453" cy="119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453" y="0"/>
                  </a:cxn>
                  <a:cxn ang="0">
                    <a:pos x="453" y="119"/>
                  </a:cxn>
                </a:cxnLst>
                <a:rect l="0" t="0" r="r" b="b"/>
                <a:pathLst>
                  <a:path w="453" h="119">
                    <a:moveTo>
                      <a:pt x="0" y="119"/>
                    </a:moveTo>
                    <a:lnTo>
                      <a:pt x="453" y="0"/>
                    </a:lnTo>
                    <a:lnTo>
                      <a:pt x="453" y="11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 rot="-10800000" flipH="1" flipV="1">
              <a:off x="3654" y="1721"/>
              <a:ext cx="667" cy="80"/>
              <a:chOff x="1116" y="2064"/>
              <a:chExt cx="494" cy="63"/>
            </a:xfrm>
          </p:grpSpPr>
          <p:sp>
            <p:nvSpPr>
              <p:cNvPr id="35866" name="Freeform 26"/>
              <p:cNvSpPr>
                <a:spLocks/>
              </p:cNvSpPr>
              <p:nvPr/>
            </p:nvSpPr>
            <p:spPr bwMode="auto">
              <a:xfrm>
                <a:off x="1116" y="2064"/>
                <a:ext cx="494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94" y="0"/>
                  </a:cxn>
                  <a:cxn ang="0">
                    <a:pos x="494" y="63"/>
                  </a:cxn>
                  <a:cxn ang="0">
                    <a:pos x="0" y="63"/>
                  </a:cxn>
                </a:cxnLst>
                <a:rect l="0" t="0" r="r" b="b"/>
                <a:pathLst>
                  <a:path w="494" h="63">
                    <a:moveTo>
                      <a:pt x="0" y="63"/>
                    </a:moveTo>
                    <a:lnTo>
                      <a:pt x="494" y="0"/>
                    </a:lnTo>
                    <a:lnTo>
                      <a:pt x="494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auto">
              <a:xfrm>
                <a:off x="1116" y="2064"/>
                <a:ext cx="494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94" y="0"/>
                  </a:cxn>
                  <a:cxn ang="0">
                    <a:pos x="494" y="63"/>
                  </a:cxn>
                </a:cxnLst>
                <a:rect l="0" t="0" r="r" b="b"/>
                <a:pathLst>
                  <a:path w="494" h="63">
                    <a:moveTo>
                      <a:pt x="0" y="63"/>
                    </a:moveTo>
                    <a:lnTo>
                      <a:pt x="494" y="0"/>
                    </a:lnTo>
                    <a:lnTo>
                      <a:pt x="494" y="6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68" name="Group 28"/>
            <p:cNvGrpSpPr>
              <a:grpSpLocks/>
            </p:cNvGrpSpPr>
            <p:nvPr/>
          </p:nvGrpSpPr>
          <p:grpSpPr bwMode="auto">
            <a:xfrm rot="-10800000" flipH="1" flipV="1">
              <a:off x="3663" y="1736"/>
              <a:ext cx="672" cy="79"/>
              <a:chOff x="1122" y="2076"/>
              <a:chExt cx="497" cy="63"/>
            </a:xfrm>
          </p:grpSpPr>
          <p:sp>
            <p:nvSpPr>
              <p:cNvPr id="35869" name="Freeform 29"/>
              <p:cNvSpPr>
                <a:spLocks/>
              </p:cNvSpPr>
              <p:nvPr/>
            </p:nvSpPr>
            <p:spPr bwMode="auto">
              <a:xfrm>
                <a:off x="1122" y="2076"/>
                <a:ext cx="497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97" y="0"/>
                  </a:cxn>
                  <a:cxn ang="0">
                    <a:pos x="497" y="63"/>
                  </a:cxn>
                  <a:cxn ang="0">
                    <a:pos x="0" y="63"/>
                  </a:cxn>
                </a:cxnLst>
                <a:rect l="0" t="0" r="r" b="b"/>
                <a:pathLst>
                  <a:path w="497" h="63">
                    <a:moveTo>
                      <a:pt x="0" y="63"/>
                    </a:moveTo>
                    <a:lnTo>
                      <a:pt x="497" y="0"/>
                    </a:lnTo>
                    <a:lnTo>
                      <a:pt x="497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auto">
              <a:xfrm>
                <a:off x="1122" y="2076"/>
                <a:ext cx="497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97" y="0"/>
                  </a:cxn>
                  <a:cxn ang="0">
                    <a:pos x="497" y="63"/>
                  </a:cxn>
                </a:cxnLst>
                <a:rect l="0" t="0" r="r" b="b"/>
                <a:pathLst>
                  <a:path w="497" h="63">
                    <a:moveTo>
                      <a:pt x="0" y="63"/>
                    </a:moveTo>
                    <a:lnTo>
                      <a:pt x="497" y="0"/>
                    </a:lnTo>
                    <a:lnTo>
                      <a:pt x="497" y="6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71" name="Text Box 31"/>
            <p:cNvSpPr txBox="1">
              <a:spLocks noChangeArrowheads="1"/>
            </p:cNvSpPr>
            <p:nvPr/>
          </p:nvSpPr>
          <p:spPr bwMode="auto">
            <a:xfrm>
              <a:off x="3636" y="1968"/>
              <a:ext cx="816" cy="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600">
                  <a:solidFill>
                    <a:srgbClr val="00FFFF"/>
                  </a:solidFill>
                  <a:latin typeface="Comic Sans MS" pitchFamily="66" charset="0"/>
                </a:rPr>
                <a:t>LAW</a:t>
              </a:r>
              <a:endParaRPr lang="en-GB" sz="2600">
                <a:latin typeface="Comic Sans MS" pitchFamily="66" charset="0"/>
              </a:endParaRPr>
            </a:p>
          </p:txBody>
        </p:sp>
      </p:grpSp>
      <p:graphicFrame>
        <p:nvGraphicFramePr>
          <p:cNvPr id="35872" name="Object 32"/>
          <p:cNvGraphicFramePr>
            <a:graphicFrameLocks noChangeAspect="1"/>
          </p:cNvGraphicFramePr>
          <p:nvPr/>
        </p:nvGraphicFramePr>
        <p:xfrm>
          <a:off x="3200400" y="5181600"/>
          <a:ext cx="12382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Bitmap Image" r:id="rId4" imgW="1876543" imgH="1438003" progId="Paint.Picture">
                  <p:embed/>
                </p:oleObj>
              </mc:Choice>
              <mc:Fallback>
                <p:oleObj name="Bitmap Image" r:id="rId4" imgW="1876543" imgH="1438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123825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73" name="Group 33"/>
          <p:cNvGrpSpPr>
            <a:grpSpLocks/>
          </p:cNvGrpSpPr>
          <p:nvPr/>
        </p:nvGrpSpPr>
        <p:grpSpPr bwMode="auto">
          <a:xfrm>
            <a:off x="3200400" y="2667000"/>
            <a:ext cx="1641475" cy="1211263"/>
            <a:chOff x="3312" y="2640"/>
            <a:chExt cx="1034" cy="763"/>
          </a:xfrm>
        </p:grpSpPr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3312" y="3339"/>
              <a:ext cx="1034" cy="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3354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3436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Rectangle 37"/>
            <p:cNvSpPr>
              <a:spLocks noChangeArrowheads="1"/>
            </p:cNvSpPr>
            <p:nvPr/>
          </p:nvSpPr>
          <p:spPr bwMode="auto">
            <a:xfrm>
              <a:off x="3643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3932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Rectangle 39"/>
            <p:cNvSpPr>
              <a:spLocks noChangeArrowheads="1"/>
            </p:cNvSpPr>
            <p:nvPr/>
          </p:nvSpPr>
          <p:spPr bwMode="auto">
            <a:xfrm>
              <a:off x="3726" y="2958"/>
              <a:ext cx="206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4015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4222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Rectangle 42"/>
            <p:cNvSpPr>
              <a:spLocks noChangeArrowheads="1"/>
            </p:cNvSpPr>
            <p:nvPr/>
          </p:nvSpPr>
          <p:spPr bwMode="auto">
            <a:xfrm>
              <a:off x="3312" y="2895"/>
              <a:ext cx="1034" cy="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AutoShape 43"/>
            <p:cNvSpPr>
              <a:spLocks noChangeArrowheads="1"/>
            </p:cNvSpPr>
            <p:nvPr/>
          </p:nvSpPr>
          <p:spPr bwMode="auto">
            <a:xfrm>
              <a:off x="3312" y="2640"/>
              <a:ext cx="1034" cy="255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Rectangle 44"/>
            <p:cNvSpPr>
              <a:spLocks noChangeArrowheads="1"/>
            </p:cNvSpPr>
            <p:nvPr/>
          </p:nvSpPr>
          <p:spPr bwMode="auto">
            <a:xfrm>
              <a:off x="3497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Rectangle 45"/>
            <p:cNvSpPr>
              <a:spLocks noChangeArrowheads="1"/>
            </p:cNvSpPr>
            <p:nvPr/>
          </p:nvSpPr>
          <p:spPr bwMode="auto">
            <a:xfrm>
              <a:off x="4078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86" name="Group 46"/>
          <p:cNvGrpSpPr>
            <a:grpSpLocks/>
          </p:cNvGrpSpPr>
          <p:nvPr/>
        </p:nvGrpSpPr>
        <p:grpSpPr bwMode="auto">
          <a:xfrm>
            <a:off x="3657600" y="3733800"/>
            <a:ext cx="1524000" cy="1676400"/>
            <a:chOff x="720" y="2784"/>
            <a:chExt cx="768" cy="816"/>
          </a:xfrm>
        </p:grpSpPr>
        <p:sp>
          <p:nvSpPr>
            <p:cNvPr id="35887" name="AutoShape 47"/>
            <p:cNvSpPr>
              <a:spLocks noChangeArrowheads="1"/>
            </p:cNvSpPr>
            <p:nvPr/>
          </p:nvSpPr>
          <p:spPr bwMode="auto">
            <a:xfrm rot="5351335">
              <a:off x="1256" y="3187"/>
              <a:ext cx="115" cy="229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 rot="1514381">
              <a:off x="838" y="2991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Line 49"/>
            <p:cNvSpPr>
              <a:spLocks noChangeShapeType="1"/>
            </p:cNvSpPr>
            <p:nvPr/>
          </p:nvSpPr>
          <p:spPr bwMode="auto">
            <a:xfrm rot="20085619" flipH="1">
              <a:off x="956" y="2991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Line 50"/>
            <p:cNvSpPr>
              <a:spLocks noChangeShapeType="1"/>
            </p:cNvSpPr>
            <p:nvPr/>
          </p:nvSpPr>
          <p:spPr bwMode="auto">
            <a:xfrm rot="1514381">
              <a:off x="1252" y="2928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 rot="20085619" flipH="1">
              <a:off x="1370" y="2928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Line 52"/>
            <p:cNvSpPr>
              <a:spLocks noChangeShapeType="1"/>
            </p:cNvSpPr>
            <p:nvPr/>
          </p:nvSpPr>
          <p:spPr bwMode="auto">
            <a:xfrm rot="-413057">
              <a:off x="720" y="2991"/>
              <a:ext cx="7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Line 53"/>
            <p:cNvSpPr>
              <a:spLocks noChangeShapeType="1"/>
            </p:cNvSpPr>
            <p:nvPr/>
          </p:nvSpPr>
          <p:spPr bwMode="auto">
            <a:xfrm>
              <a:off x="1104" y="2784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AutoShape 54"/>
            <p:cNvSpPr>
              <a:spLocks noChangeArrowheads="1"/>
            </p:cNvSpPr>
            <p:nvPr/>
          </p:nvSpPr>
          <p:spPr bwMode="auto">
            <a:xfrm rot="5351335">
              <a:off x="836" y="3255"/>
              <a:ext cx="115" cy="229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8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3733800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Central government ministries and departments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52800" y="4800600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Decentralised provincial and municipal governments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096000" y="2438400"/>
            <a:ext cx="2514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Autonomous or semi-autonomous public sector bodies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477000" y="445135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(postal service, utilities, public enterprises...)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04800" y="2286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2. Public organisations: </a:t>
            </a:r>
            <a:r>
              <a:rPr lang="en-US" sz="4000">
                <a:latin typeface="Comic Sans MS" pitchFamily="66" charset="0"/>
              </a:rPr>
              <a:t>  	           		</a:t>
            </a:r>
            <a:r>
              <a:rPr lang="en-US" sz="4400" b="1">
                <a:latin typeface="Comic Sans MS" pitchFamily="66" charset="0"/>
              </a:rPr>
              <a:t>levels &amp; types</a:t>
            </a:r>
          </a:p>
        </p:txBody>
      </p:sp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3276600" y="2667000"/>
            <a:ext cx="2322513" cy="1782763"/>
            <a:chOff x="3936" y="96"/>
            <a:chExt cx="1463" cy="1123"/>
          </a:xfrm>
        </p:grpSpPr>
        <p:pic>
          <p:nvPicPr>
            <p:cNvPr id="33815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96"/>
              <a:ext cx="44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16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432"/>
              <a:ext cx="55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17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432"/>
              <a:ext cx="55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18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0" y="720"/>
              <a:ext cx="67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837" name="Group 45"/>
          <p:cNvGrpSpPr>
            <a:grpSpLocks/>
          </p:cNvGrpSpPr>
          <p:nvPr/>
        </p:nvGrpSpPr>
        <p:grpSpPr bwMode="auto">
          <a:xfrm>
            <a:off x="7315200" y="1166813"/>
            <a:ext cx="1371600" cy="1195387"/>
            <a:chOff x="1818" y="1411"/>
            <a:chExt cx="2145" cy="2145"/>
          </a:xfrm>
        </p:grpSpPr>
        <p:sp>
          <p:nvSpPr>
            <p:cNvPr id="33838" name="Freeform 46"/>
            <p:cNvSpPr>
              <a:spLocks/>
            </p:cNvSpPr>
            <p:nvPr/>
          </p:nvSpPr>
          <p:spPr bwMode="auto">
            <a:xfrm rot="10734684" flipH="1" flipV="1">
              <a:off x="2442" y="2940"/>
              <a:ext cx="850" cy="61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32" y="0"/>
                </a:cxn>
                <a:cxn ang="0">
                  <a:pos x="276" y="142"/>
                </a:cxn>
                <a:cxn ang="0">
                  <a:pos x="374" y="170"/>
                </a:cxn>
                <a:cxn ang="0">
                  <a:pos x="496" y="186"/>
                </a:cxn>
                <a:cxn ang="0">
                  <a:pos x="584" y="174"/>
                </a:cxn>
                <a:cxn ang="0">
                  <a:pos x="658" y="150"/>
                </a:cxn>
                <a:cxn ang="0">
                  <a:pos x="850" y="496"/>
                </a:cxn>
                <a:cxn ang="0">
                  <a:pos x="752" y="528"/>
                </a:cxn>
                <a:cxn ang="0">
                  <a:pos x="672" y="546"/>
                </a:cxn>
                <a:cxn ang="0">
                  <a:pos x="538" y="564"/>
                </a:cxn>
                <a:cxn ang="0">
                  <a:pos x="440" y="564"/>
                </a:cxn>
                <a:cxn ang="0">
                  <a:pos x="366" y="556"/>
                </a:cxn>
                <a:cxn ang="0">
                  <a:pos x="240" y="532"/>
                </a:cxn>
                <a:cxn ang="0">
                  <a:pos x="128" y="498"/>
                </a:cxn>
                <a:cxn ang="0">
                  <a:pos x="80" y="616"/>
                </a:cxn>
                <a:cxn ang="0">
                  <a:pos x="0" y="212"/>
                </a:cxn>
              </a:cxnLst>
              <a:rect l="0" t="0" r="r" b="b"/>
              <a:pathLst>
                <a:path w="850" h="616">
                  <a:moveTo>
                    <a:pt x="0" y="212"/>
                  </a:moveTo>
                  <a:lnTo>
                    <a:pt x="332" y="0"/>
                  </a:lnTo>
                  <a:lnTo>
                    <a:pt x="276" y="142"/>
                  </a:lnTo>
                  <a:lnTo>
                    <a:pt x="374" y="170"/>
                  </a:lnTo>
                  <a:lnTo>
                    <a:pt x="496" y="186"/>
                  </a:lnTo>
                  <a:lnTo>
                    <a:pt x="584" y="174"/>
                  </a:lnTo>
                  <a:lnTo>
                    <a:pt x="658" y="150"/>
                  </a:lnTo>
                  <a:lnTo>
                    <a:pt x="850" y="496"/>
                  </a:lnTo>
                  <a:lnTo>
                    <a:pt x="752" y="528"/>
                  </a:lnTo>
                  <a:lnTo>
                    <a:pt x="672" y="546"/>
                  </a:lnTo>
                  <a:lnTo>
                    <a:pt x="538" y="564"/>
                  </a:lnTo>
                  <a:lnTo>
                    <a:pt x="440" y="564"/>
                  </a:lnTo>
                  <a:lnTo>
                    <a:pt x="366" y="556"/>
                  </a:lnTo>
                  <a:lnTo>
                    <a:pt x="240" y="532"/>
                  </a:lnTo>
                  <a:lnTo>
                    <a:pt x="128" y="498"/>
                  </a:lnTo>
                  <a:lnTo>
                    <a:pt x="80" y="616"/>
                  </a:lnTo>
                  <a:lnTo>
                    <a:pt x="0" y="212"/>
                  </a:lnTo>
                  <a:close/>
                </a:path>
              </a:pathLst>
            </a:custGeom>
            <a:gradFill rotWithShape="0">
              <a:gsLst>
                <a:gs pos="0">
                  <a:srgbClr val="99FF66"/>
                </a:gs>
                <a:gs pos="100000">
                  <a:srgbClr val="99FF99"/>
                </a:gs>
              </a:gsLst>
              <a:lin ang="0" scaled="1"/>
            </a:gra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Freeform 47"/>
            <p:cNvSpPr>
              <a:spLocks/>
            </p:cNvSpPr>
            <p:nvPr/>
          </p:nvSpPr>
          <p:spPr bwMode="auto">
            <a:xfrm rot="-2629640">
              <a:off x="2991" y="2738"/>
              <a:ext cx="850" cy="61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32" y="0"/>
                </a:cxn>
                <a:cxn ang="0">
                  <a:pos x="276" y="142"/>
                </a:cxn>
                <a:cxn ang="0">
                  <a:pos x="374" y="170"/>
                </a:cxn>
                <a:cxn ang="0">
                  <a:pos x="496" y="186"/>
                </a:cxn>
                <a:cxn ang="0">
                  <a:pos x="584" y="174"/>
                </a:cxn>
                <a:cxn ang="0">
                  <a:pos x="658" y="150"/>
                </a:cxn>
                <a:cxn ang="0">
                  <a:pos x="850" y="496"/>
                </a:cxn>
                <a:cxn ang="0">
                  <a:pos x="752" y="528"/>
                </a:cxn>
                <a:cxn ang="0">
                  <a:pos x="672" y="546"/>
                </a:cxn>
                <a:cxn ang="0">
                  <a:pos x="538" y="564"/>
                </a:cxn>
                <a:cxn ang="0">
                  <a:pos x="440" y="564"/>
                </a:cxn>
                <a:cxn ang="0">
                  <a:pos x="366" y="556"/>
                </a:cxn>
                <a:cxn ang="0">
                  <a:pos x="240" y="532"/>
                </a:cxn>
                <a:cxn ang="0">
                  <a:pos x="128" y="498"/>
                </a:cxn>
                <a:cxn ang="0">
                  <a:pos x="80" y="616"/>
                </a:cxn>
                <a:cxn ang="0">
                  <a:pos x="0" y="212"/>
                </a:cxn>
              </a:cxnLst>
              <a:rect l="0" t="0" r="r" b="b"/>
              <a:pathLst>
                <a:path w="850" h="616">
                  <a:moveTo>
                    <a:pt x="0" y="212"/>
                  </a:moveTo>
                  <a:lnTo>
                    <a:pt x="332" y="0"/>
                  </a:lnTo>
                  <a:lnTo>
                    <a:pt x="276" y="142"/>
                  </a:lnTo>
                  <a:lnTo>
                    <a:pt x="374" y="170"/>
                  </a:lnTo>
                  <a:lnTo>
                    <a:pt x="496" y="186"/>
                  </a:lnTo>
                  <a:lnTo>
                    <a:pt x="584" y="174"/>
                  </a:lnTo>
                  <a:lnTo>
                    <a:pt x="658" y="150"/>
                  </a:lnTo>
                  <a:lnTo>
                    <a:pt x="850" y="496"/>
                  </a:lnTo>
                  <a:lnTo>
                    <a:pt x="752" y="528"/>
                  </a:lnTo>
                  <a:lnTo>
                    <a:pt x="672" y="546"/>
                  </a:lnTo>
                  <a:lnTo>
                    <a:pt x="538" y="564"/>
                  </a:lnTo>
                  <a:lnTo>
                    <a:pt x="440" y="564"/>
                  </a:lnTo>
                  <a:lnTo>
                    <a:pt x="366" y="556"/>
                  </a:lnTo>
                  <a:lnTo>
                    <a:pt x="240" y="532"/>
                  </a:lnTo>
                  <a:lnTo>
                    <a:pt x="128" y="498"/>
                  </a:lnTo>
                  <a:lnTo>
                    <a:pt x="80" y="616"/>
                  </a:lnTo>
                  <a:lnTo>
                    <a:pt x="0" y="212"/>
                  </a:lnTo>
                  <a:close/>
                </a:path>
              </a:pathLst>
            </a:custGeom>
            <a:gradFill rotWithShape="0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8900000" scaled="1"/>
            </a:gra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Freeform 48"/>
            <p:cNvSpPr>
              <a:spLocks/>
            </p:cNvSpPr>
            <p:nvPr/>
          </p:nvSpPr>
          <p:spPr bwMode="auto">
            <a:xfrm rot="16196206">
              <a:off x="3230" y="2232"/>
              <a:ext cx="850" cy="61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32" y="0"/>
                </a:cxn>
                <a:cxn ang="0">
                  <a:pos x="276" y="142"/>
                </a:cxn>
                <a:cxn ang="0">
                  <a:pos x="374" y="170"/>
                </a:cxn>
                <a:cxn ang="0">
                  <a:pos x="496" y="186"/>
                </a:cxn>
                <a:cxn ang="0">
                  <a:pos x="584" y="174"/>
                </a:cxn>
                <a:cxn ang="0">
                  <a:pos x="658" y="150"/>
                </a:cxn>
                <a:cxn ang="0">
                  <a:pos x="850" y="496"/>
                </a:cxn>
                <a:cxn ang="0">
                  <a:pos x="752" y="528"/>
                </a:cxn>
                <a:cxn ang="0">
                  <a:pos x="672" y="546"/>
                </a:cxn>
                <a:cxn ang="0">
                  <a:pos x="538" y="564"/>
                </a:cxn>
                <a:cxn ang="0">
                  <a:pos x="440" y="564"/>
                </a:cxn>
                <a:cxn ang="0">
                  <a:pos x="366" y="556"/>
                </a:cxn>
                <a:cxn ang="0">
                  <a:pos x="240" y="532"/>
                </a:cxn>
                <a:cxn ang="0">
                  <a:pos x="128" y="498"/>
                </a:cxn>
                <a:cxn ang="0">
                  <a:pos x="80" y="616"/>
                </a:cxn>
                <a:cxn ang="0">
                  <a:pos x="0" y="212"/>
                </a:cxn>
              </a:cxnLst>
              <a:rect l="0" t="0" r="r" b="b"/>
              <a:pathLst>
                <a:path w="850" h="616">
                  <a:moveTo>
                    <a:pt x="0" y="212"/>
                  </a:moveTo>
                  <a:lnTo>
                    <a:pt x="332" y="0"/>
                  </a:lnTo>
                  <a:lnTo>
                    <a:pt x="276" y="142"/>
                  </a:lnTo>
                  <a:lnTo>
                    <a:pt x="374" y="170"/>
                  </a:lnTo>
                  <a:lnTo>
                    <a:pt x="496" y="186"/>
                  </a:lnTo>
                  <a:lnTo>
                    <a:pt x="584" y="174"/>
                  </a:lnTo>
                  <a:lnTo>
                    <a:pt x="658" y="150"/>
                  </a:lnTo>
                  <a:lnTo>
                    <a:pt x="850" y="496"/>
                  </a:lnTo>
                  <a:lnTo>
                    <a:pt x="752" y="528"/>
                  </a:lnTo>
                  <a:lnTo>
                    <a:pt x="672" y="546"/>
                  </a:lnTo>
                  <a:lnTo>
                    <a:pt x="538" y="564"/>
                  </a:lnTo>
                  <a:lnTo>
                    <a:pt x="440" y="564"/>
                  </a:lnTo>
                  <a:lnTo>
                    <a:pt x="366" y="556"/>
                  </a:lnTo>
                  <a:lnTo>
                    <a:pt x="240" y="532"/>
                  </a:lnTo>
                  <a:lnTo>
                    <a:pt x="128" y="498"/>
                  </a:lnTo>
                  <a:lnTo>
                    <a:pt x="80" y="616"/>
                  </a:lnTo>
                  <a:lnTo>
                    <a:pt x="0" y="21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CCFFCC"/>
                </a:gs>
              </a:gsLst>
              <a:lin ang="5400000" scaled="1"/>
            </a:gra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Freeform 49"/>
            <p:cNvSpPr>
              <a:spLocks/>
            </p:cNvSpPr>
            <p:nvPr/>
          </p:nvSpPr>
          <p:spPr bwMode="auto">
            <a:xfrm rot="13444503">
              <a:off x="3054" y="1667"/>
              <a:ext cx="850" cy="61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32" y="0"/>
                </a:cxn>
                <a:cxn ang="0">
                  <a:pos x="276" y="142"/>
                </a:cxn>
                <a:cxn ang="0">
                  <a:pos x="374" y="170"/>
                </a:cxn>
                <a:cxn ang="0">
                  <a:pos x="496" y="186"/>
                </a:cxn>
                <a:cxn ang="0">
                  <a:pos x="584" y="174"/>
                </a:cxn>
                <a:cxn ang="0">
                  <a:pos x="658" y="150"/>
                </a:cxn>
                <a:cxn ang="0">
                  <a:pos x="850" y="496"/>
                </a:cxn>
                <a:cxn ang="0">
                  <a:pos x="752" y="528"/>
                </a:cxn>
                <a:cxn ang="0">
                  <a:pos x="672" y="546"/>
                </a:cxn>
                <a:cxn ang="0">
                  <a:pos x="538" y="564"/>
                </a:cxn>
                <a:cxn ang="0">
                  <a:pos x="440" y="564"/>
                </a:cxn>
                <a:cxn ang="0">
                  <a:pos x="366" y="556"/>
                </a:cxn>
                <a:cxn ang="0">
                  <a:pos x="240" y="532"/>
                </a:cxn>
                <a:cxn ang="0">
                  <a:pos x="128" y="498"/>
                </a:cxn>
                <a:cxn ang="0">
                  <a:pos x="80" y="616"/>
                </a:cxn>
                <a:cxn ang="0">
                  <a:pos x="0" y="212"/>
                </a:cxn>
              </a:cxnLst>
              <a:rect l="0" t="0" r="r" b="b"/>
              <a:pathLst>
                <a:path w="850" h="616">
                  <a:moveTo>
                    <a:pt x="0" y="212"/>
                  </a:moveTo>
                  <a:lnTo>
                    <a:pt x="332" y="0"/>
                  </a:lnTo>
                  <a:lnTo>
                    <a:pt x="276" y="142"/>
                  </a:lnTo>
                  <a:lnTo>
                    <a:pt x="374" y="170"/>
                  </a:lnTo>
                  <a:lnTo>
                    <a:pt x="496" y="186"/>
                  </a:lnTo>
                  <a:lnTo>
                    <a:pt x="584" y="174"/>
                  </a:lnTo>
                  <a:lnTo>
                    <a:pt x="658" y="150"/>
                  </a:lnTo>
                  <a:lnTo>
                    <a:pt x="850" y="496"/>
                  </a:lnTo>
                  <a:lnTo>
                    <a:pt x="752" y="528"/>
                  </a:lnTo>
                  <a:lnTo>
                    <a:pt x="672" y="546"/>
                  </a:lnTo>
                  <a:lnTo>
                    <a:pt x="538" y="564"/>
                  </a:lnTo>
                  <a:lnTo>
                    <a:pt x="440" y="564"/>
                  </a:lnTo>
                  <a:lnTo>
                    <a:pt x="366" y="556"/>
                  </a:lnTo>
                  <a:lnTo>
                    <a:pt x="240" y="532"/>
                  </a:lnTo>
                  <a:lnTo>
                    <a:pt x="128" y="498"/>
                  </a:lnTo>
                  <a:lnTo>
                    <a:pt x="80" y="616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Freeform 50"/>
            <p:cNvSpPr>
              <a:spLocks/>
            </p:cNvSpPr>
            <p:nvPr/>
          </p:nvSpPr>
          <p:spPr bwMode="auto">
            <a:xfrm rot="10734684">
              <a:off x="2510" y="1411"/>
              <a:ext cx="850" cy="61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32" y="0"/>
                </a:cxn>
                <a:cxn ang="0">
                  <a:pos x="276" y="142"/>
                </a:cxn>
                <a:cxn ang="0">
                  <a:pos x="374" y="170"/>
                </a:cxn>
                <a:cxn ang="0">
                  <a:pos x="496" y="186"/>
                </a:cxn>
                <a:cxn ang="0">
                  <a:pos x="584" y="174"/>
                </a:cxn>
                <a:cxn ang="0">
                  <a:pos x="658" y="150"/>
                </a:cxn>
                <a:cxn ang="0">
                  <a:pos x="850" y="496"/>
                </a:cxn>
                <a:cxn ang="0">
                  <a:pos x="752" y="528"/>
                </a:cxn>
                <a:cxn ang="0">
                  <a:pos x="672" y="546"/>
                </a:cxn>
                <a:cxn ang="0">
                  <a:pos x="538" y="564"/>
                </a:cxn>
                <a:cxn ang="0">
                  <a:pos x="440" y="564"/>
                </a:cxn>
                <a:cxn ang="0">
                  <a:pos x="366" y="556"/>
                </a:cxn>
                <a:cxn ang="0">
                  <a:pos x="240" y="532"/>
                </a:cxn>
                <a:cxn ang="0">
                  <a:pos x="128" y="498"/>
                </a:cxn>
                <a:cxn ang="0">
                  <a:pos x="80" y="616"/>
                </a:cxn>
                <a:cxn ang="0">
                  <a:pos x="0" y="212"/>
                </a:cxn>
              </a:cxnLst>
              <a:rect l="0" t="0" r="r" b="b"/>
              <a:pathLst>
                <a:path w="850" h="616">
                  <a:moveTo>
                    <a:pt x="0" y="212"/>
                  </a:moveTo>
                  <a:lnTo>
                    <a:pt x="332" y="0"/>
                  </a:lnTo>
                  <a:lnTo>
                    <a:pt x="276" y="142"/>
                  </a:lnTo>
                  <a:lnTo>
                    <a:pt x="374" y="170"/>
                  </a:lnTo>
                  <a:lnTo>
                    <a:pt x="496" y="186"/>
                  </a:lnTo>
                  <a:lnTo>
                    <a:pt x="584" y="174"/>
                  </a:lnTo>
                  <a:lnTo>
                    <a:pt x="658" y="150"/>
                  </a:lnTo>
                  <a:lnTo>
                    <a:pt x="850" y="496"/>
                  </a:lnTo>
                  <a:lnTo>
                    <a:pt x="752" y="528"/>
                  </a:lnTo>
                  <a:lnTo>
                    <a:pt x="672" y="546"/>
                  </a:lnTo>
                  <a:lnTo>
                    <a:pt x="538" y="564"/>
                  </a:lnTo>
                  <a:lnTo>
                    <a:pt x="440" y="564"/>
                  </a:lnTo>
                  <a:lnTo>
                    <a:pt x="366" y="556"/>
                  </a:lnTo>
                  <a:lnTo>
                    <a:pt x="240" y="532"/>
                  </a:lnTo>
                  <a:lnTo>
                    <a:pt x="128" y="498"/>
                  </a:lnTo>
                  <a:lnTo>
                    <a:pt x="80" y="616"/>
                  </a:lnTo>
                  <a:lnTo>
                    <a:pt x="0" y="212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3300"/>
                </a:gs>
              </a:gsLst>
              <a:lin ang="0" scaled="1"/>
            </a:gra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Freeform 51"/>
            <p:cNvSpPr>
              <a:spLocks/>
            </p:cNvSpPr>
            <p:nvPr/>
          </p:nvSpPr>
          <p:spPr bwMode="auto">
            <a:xfrm rot="8082456">
              <a:off x="1955" y="1605"/>
              <a:ext cx="850" cy="61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32" y="0"/>
                </a:cxn>
                <a:cxn ang="0">
                  <a:pos x="276" y="142"/>
                </a:cxn>
                <a:cxn ang="0">
                  <a:pos x="374" y="170"/>
                </a:cxn>
                <a:cxn ang="0">
                  <a:pos x="496" y="186"/>
                </a:cxn>
                <a:cxn ang="0">
                  <a:pos x="584" y="174"/>
                </a:cxn>
                <a:cxn ang="0">
                  <a:pos x="658" y="150"/>
                </a:cxn>
                <a:cxn ang="0">
                  <a:pos x="850" y="496"/>
                </a:cxn>
                <a:cxn ang="0">
                  <a:pos x="752" y="528"/>
                </a:cxn>
                <a:cxn ang="0">
                  <a:pos x="672" y="546"/>
                </a:cxn>
                <a:cxn ang="0">
                  <a:pos x="538" y="564"/>
                </a:cxn>
                <a:cxn ang="0">
                  <a:pos x="440" y="564"/>
                </a:cxn>
                <a:cxn ang="0">
                  <a:pos x="366" y="556"/>
                </a:cxn>
                <a:cxn ang="0">
                  <a:pos x="240" y="532"/>
                </a:cxn>
                <a:cxn ang="0">
                  <a:pos x="128" y="498"/>
                </a:cxn>
                <a:cxn ang="0">
                  <a:pos x="80" y="616"/>
                </a:cxn>
                <a:cxn ang="0">
                  <a:pos x="0" y="212"/>
                </a:cxn>
              </a:cxnLst>
              <a:rect l="0" t="0" r="r" b="b"/>
              <a:pathLst>
                <a:path w="850" h="616">
                  <a:moveTo>
                    <a:pt x="0" y="212"/>
                  </a:moveTo>
                  <a:lnTo>
                    <a:pt x="332" y="0"/>
                  </a:lnTo>
                  <a:lnTo>
                    <a:pt x="276" y="142"/>
                  </a:lnTo>
                  <a:lnTo>
                    <a:pt x="374" y="170"/>
                  </a:lnTo>
                  <a:lnTo>
                    <a:pt x="496" y="186"/>
                  </a:lnTo>
                  <a:lnTo>
                    <a:pt x="584" y="174"/>
                  </a:lnTo>
                  <a:lnTo>
                    <a:pt x="658" y="150"/>
                  </a:lnTo>
                  <a:lnTo>
                    <a:pt x="850" y="496"/>
                  </a:lnTo>
                  <a:lnTo>
                    <a:pt x="752" y="528"/>
                  </a:lnTo>
                  <a:lnTo>
                    <a:pt x="672" y="546"/>
                  </a:lnTo>
                  <a:lnTo>
                    <a:pt x="538" y="564"/>
                  </a:lnTo>
                  <a:lnTo>
                    <a:pt x="440" y="564"/>
                  </a:lnTo>
                  <a:lnTo>
                    <a:pt x="366" y="556"/>
                  </a:lnTo>
                  <a:lnTo>
                    <a:pt x="240" y="532"/>
                  </a:lnTo>
                  <a:lnTo>
                    <a:pt x="128" y="498"/>
                  </a:lnTo>
                  <a:lnTo>
                    <a:pt x="80" y="616"/>
                  </a:lnTo>
                  <a:lnTo>
                    <a:pt x="0" y="212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100000">
                  <a:srgbClr val="009900"/>
                </a:gs>
              </a:gsLst>
              <a:lin ang="5400000" scaled="1"/>
            </a:gra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Freeform 52"/>
            <p:cNvSpPr>
              <a:spLocks/>
            </p:cNvSpPr>
            <p:nvPr/>
          </p:nvSpPr>
          <p:spPr bwMode="auto">
            <a:xfrm rot="5281061">
              <a:off x="1701" y="2137"/>
              <a:ext cx="850" cy="61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32" y="0"/>
                </a:cxn>
                <a:cxn ang="0">
                  <a:pos x="276" y="142"/>
                </a:cxn>
                <a:cxn ang="0">
                  <a:pos x="374" y="170"/>
                </a:cxn>
                <a:cxn ang="0">
                  <a:pos x="496" y="186"/>
                </a:cxn>
                <a:cxn ang="0">
                  <a:pos x="584" y="174"/>
                </a:cxn>
                <a:cxn ang="0">
                  <a:pos x="658" y="150"/>
                </a:cxn>
                <a:cxn ang="0">
                  <a:pos x="850" y="496"/>
                </a:cxn>
                <a:cxn ang="0">
                  <a:pos x="752" y="528"/>
                </a:cxn>
                <a:cxn ang="0">
                  <a:pos x="672" y="546"/>
                </a:cxn>
                <a:cxn ang="0">
                  <a:pos x="538" y="564"/>
                </a:cxn>
                <a:cxn ang="0">
                  <a:pos x="440" y="564"/>
                </a:cxn>
                <a:cxn ang="0">
                  <a:pos x="366" y="556"/>
                </a:cxn>
                <a:cxn ang="0">
                  <a:pos x="240" y="532"/>
                </a:cxn>
                <a:cxn ang="0">
                  <a:pos x="128" y="498"/>
                </a:cxn>
                <a:cxn ang="0">
                  <a:pos x="80" y="616"/>
                </a:cxn>
                <a:cxn ang="0">
                  <a:pos x="0" y="212"/>
                </a:cxn>
              </a:cxnLst>
              <a:rect l="0" t="0" r="r" b="b"/>
              <a:pathLst>
                <a:path w="850" h="616">
                  <a:moveTo>
                    <a:pt x="0" y="212"/>
                  </a:moveTo>
                  <a:lnTo>
                    <a:pt x="332" y="0"/>
                  </a:lnTo>
                  <a:lnTo>
                    <a:pt x="276" y="142"/>
                  </a:lnTo>
                  <a:lnTo>
                    <a:pt x="374" y="170"/>
                  </a:lnTo>
                  <a:lnTo>
                    <a:pt x="496" y="186"/>
                  </a:lnTo>
                  <a:lnTo>
                    <a:pt x="584" y="174"/>
                  </a:lnTo>
                  <a:lnTo>
                    <a:pt x="658" y="150"/>
                  </a:lnTo>
                  <a:lnTo>
                    <a:pt x="850" y="496"/>
                  </a:lnTo>
                  <a:lnTo>
                    <a:pt x="752" y="528"/>
                  </a:lnTo>
                  <a:lnTo>
                    <a:pt x="672" y="546"/>
                  </a:lnTo>
                  <a:lnTo>
                    <a:pt x="538" y="564"/>
                  </a:lnTo>
                  <a:lnTo>
                    <a:pt x="440" y="564"/>
                  </a:lnTo>
                  <a:lnTo>
                    <a:pt x="366" y="556"/>
                  </a:lnTo>
                  <a:lnTo>
                    <a:pt x="240" y="532"/>
                  </a:lnTo>
                  <a:lnTo>
                    <a:pt x="128" y="498"/>
                  </a:lnTo>
                  <a:lnTo>
                    <a:pt x="80" y="616"/>
                  </a:lnTo>
                  <a:lnTo>
                    <a:pt x="0" y="212"/>
                  </a:lnTo>
                  <a:close/>
                </a:path>
              </a:pathLst>
            </a:custGeom>
            <a:gradFill rotWithShape="0">
              <a:gsLst>
                <a:gs pos="0">
                  <a:srgbClr val="009900"/>
                </a:gs>
                <a:gs pos="100000">
                  <a:srgbClr val="33CC33"/>
                </a:gs>
              </a:gsLst>
              <a:lin ang="5400000" scaled="1"/>
            </a:gra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Freeform 53"/>
            <p:cNvSpPr>
              <a:spLocks/>
            </p:cNvSpPr>
            <p:nvPr/>
          </p:nvSpPr>
          <p:spPr bwMode="auto">
            <a:xfrm>
              <a:off x="1865" y="2635"/>
              <a:ext cx="756" cy="768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602" y="68"/>
                </a:cxn>
                <a:cxn ang="0">
                  <a:pos x="464" y="135"/>
                </a:cxn>
                <a:cxn ang="0">
                  <a:pos x="518" y="221"/>
                </a:cxn>
                <a:cxn ang="0">
                  <a:pos x="597" y="316"/>
                </a:cxn>
                <a:cxn ang="0">
                  <a:pos x="670" y="366"/>
                </a:cxn>
                <a:cxn ang="0">
                  <a:pos x="756" y="404"/>
                </a:cxn>
                <a:cxn ang="0">
                  <a:pos x="574" y="531"/>
                </a:cxn>
                <a:cxn ang="0">
                  <a:pos x="624" y="768"/>
                </a:cxn>
                <a:cxn ang="0">
                  <a:pos x="555" y="741"/>
                </a:cxn>
                <a:cxn ang="0">
                  <a:pos x="483" y="700"/>
                </a:cxn>
                <a:cxn ang="0">
                  <a:pos x="373" y="623"/>
                </a:cxn>
                <a:cxn ang="0">
                  <a:pos x="300" y="557"/>
                </a:cxn>
                <a:cxn ang="0">
                  <a:pos x="251" y="501"/>
                </a:cxn>
                <a:cxn ang="0">
                  <a:pos x="175" y="398"/>
                </a:cxn>
                <a:cxn ang="0">
                  <a:pos x="114" y="297"/>
                </a:cxn>
                <a:cxn ang="0">
                  <a:pos x="0" y="352"/>
                </a:cxn>
                <a:cxn ang="0">
                  <a:pos x="213" y="0"/>
                </a:cxn>
              </a:cxnLst>
              <a:rect l="0" t="0" r="r" b="b"/>
              <a:pathLst>
                <a:path w="756" h="768">
                  <a:moveTo>
                    <a:pt x="213" y="0"/>
                  </a:moveTo>
                  <a:lnTo>
                    <a:pt x="602" y="68"/>
                  </a:lnTo>
                  <a:lnTo>
                    <a:pt x="464" y="135"/>
                  </a:lnTo>
                  <a:lnTo>
                    <a:pt x="518" y="221"/>
                  </a:lnTo>
                  <a:lnTo>
                    <a:pt x="597" y="316"/>
                  </a:lnTo>
                  <a:lnTo>
                    <a:pt x="670" y="366"/>
                  </a:lnTo>
                  <a:lnTo>
                    <a:pt x="756" y="404"/>
                  </a:lnTo>
                  <a:lnTo>
                    <a:pt x="574" y="531"/>
                  </a:lnTo>
                  <a:lnTo>
                    <a:pt x="624" y="768"/>
                  </a:lnTo>
                  <a:lnTo>
                    <a:pt x="555" y="741"/>
                  </a:lnTo>
                  <a:lnTo>
                    <a:pt x="483" y="700"/>
                  </a:lnTo>
                  <a:lnTo>
                    <a:pt x="373" y="623"/>
                  </a:lnTo>
                  <a:lnTo>
                    <a:pt x="300" y="557"/>
                  </a:lnTo>
                  <a:lnTo>
                    <a:pt x="251" y="501"/>
                  </a:lnTo>
                  <a:lnTo>
                    <a:pt x="175" y="398"/>
                  </a:lnTo>
                  <a:lnTo>
                    <a:pt x="114" y="297"/>
                  </a:lnTo>
                  <a:lnTo>
                    <a:pt x="0" y="352"/>
                  </a:lnTo>
                  <a:lnTo>
                    <a:pt x="213" y="0"/>
                  </a:lnTo>
                  <a:close/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99FF33"/>
                </a:gs>
              </a:gsLst>
              <a:lin ang="2700000" scaled="1"/>
            </a:gradFill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Line 54"/>
            <p:cNvSpPr>
              <a:spLocks noChangeShapeType="1"/>
            </p:cNvSpPr>
            <p:nvPr/>
          </p:nvSpPr>
          <p:spPr bwMode="auto">
            <a:xfrm>
              <a:off x="2518" y="1527"/>
              <a:ext cx="230" cy="15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 flipH="1">
              <a:off x="2706" y="1676"/>
              <a:ext cx="42" cy="21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8" name="Line 56"/>
            <p:cNvSpPr>
              <a:spLocks noChangeShapeType="1"/>
            </p:cNvSpPr>
            <p:nvPr/>
          </p:nvSpPr>
          <p:spPr bwMode="auto">
            <a:xfrm flipV="1">
              <a:off x="1952" y="2018"/>
              <a:ext cx="255" cy="58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Line 57"/>
            <p:cNvSpPr>
              <a:spLocks noChangeShapeType="1"/>
            </p:cNvSpPr>
            <p:nvPr/>
          </p:nvSpPr>
          <p:spPr bwMode="auto">
            <a:xfrm>
              <a:off x="2204" y="2015"/>
              <a:ext cx="121" cy="171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60" name="Group 68"/>
          <p:cNvGrpSpPr>
            <a:grpSpLocks/>
          </p:cNvGrpSpPr>
          <p:nvPr/>
        </p:nvGrpSpPr>
        <p:grpSpPr bwMode="auto">
          <a:xfrm>
            <a:off x="381000" y="1828800"/>
            <a:ext cx="2206625" cy="1793875"/>
            <a:chOff x="217" y="1145"/>
            <a:chExt cx="1390" cy="1130"/>
          </a:xfrm>
        </p:grpSpPr>
        <p:pic>
          <p:nvPicPr>
            <p:cNvPr id="33856" name="Picture 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6" y="1728"/>
              <a:ext cx="768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57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" y="1461"/>
              <a:ext cx="55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58" name="Picture 6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7" y="1440"/>
              <a:ext cx="55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59" name="Picture 6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" y="1145"/>
              <a:ext cx="528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617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382000" cy="8509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Comic Sans MS" pitchFamily="66" charset="0"/>
              </a:rPr>
              <a:t>Private companies are driven by profit, whereas public organisations are driven by accountability to the public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66800" y="31242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Increasing pressure to ensure “better governance” </a:t>
            </a:r>
            <a:r>
              <a:rPr lang="en-US">
                <a:solidFill>
                  <a:srgbClr val="CC0000"/>
                </a:solidFill>
                <a:latin typeface="Comic Sans MS" pitchFamily="66" charset="0"/>
              </a:rPr>
              <a:t>=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81200" y="4724400"/>
            <a:ext cx="81534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000" b="1">
                <a:latin typeface="Comic Sans MS" pitchFamily="66" charset="0"/>
              </a:rPr>
              <a:t>  Value for money </a:t>
            </a:r>
          </a:p>
          <a:p>
            <a:pPr algn="l">
              <a:spcBef>
                <a:spcPct val="10000"/>
              </a:spcBef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000" b="1">
                <a:latin typeface="Comic Sans MS" pitchFamily="66" charset="0"/>
              </a:rPr>
              <a:t>  Work is conducted ethically</a:t>
            </a:r>
          </a:p>
          <a:p>
            <a:pPr algn="l">
              <a:spcBef>
                <a:spcPct val="10000"/>
              </a:spcBef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000" b="1">
                <a:latin typeface="Comic Sans MS" pitchFamily="66" charset="0"/>
              </a:rPr>
              <a:t>  Decisions based on clear and objective criteria</a:t>
            </a:r>
          </a:p>
          <a:p>
            <a:pPr algn="l">
              <a:spcBef>
                <a:spcPct val="10000"/>
              </a:spcBef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000" b="1">
                <a:latin typeface="Comic Sans MS" pitchFamily="66" charset="0"/>
              </a:rPr>
              <a:t>  All parties treated fairly, and have equal access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" y="406400"/>
            <a:ext cx="9677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mic Sans MS" pitchFamily="66" charset="0"/>
              </a:rPr>
              <a:t>2. Public organisations: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The public sector difference and P&amp;S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990600" y="5410200"/>
            <a:ext cx="533400" cy="457200"/>
          </a:xfrm>
          <a:prstGeom prst="irregularSeal2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533400" y="3124200"/>
            <a:ext cx="533400" cy="533400"/>
          </a:xfrm>
          <a:prstGeom prst="irregularSeal2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926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928" name="Group 64"/>
          <p:cNvGrpSpPr>
            <a:grpSpLocks/>
          </p:cNvGrpSpPr>
          <p:nvPr/>
        </p:nvGrpSpPr>
        <p:grpSpPr bwMode="auto">
          <a:xfrm>
            <a:off x="5029200" y="3200400"/>
            <a:ext cx="1641475" cy="1211263"/>
            <a:chOff x="3312" y="2640"/>
            <a:chExt cx="1034" cy="763"/>
          </a:xfrm>
        </p:grpSpPr>
        <p:sp>
          <p:nvSpPr>
            <p:cNvPr id="36929" name="Rectangle 65"/>
            <p:cNvSpPr>
              <a:spLocks noChangeArrowheads="1"/>
            </p:cNvSpPr>
            <p:nvPr/>
          </p:nvSpPr>
          <p:spPr bwMode="auto">
            <a:xfrm>
              <a:off x="3312" y="3339"/>
              <a:ext cx="1034" cy="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0" name="Rectangle 66"/>
            <p:cNvSpPr>
              <a:spLocks noChangeArrowheads="1"/>
            </p:cNvSpPr>
            <p:nvPr/>
          </p:nvSpPr>
          <p:spPr bwMode="auto">
            <a:xfrm>
              <a:off x="3354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1" name="Rectangle 67"/>
            <p:cNvSpPr>
              <a:spLocks noChangeArrowheads="1"/>
            </p:cNvSpPr>
            <p:nvPr/>
          </p:nvSpPr>
          <p:spPr bwMode="auto">
            <a:xfrm>
              <a:off x="3436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Rectangle 68"/>
            <p:cNvSpPr>
              <a:spLocks noChangeArrowheads="1"/>
            </p:cNvSpPr>
            <p:nvPr/>
          </p:nvSpPr>
          <p:spPr bwMode="auto">
            <a:xfrm>
              <a:off x="3643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3" name="Rectangle 69"/>
            <p:cNvSpPr>
              <a:spLocks noChangeArrowheads="1"/>
            </p:cNvSpPr>
            <p:nvPr/>
          </p:nvSpPr>
          <p:spPr bwMode="auto">
            <a:xfrm>
              <a:off x="3932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4" name="Rectangle 70"/>
            <p:cNvSpPr>
              <a:spLocks noChangeArrowheads="1"/>
            </p:cNvSpPr>
            <p:nvPr/>
          </p:nvSpPr>
          <p:spPr bwMode="auto">
            <a:xfrm>
              <a:off x="3726" y="2958"/>
              <a:ext cx="206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Rectangle 71"/>
            <p:cNvSpPr>
              <a:spLocks noChangeArrowheads="1"/>
            </p:cNvSpPr>
            <p:nvPr/>
          </p:nvSpPr>
          <p:spPr bwMode="auto">
            <a:xfrm>
              <a:off x="4015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6" name="Rectangle 72"/>
            <p:cNvSpPr>
              <a:spLocks noChangeArrowheads="1"/>
            </p:cNvSpPr>
            <p:nvPr/>
          </p:nvSpPr>
          <p:spPr bwMode="auto">
            <a:xfrm>
              <a:off x="4222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7" name="Rectangle 73"/>
            <p:cNvSpPr>
              <a:spLocks noChangeArrowheads="1"/>
            </p:cNvSpPr>
            <p:nvPr/>
          </p:nvSpPr>
          <p:spPr bwMode="auto">
            <a:xfrm>
              <a:off x="3312" y="2895"/>
              <a:ext cx="1034" cy="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AutoShape 74"/>
            <p:cNvSpPr>
              <a:spLocks noChangeArrowheads="1"/>
            </p:cNvSpPr>
            <p:nvPr/>
          </p:nvSpPr>
          <p:spPr bwMode="auto">
            <a:xfrm>
              <a:off x="3312" y="2640"/>
              <a:ext cx="1034" cy="255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9" name="Rectangle 75"/>
            <p:cNvSpPr>
              <a:spLocks noChangeArrowheads="1"/>
            </p:cNvSpPr>
            <p:nvPr/>
          </p:nvSpPr>
          <p:spPr bwMode="auto">
            <a:xfrm>
              <a:off x="3497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0" name="Rectangle 76"/>
            <p:cNvSpPr>
              <a:spLocks noChangeArrowheads="1"/>
            </p:cNvSpPr>
            <p:nvPr/>
          </p:nvSpPr>
          <p:spPr bwMode="auto">
            <a:xfrm>
              <a:off x="4078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41" name="Group 77"/>
          <p:cNvGrpSpPr>
            <a:grpSpLocks/>
          </p:cNvGrpSpPr>
          <p:nvPr/>
        </p:nvGrpSpPr>
        <p:grpSpPr bwMode="auto">
          <a:xfrm>
            <a:off x="6858000" y="3048000"/>
            <a:ext cx="1524000" cy="1676400"/>
            <a:chOff x="720" y="2784"/>
            <a:chExt cx="768" cy="816"/>
          </a:xfrm>
        </p:grpSpPr>
        <p:sp>
          <p:nvSpPr>
            <p:cNvPr id="36942" name="AutoShape 78"/>
            <p:cNvSpPr>
              <a:spLocks noChangeArrowheads="1"/>
            </p:cNvSpPr>
            <p:nvPr/>
          </p:nvSpPr>
          <p:spPr bwMode="auto">
            <a:xfrm rot="5351335">
              <a:off x="1256" y="3187"/>
              <a:ext cx="115" cy="229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3" name="Line 79"/>
            <p:cNvSpPr>
              <a:spLocks noChangeShapeType="1"/>
            </p:cNvSpPr>
            <p:nvPr/>
          </p:nvSpPr>
          <p:spPr bwMode="auto">
            <a:xfrm rot="1514381">
              <a:off x="838" y="2991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4" name="Line 80"/>
            <p:cNvSpPr>
              <a:spLocks noChangeShapeType="1"/>
            </p:cNvSpPr>
            <p:nvPr/>
          </p:nvSpPr>
          <p:spPr bwMode="auto">
            <a:xfrm rot="20085619" flipH="1">
              <a:off x="956" y="2991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5" name="Line 81"/>
            <p:cNvSpPr>
              <a:spLocks noChangeShapeType="1"/>
            </p:cNvSpPr>
            <p:nvPr/>
          </p:nvSpPr>
          <p:spPr bwMode="auto">
            <a:xfrm rot="1514381">
              <a:off x="1252" y="2928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6" name="Line 82"/>
            <p:cNvSpPr>
              <a:spLocks noChangeShapeType="1"/>
            </p:cNvSpPr>
            <p:nvPr/>
          </p:nvSpPr>
          <p:spPr bwMode="auto">
            <a:xfrm rot="20085619" flipH="1">
              <a:off x="1370" y="2928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7" name="Line 83"/>
            <p:cNvSpPr>
              <a:spLocks noChangeShapeType="1"/>
            </p:cNvSpPr>
            <p:nvPr/>
          </p:nvSpPr>
          <p:spPr bwMode="auto">
            <a:xfrm rot="-413057">
              <a:off x="720" y="2991"/>
              <a:ext cx="7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8" name="Line 84"/>
            <p:cNvSpPr>
              <a:spLocks noChangeShapeType="1"/>
            </p:cNvSpPr>
            <p:nvPr/>
          </p:nvSpPr>
          <p:spPr bwMode="auto">
            <a:xfrm>
              <a:off x="1104" y="2784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9" name="AutoShape 85"/>
            <p:cNvSpPr>
              <a:spLocks noChangeArrowheads="1"/>
            </p:cNvSpPr>
            <p:nvPr/>
          </p:nvSpPr>
          <p:spPr bwMode="auto">
            <a:xfrm rot="5351335">
              <a:off x="836" y="3255"/>
              <a:ext cx="115" cy="229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60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762000" y="2760663"/>
            <a:ext cx="17113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1524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3600">
                <a:solidFill>
                  <a:srgbClr val="CC0000"/>
                </a:solidFill>
                <a:latin typeface="Comic Sans MS" pitchFamily="66" charset="0"/>
              </a:rPr>
              <a:t>2. Public organisations:                   	Public procurement</a:t>
            </a:r>
            <a:endParaRPr lang="en-GB" sz="4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8" name="Rectangle 108"/>
          <p:cNvSpPr>
            <a:spLocks noChangeArrowheads="1"/>
          </p:cNvSpPr>
          <p:nvPr/>
        </p:nvSpPr>
        <p:spPr bwMode="auto">
          <a:xfrm>
            <a:off x="4724400" y="2573338"/>
            <a:ext cx="26352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4249738" y="5229225"/>
            <a:ext cx="4513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                                     Government 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0350" name="Rectangle 110"/>
          <p:cNvSpPr>
            <a:spLocks noChangeArrowheads="1"/>
          </p:cNvSpPr>
          <p:nvPr/>
        </p:nvSpPr>
        <p:spPr bwMode="auto">
          <a:xfrm>
            <a:off x="5132388" y="584676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     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0351" name="Rectangle 111"/>
          <p:cNvSpPr>
            <a:spLocks noChangeArrowheads="1"/>
          </p:cNvSpPr>
          <p:nvPr/>
        </p:nvSpPr>
        <p:spPr bwMode="auto">
          <a:xfrm>
            <a:off x="4643438" y="5434013"/>
            <a:ext cx="3787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                             procurement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0352" name="Rectangle 112"/>
          <p:cNvSpPr>
            <a:spLocks noChangeArrowheads="1"/>
          </p:cNvSpPr>
          <p:nvPr/>
        </p:nvSpPr>
        <p:spPr bwMode="auto">
          <a:xfrm>
            <a:off x="4314825" y="5640388"/>
            <a:ext cx="4325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                                procedures can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0353" name="Rectangle 113"/>
          <p:cNvSpPr>
            <a:spLocks noChangeArrowheads="1"/>
          </p:cNvSpPr>
          <p:nvPr/>
        </p:nvSpPr>
        <p:spPr bwMode="auto">
          <a:xfrm>
            <a:off x="4638675" y="5851525"/>
            <a:ext cx="371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          be lengthy and bureaucratic!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838200" y="1447800"/>
            <a:ext cx="4191000" cy="2320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The World Trade Organisation’s </a:t>
            </a:r>
          </a:p>
          <a:p>
            <a:pPr algn="l"/>
            <a:r>
              <a:rPr lang="en-US">
                <a:latin typeface="Comic Sans MS" pitchFamily="66" charset="0"/>
              </a:rPr>
              <a:t>Government Procurement Agreement aims at opening the public sector to competition</a:t>
            </a:r>
          </a:p>
        </p:txBody>
      </p:sp>
      <p:sp>
        <p:nvSpPr>
          <p:cNvPr id="10361" name="Text Box 121"/>
          <p:cNvSpPr txBox="1">
            <a:spLocks noChangeArrowheads="1"/>
          </p:cNvSpPr>
          <p:nvPr/>
        </p:nvSpPr>
        <p:spPr bwMode="auto">
          <a:xfrm>
            <a:off x="5334000" y="2133600"/>
            <a:ext cx="3352800" cy="15906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Public procurement rules often force buyers to act in a certain way</a:t>
            </a:r>
          </a:p>
        </p:txBody>
      </p:sp>
      <p:sp>
        <p:nvSpPr>
          <p:cNvPr id="10362" name="Text Box 122"/>
          <p:cNvSpPr txBox="1">
            <a:spLocks noChangeArrowheads="1"/>
          </p:cNvSpPr>
          <p:nvPr/>
        </p:nvSpPr>
        <p:spPr bwMode="auto">
          <a:xfrm>
            <a:off x="914400" y="4038600"/>
            <a:ext cx="4191000" cy="2503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Complying with highly prescriptive procedures can cause delays and higher costs, 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Comic Sans MS" pitchFamily="66" charset="0"/>
              </a:rPr>
              <a:t>=</a:t>
            </a:r>
            <a:r>
              <a:rPr lang="en-US">
                <a:latin typeface="Comic Sans MS" pitchFamily="66" charset="0"/>
              </a:rPr>
              <a:t> conflict with efficiency and good value for money.</a:t>
            </a:r>
          </a:p>
        </p:txBody>
      </p:sp>
      <p:graphicFrame>
        <p:nvGraphicFramePr>
          <p:cNvPr id="10364" name="Object 124"/>
          <p:cNvGraphicFramePr>
            <a:graphicFrameLocks noChangeAspect="1"/>
          </p:cNvGraphicFramePr>
          <p:nvPr/>
        </p:nvGraphicFramePr>
        <p:xfrm>
          <a:off x="4329113" y="1447800"/>
          <a:ext cx="6238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Picture" r:id="rId3" imgW="773280" imgH="1022400" progId="Word.Picture.8">
                  <p:embed/>
                </p:oleObj>
              </mc:Choice>
              <mc:Fallback>
                <p:oleObj name="Picture" r:id="rId3" imgW="773280" imgH="1022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1447800"/>
                        <a:ext cx="62388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4" name="Picture 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376" name="Group 136"/>
          <p:cNvGrpSpPr>
            <a:grpSpLocks/>
          </p:cNvGrpSpPr>
          <p:nvPr/>
        </p:nvGrpSpPr>
        <p:grpSpPr bwMode="auto">
          <a:xfrm>
            <a:off x="7010400" y="533400"/>
            <a:ext cx="1295400" cy="982663"/>
            <a:chOff x="3312" y="2640"/>
            <a:chExt cx="1034" cy="763"/>
          </a:xfrm>
        </p:grpSpPr>
        <p:sp>
          <p:nvSpPr>
            <p:cNvPr id="10377" name="Rectangle 137"/>
            <p:cNvSpPr>
              <a:spLocks noChangeArrowheads="1"/>
            </p:cNvSpPr>
            <p:nvPr/>
          </p:nvSpPr>
          <p:spPr bwMode="auto">
            <a:xfrm>
              <a:off x="3312" y="3339"/>
              <a:ext cx="1034" cy="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8" name="Rectangle 138"/>
            <p:cNvSpPr>
              <a:spLocks noChangeArrowheads="1"/>
            </p:cNvSpPr>
            <p:nvPr/>
          </p:nvSpPr>
          <p:spPr bwMode="auto">
            <a:xfrm>
              <a:off x="3354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9" name="Rectangle 139"/>
            <p:cNvSpPr>
              <a:spLocks noChangeArrowheads="1"/>
            </p:cNvSpPr>
            <p:nvPr/>
          </p:nvSpPr>
          <p:spPr bwMode="auto">
            <a:xfrm>
              <a:off x="3436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0" name="Rectangle 140"/>
            <p:cNvSpPr>
              <a:spLocks noChangeArrowheads="1"/>
            </p:cNvSpPr>
            <p:nvPr/>
          </p:nvSpPr>
          <p:spPr bwMode="auto">
            <a:xfrm>
              <a:off x="3643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1" name="Rectangle 141"/>
            <p:cNvSpPr>
              <a:spLocks noChangeArrowheads="1"/>
            </p:cNvSpPr>
            <p:nvPr/>
          </p:nvSpPr>
          <p:spPr bwMode="auto">
            <a:xfrm>
              <a:off x="3932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2" name="Rectangle 142"/>
            <p:cNvSpPr>
              <a:spLocks noChangeArrowheads="1"/>
            </p:cNvSpPr>
            <p:nvPr/>
          </p:nvSpPr>
          <p:spPr bwMode="auto">
            <a:xfrm>
              <a:off x="3726" y="2958"/>
              <a:ext cx="206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" name="Rectangle 143"/>
            <p:cNvSpPr>
              <a:spLocks noChangeArrowheads="1"/>
            </p:cNvSpPr>
            <p:nvPr/>
          </p:nvSpPr>
          <p:spPr bwMode="auto">
            <a:xfrm>
              <a:off x="4015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4" name="Rectangle 144"/>
            <p:cNvSpPr>
              <a:spLocks noChangeArrowheads="1"/>
            </p:cNvSpPr>
            <p:nvPr/>
          </p:nvSpPr>
          <p:spPr bwMode="auto">
            <a:xfrm>
              <a:off x="4222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5" name="Rectangle 145"/>
            <p:cNvSpPr>
              <a:spLocks noChangeArrowheads="1"/>
            </p:cNvSpPr>
            <p:nvPr/>
          </p:nvSpPr>
          <p:spPr bwMode="auto">
            <a:xfrm>
              <a:off x="3312" y="2895"/>
              <a:ext cx="1034" cy="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6" name="AutoShape 146"/>
            <p:cNvSpPr>
              <a:spLocks noChangeArrowheads="1"/>
            </p:cNvSpPr>
            <p:nvPr/>
          </p:nvSpPr>
          <p:spPr bwMode="auto">
            <a:xfrm>
              <a:off x="3312" y="2640"/>
              <a:ext cx="1034" cy="255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7" name="Rectangle 147"/>
            <p:cNvSpPr>
              <a:spLocks noChangeArrowheads="1"/>
            </p:cNvSpPr>
            <p:nvPr/>
          </p:nvSpPr>
          <p:spPr bwMode="auto">
            <a:xfrm>
              <a:off x="3497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8" name="Rectangle 148"/>
            <p:cNvSpPr>
              <a:spLocks noChangeArrowheads="1"/>
            </p:cNvSpPr>
            <p:nvPr/>
          </p:nvSpPr>
          <p:spPr bwMode="auto">
            <a:xfrm>
              <a:off x="4078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89" name="Group 149"/>
          <p:cNvGrpSpPr>
            <a:grpSpLocks/>
          </p:cNvGrpSpPr>
          <p:nvPr/>
        </p:nvGrpSpPr>
        <p:grpSpPr bwMode="auto">
          <a:xfrm>
            <a:off x="8001000" y="1143000"/>
            <a:ext cx="1143000" cy="1371600"/>
            <a:chOff x="720" y="2784"/>
            <a:chExt cx="768" cy="816"/>
          </a:xfrm>
        </p:grpSpPr>
        <p:sp>
          <p:nvSpPr>
            <p:cNvPr id="10390" name="AutoShape 150"/>
            <p:cNvSpPr>
              <a:spLocks noChangeArrowheads="1"/>
            </p:cNvSpPr>
            <p:nvPr/>
          </p:nvSpPr>
          <p:spPr bwMode="auto">
            <a:xfrm rot="5351335">
              <a:off x="1256" y="3187"/>
              <a:ext cx="115" cy="229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1" name="Line 151"/>
            <p:cNvSpPr>
              <a:spLocks noChangeShapeType="1"/>
            </p:cNvSpPr>
            <p:nvPr/>
          </p:nvSpPr>
          <p:spPr bwMode="auto">
            <a:xfrm rot="1514381">
              <a:off x="838" y="2991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2" name="Line 152"/>
            <p:cNvSpPr>
              <a:spLocks noChangeShapeType="1"/>
            </p:cNvSpPr>
            <p:nvPr/>
          </p:nvSpPr>
          <p:spPr bwMode="auto">
            <a:xfrm rot="20085619" flipH="1">
              <a:off x="956" y="2991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3" name="Line 153"/>
            <p:cNvSpPr>
              <a:spLocks noChangeShapeType="1"/>
            </p:cNvSpPr>
            <p:nvPr/>
          </p:nvSpPr>
          <p:spPr bwMode="auto">
            <a:xfrm rot="1514381">
              <a:off x="1252" y="2928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4" name="Line 154"/>
            <p:cNvSpPr>
              <a:spLocks noChangeShapeType="1"/>
            </p:cNvSpPr>
            <p:nvPr/>
          </p:nvSpPr>
          <p:spPr bwMode="auto">
            <a:xfrm rot="20085619" flipH="1">
              <a:off x="1370" y="2928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5" name="Line 155"/>
            <p:cNvSpPr>
              <a:spLocks noChangeShapeType="1"/>
            </p:cNvSpPr>
            <p:nvPr/>
          </p:nvSpPr>
          <p:spPr bwMode="auto">
            <a:xfrm rot="-413057">
              <a:off x="720" y="2991"/>
              <a:ext cx="7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6" name="Line 156"/>
            <p:cNvSpPr>
              <a:spLocks noChangeShapeType="1"/>
            </p:cNvSpPr>
            <p:nvPr/>
          </p:nvSpPr>
          <p:spPr bwMode="auto">
            <a:xfrm>
              <a:off x="1104" y="2784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7" name="AutoShape 157"/>
            <p:cNvSpPr>
              <a:spLocks noChangeArrowheads="1"/>
            </p:cNvSpPr>
            <p:nvPr/>
          </p:nvSpPr>
          <p:spPr bwMode="auto">
            <a:xfrm rot="5351335">
              <a:off x="836" y="3255"/>
              <a:ext cx="115" cy="229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8" name="Group 158"/>
          <p:cNvGrpSpPr>
            <a:grpSpLocks/>
          </p:cNvGrpSpPr>
          <p:nvPr/>
        </p:nvGrpSpPr>
        <p:grpSpPr bwMode="auto">
          <a:xfrm>
            <a:off x="5715000" y="3886200"/>
            <a:ext cx="1676400" cy="1676400"/>
            <a:chOff x="2010" y="2256"/>
            <a:chExt cx="1725" cy="1776"/>
          </a:xfrm>
        </p:grpSpPr>
        <p:grpSp>
          <p:nvGrpSpPr>
            <p:cNvPr id="10399" name="Group 159"/>
            <p:cNvGrpSpPr>
              <a:grpSpLocks/>
            </p:cNvGrpSpPr>
            <p:nvPr/>
          </p:nvGrpSpPr>
          <p:grpSpPr bwMode="auto">
            <a:xfrm>
              <a:off x="2010" y="2256"/>
              <a:ext cx="1725" cy="1539"/>
              <a:chOff x="2010" y="2256"/>
              <a:chExt cx="1725" cy="1539"/>
            </a:xfrm>
          </p:grpSpPr>
          <p:sp>
            <p:nvSpPr>
              <p:cNvPr id="10400" name="AutoShape 160"/>
              <p:cNvSpPr>
                <a:spLocks noChangeArrowheads="1"/>
              </p:cNvSpPr>
              <p:nvPr/>
            </p:nvSpPr>
            <p:spPr bwMode="auto">
              <a:xfrm rot="20270">
                <a:off x="2010" y="2880"/>
                <a:ext cx="1725" cy="813"/>
              </a:xfrm>
              <a:prstGeom prst="cube">
                <a:avLst>
                  <a:gd name="adj" fmla="val 25000"/>
                </a:avLst>
              </a:prstGeom>
              <a:solidFill>
                <a:srgbClr val="CC9900"/>
              </a:solidFill>
              <a:ln w="30988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1" name="Rectangle 161"/>
              <p:cNvSpPr>
                <a:spLocks noChangeArrowheads="1"/>
              </p:cNvSpPr>
              <p:nvPr/>
            </p:nvSpPr>
            <p:spPr bwMode="auto">
              <a:xfrm rot="20270">
                <a:off x="2031" y="3691"/>
                <a:ext cx="96" cy="96"/>
              </a:xfrm>
              <a:prstGeom prst="rect">
                <a:avLst/>
              </a:prstGeom>
              <a:solidFill>
                <a:srgbClr val="CC9900"/>
              </a:solidFill>
              <a:ln w="30988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2" name="Rectangle 162"/>
              <p:cNvSpPr>
                <a:spLocks noChangeArrowheads="1"/>
              </p:cNvSpPr>
              <p:nvPr/>
            </p:nvSpPr>
            <p:spPr bwMode="auto">
              <a:xfrm rot="20270">
                <a:off x="3435" y="3699"/>
                <a:ext cx="96" cy="96"/>
              </a:xfrm>
              <a:prstGeom prst="rect">
                <a:avLst/>
              </a:prstGeom>
              <a:solidFill>
                <a:srgbClr val="CC9900"/>
              </a:solidFill>
              <a:ln w="30988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3" name="Freeform 163"/>
              <p:cNvSpPr>
                <a:spLocks/>
              </p:cNvSpPr>
              <p:nvPr/>
            </p:nvSpPr>
            <p:spPr bwMode="auto">
              <a:xfrm rot="20270">
                <a:off x="3682" y="3484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96"/>
                  </a:cxn>
                  <a:cxn ang="0">
                    <a:pos x="0" y="144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9900"/>
              </a:solidFill>
              <a:ln w="30988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4" name="Oval 164"/>
              <p:cNvSpPr>
                <a:spLocks noChangeArrowheads="1"/>
              </p:cNvSpPr>
              <p:nvPr/>
            </p:nvSpPr>
            <p:spPr bwMode="auto">
              <a:xfrm rot="20573837" flipH="1">
                <a:off x="2361" y="2879"/>
                <a:ext cx="288" cy="6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5" name="Oval 165"/>
              <p:cNvSpPr>
                <a:spLocks noChangeArrowheads="1"/>
              </p:cNvSpPr>
              <p:nvPr/>
            </p:nvSpPr>
            <p:spPr bwMode="auto">
              <a:xfrm rot="1026163">
                <a:off x="3057" y="2880"/>
                <a:ext cx="288" cy="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Freeform 166"/>
              <p:cNvSpPr>
                <a:spLocks/>
              </p:cNvSpPr>
              <p:nvPr/>
            </p:nvSpPr>
            <p:spPr bwMode="auto">
              <a:xfrm>
                <a:off x="2548" y="2688"/>
                <a:ext cx="620" cy="312"/>
              </a:xfrm>
              <a:custGeom>
                <a:avLst/>
                <a:gdLst/>
                <a:ahLst/>
                <a:cxnLst>
                  <a:cxn ang="0">
                    <a:pos x="182" y="336"/>
                  </a:cxn>
                  <a:cxn ang="0">
                    <a:pos x="26" y="342"/>
                  </a:cxn>
                  <a:cxn ang="0">
                    <a:pos x="14" y="228"/>
                  </a:cxn>
                  <a:cxn ang="0">
                    <a:pos x="68" y="204"/>
                  </a:cxn>
                  <a:cxn ang="0">
                    <a:pos x="86" y="198"/>
                  </a:cxn>
                  <a:cxn ang="0">
                    <a:pos x="164" y="204"/>
                  </a:cxn>
                  <a:cxn ang="0">
                    <a:pos x="146" y="192"/>
                  </a:cxn>
                  <a:cxn ang="0">
                    <a:pos x="116" y="138"/>
                  </a:cxn>
                  <a:cxn ang="0">
                    <a:pos x="158" y="24"/>
                  </a:cxn>
                  <a:cxn ang="0">
                    <a:pos x="200" y="12"/>
                  </a:cxn>
                  <a:cxn ang="0">
                    <a:pos x="260" y="0"/>
                  </a:cxn>
                  <a:cxn ang="0">
                    <a:pos x="392" y="18"/>
                  </a:cxn>
                  <a:cxn ang="0">
                    <a:pos x="452" y="84"/>
                  </a:cxn>
                  <a:cxn ang="0">
                    <a:pos x="482" y="144"/>
                  </a:cxn>
                  <a:cxn ang="0">
                    <a:pos x="494" y="216"/>
                  </a:cxn>
                  <a:cxn ang="0">
                    <a:pos x="512" y="204"/>
                  </a:cxn>
                  <a:cxn ang="0">
                    <a:pos x="548" y="192"/>
                  </a:cxn>
                  <a:cxn ang="0">
                    <a:pos x="602" y="234"/>
                  </a:cxn>
                  <a:cxn ang="0">
                    <a:pos x="614" y="270"/>
                  </a:cxn>
                  <a:cxn ang="0">
                    <a:pos x="620" y="288"/>
                  </a:cxn>
                  <a:cxn ang="0">
                    <a:pos x="548" y="360"/>
                  </a:cxn>
                  <a:cxn ang="0">
                    <a:pos x="350" y="342"/>
                  </a:cxn>
                  <a:cxn ang="0">
                    <a:pos x="182" y="336"/>
                  </a:cxn>
                </a:cxnLst>
                <a:rect l="0" t="0" r="r" b="b"/>
                <a:pathLst>
                  <a:path w="620" h="360">
                    <a:moveTo>
                      <a:pt x="182" y="336"/>
                    </a:moveTo>
                    <a:cubicBezTo>
                      <a:pt x="122" y="340"/>
                      <a:pt x="81" y="350"/>
                      <a:pt x="26" y="342"/>
                    </a:cubicBezTo>
                    <a:cubicBezTo>
                      <a:pt x="1" y="304"/>
                      <a:pt x="0" y="281"/>
                      <a:pt x="14" y="228"/>
                    </a:cubicBezTo>
                    <a:cubicBezTo>
                      <a:pt x="19" y="209"/>
                      <a:pt x="49" y="210"/>
                      <a:pt x="68" y="204"/>
                    </a:cubicBezTo>
                    <a:cubicBezTo>
                      <a:pt x="74" y="202"/>
                      <a:pt x="86" y="198"/>
                      <a:pt x="86" y="198"/>
                    </a:cubicBezTo>
                    <a:cubicBezTo>
                      <a:pt x="112" y="200"/>
                      <a:pt x="138" y="207"/>
                      <a:pt x="164" y="204"/>
                    </a:cubicBezTo>
                    <a:cubicBezTo>
                      <a:pt x="171" y="203"/>
                      <a:pt x="151" y="197"/>
                      <a:pt x="146" y="192"/>
                    </a:cubicBezTo>
                    <a:cubicBezTo>
                      <a:pt x="124" y="167"/>
                      <a:pt x="124" y="163"/>
                      <a:pt x="116" y="138"/>
                    </a:cubicBezTo>
                    <a:cubicBezTo>
                      <a:pt x="120" y="106"/>
                      <a:pt x="123" y="44"/>
                      <a:pt x="158" y="24"/>
                    </a:cubicBezTo>
                    <a:cubicBezTo>
                      <a:pt x="171" y="17"/>
                      <a:pt x="186" y="15"/>
                      <a:pt x="200" y="12"/>
                    </a:cubicBezTo>
                    <a:cubicBezTo>
                      <a:pt x="220" y="7"/>
                      <a:pt x="260" y="0"/>
                      <a:pt x="260" y="0"/>
                    </a:cubicBezTo>
                    <a:cubicBezTo>
                      <a:pt x="309" y="3"/>
                      <a:pt x="347" y="3"/>
                      <a:pt x="392" y="18"/>
                    </a:cubicBezTo>
                    <a:cubicBezTo>
                      <a:pt x="414" y="40"/>
                      <a:pt x="426" y="66"/>
                      <a:pt x="452" y="84"/>
                    </a:cubicBezTo>
                    <a:cubicBezTo>
                      <a:pt x="465" y="103"/>
                      <a:pt x="472" y="123"/>
                      <a:pt x="482" y="144"/>
                    </a:cubicBezTo>
                    <a:cubicBezTo>
                      <a:pt x="487" y="168"/>
                      <a:pt x="479" y="197"/>
                      <a:pt x="494" y="216"/>
                    </a:cubicBezTo>
                    <a:cubicBezTo>
                      <a:pt x="499" y="222"/>
                      <a:pt x="505" y="207"/>
                      <a:pt x="512" y="204"/>
                    </a:cubicBezTo>
                    <a:cubicBezTo>
                      <a:pt x="524" y="199"/>
                      <a:pt x="548" y="192"/>
                      <a:pt x="548" y="192"/>
                    </a:cubicBezTo>
                    <a:cubicBezTo>
                      <a:pt x="574" y="198"/>
                      <a:pt x="591" y="208"/>
                      <a:pt x="602" y="234"/>
                    </a:cubicBezTo>
                    <a:cubicBezTo>
                      <a:pt x="607" y="246"/>
                      <a:pt x="610" y="258"/>
                      <a:pt x="614" y="270"/>
                    </a:cubicBezTo>
                    <a:cubicBezTo>
                      <a:pt x="616" y="276"/>
                      <a:pt x="620" y="288"/>
                      <a:pt x="620" y="288"/>
                    </a:cubicBezTo>
                    <a:cubicBezTo>
                      <a:pt x="612" y="344"/>
                      <a:pt x="602" y="347"/>
                      <a:pt x="548" y="360"/>
                    </a:cubicBezTo>
                    <a:cubicBezTo>
                      <a:pt x="482" y="349"/>
                      <a:pt x="417" y="342"/>
                      <a:pt x="350" y="342"/>
                    </a:cubicBezTo>
                    <a:lnTo>
                      <a:pt x="182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30988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7" name="Oval 167"/>
              <p:cNvSpPr>
                <a:spLocks noChangeArrowheads="1"/>
              </p:cNvSpPr>
              <p:nvPr/>
            </p:nvSpPr>
            <p:spPr bwMode="auto">
              <a:xfrm>
                <a:off x="2682" y="2832"/>
                <a:ext cx="288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8" name="Oval 168"/>
              <p:cNvSpPr>
                <a:spLocks noChangeArrowheads="1"/>
              </p:cNvSpPr>
              <p:nvPr/>
            </p:nvSpPr>
            <p:spPr bwMode="auto">
              <a:xfrm rot="-3152104">
                <a:off x="3330" y="2904"/>
                <a:ext cx="48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9" name="Oval 169"/>
              <p:cNvSpPr>
                <a:spLocks noChangeArrowheads="1"/>
              </p:cNvSpPr>
              <p:nvPr/>
            </p:nvSpPr>
            <p:spPr bwMode="auto">
              <a:xfrm rot="3152104" flipH="1">
                <a:off x="2322" y="2904"/>
                <a:ext cx="48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Freeform 170"/>
              <p:cNvSpPr>
                <a:spLocks/>
              </p:cNvSpPr>
              <p:nvPr/>
            </p:nvSpPr>
            <p:spPr bwMode="auto">
              <a:xfrm rot="1559252">
                <a:off x="2553" y="3005"/>
                <a:ext cx="81" cy="13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3" y="96"/>
                  </a:cxn>
                  <a:cxn ang="0">
                    <a:pos x="9" y="132"/>
                  </a:cxn>
                  <a:cxn ang="0">
                    <a:pos x="39" y="126"/>
                  </a:cxn>
                  <a:cxn ang="0">
                    <a:pos x="69" y="60"/>
                  </a:cxn>
                  <a:cxn ang="0">
                    <a:pos x="81" y="0"/>
                  </a:cxn>
                </a:cxnLst>
                <a:rect l="0" t="0" r="r" b="b"/>
                <a:pathLst>
                  <a:path w="81" h="139">
                    <a:moveTo>
                      <a:pt x="81" y="0"/>
                    </a:moveTo>
                    <a:cubicBezTo>
                      <a:pt x="72" y="26"/>
                      <a:pt x="23" y="66"/>
                      <a:pt x="3" y="96"/>
                    </a:cubicBezTo>
                    <a:cubicBezTo>
                      <a:pt x="5" y="108"/>
                      <a:pt x="0" y="124"/>
                      <a:pt x="9" y="132"/>
                    </a:cubicBezTo>
                    <a:cubicBezTo>
                      <a:pt x="17" y="139"/>
                      <a:pt x="31" y="132"/>
                      <a:pt x="39" y="126"/>
                    </a:cubicBezTo>
                    <a:cubicBezTo>
                      <a:pt x="57" y="112"/>
                      <a:pt x="69" y="83"/>
                      <a:pt x="69" y="60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2"/>
              </a:solidFill>
              <a:ln w="28194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Freeform 171"/>
              <p:cNvSpPr>
                <a:spLocks/>
              </p:cNvSpPr>
              <p:nvPr/>
            </p:nvSpPr>
            <p:spPr bwMode="auto">
              <a:xfrm rot="-1466930">
                <a:off x="2778" y="3125"/>
                <a:ext cx="81" cy="13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3" y="96"/>
                  </a:cxn>
                  <a:cxn ang="0">
                    <a:pos x="9" y="132"/>
                  </a:cxn>
                  <a:cxn ang="0">
                    <a:pos x="39" y="126"/>
                  </a:cxn>
                  <a:cxn ang="0">
                    <a:pos x="69" y="60"/>
                  </a:cxn>
                  <a:cxn ang="0">
                    <a:pos x="81" y="0"/>
                  </a:cxn>
                </a:cxnLst>
                <a:rect l="0" t="0" r="r" b="b"/>
                <a:pathLst>
                  <a:path w="81" h="139">
                    <a:moveTo>
                      <a:pt x="81" y="0"/>
                    </a:moveTo>
                    <a:cubicBezTo>
                      <a:pt x="72" y="26"/>
                      <a:pt x="23" y="66"/>
                      <a:pt x="3" y="96"/>
                    </a:cubicBezTo>
                    <a:cubicBezTo>
                      <a:pt x="5" y="108"/>
                      <a:pt x="0" y="124"/>
                      <a:pt x="9" y="132"/>
                    </a:cubicBezTo>
                    <a:cubicBezTo>
                      <a:pt x="17" y="139"/>
                      <a:pt x="31" y="132"/>
                      <a:pt x="39" y="126"/>
                    </a:cubicBezTo>
                    <a:cubicBezTo>
                      <a:pt x="57" y="112"/>
                      <a:pt x="69" y="83"/>
                      <a:pt x="69" y="60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2"/>
              </a:solidFill>
              <a:ln w="28194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2" name="Freeform 172"/>
              <p:cNvSpPr>
                <a:spLocks/>
              </p:cNvSpPr>
              <p:nvPr/>
            </p:nvSpPr>
            <p:spPr bwMode="auto">
              <a:xfrm rot="-4536083">
                <a:off x="3004" y="3043"/>
                <a:ext cx="81" cy="139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3" y="96"/>
                  </a:cxn>
                  <a:cxn ang="0">
                    <a:pos x="9" y="132"/>
                  </a:cxn>
                  <a:cxn ang="0">
                    <a:pos x="39" y="126"/>
                  </a:cxn>
                  <a:cxn ang="0">
                    <a:pos x="69" y="60"/>
                  </a:cxn>
                  <a:cxn ang="0">
                    <a:pos x="81" y="0"/>
                  </a:cxn>
                </a:cxnLst>
                <a:rect l="0" t="0" r="r" b="b"/>
                <a:pathLst>
                  <a:path w="81" h="139">
                    <a:moveTo>
                      <a:pt x="81" y="0"/>
                    </a:moveTo>
                    <a:cubicBezTo>
                      <a:pt x="72" y="26"/>
                      <a:pt x="23" y="66"/>
                      <a:pt x="3" y="96"/>
                    </a:cubicBezTo>
                    <a:cubicBezTo>
                      <a:pt x="5" y="108"/>
                      <a:pt x="0" y="124"/>
                      <a:pt x="9" y="132"/>
                    </a:cubicBezTo>
                    <a:cubicBezTo>
                      <a:pt x="17" y="139"/>
                      <a:pt x="31" y="132"/>
                      <a:pt x="39" y="126"/>
                    </a:cubicBezTo>
                    <a:cubicBezTo>
                      <a:pt x="57" y="112"/>
                      <a:pt x="69" y="83"/>
                      <a:pt x="69" y="60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2"/>
              </a:solidFill>
              <a:ln w="28194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Line 173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192" cy="24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4" name="Line 174"/>
              <p:cNvSpPr>
                <a:spLocks noChangeShapeType="1"/>
              </p:cNvSpPr>
              <p:nvPr/>
            </p:nvSpPr>
            <p:spPr bwMode="auto">
              <a:xfrm flipH="1">
                <a:off x="3168" y="2352"/>
                <a:ext cx="192" cy="24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5" name="Line 175"/>
              <p:cNvSpPr>
                <a:spLocks noChangeShapeType="1"/>
              </p:cNvSpPr>
              <p:nvPr/>
            </p:nvSpPr>
            <p:spPr bwMode="auto">
              <a:xfrm>
                <a:off x="2640" y="2256"/>
                <a:ext cx="48" cy="24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Line 176"/>
              <p:cNvSpPr>
                <a:spLocks noChangeShapeType="1"/>
              </p:cNvSpPr>
              <p:nvPr/>
            </p:nvSpPr>
            <p:spPr bwMode="auto">
              <a:xfrm flipH="1">
                <a:off x="2976" y="2304"/>
                <a:ext cx="48" cy="24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17" name="Rectangle 177"/>
            <p:cNvSpPr>
              <a:spLocks noChangeArrowheads="1"/>
            </p:cNvSpPr>
            <p:nvPr/>
          </p:nvSpPr>
          <p:spPr bwMode="auto">
            <a:xfrm rot="-896440">
              <a:off x="2928" y="3788"/>
              <a:ext cx="397" cy="2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8" name="Rectangle 178"/>
            <p:cNvSpPr>
              <a:spLocks noChangeArrowheads="1"/>
            </p:cNvSpPr>
            <p:nvPr/>
          </p:nvSpPr>
          <p:spPr bwMode="auto">
            <a:xfrm rot="5582288">
              <a:off x="2607" y="3568"/>
              <a:ext cx="397" cy="244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9" name="AutoShape 179"/>
            <p:cNvSpPr>
              <a:spLocks noChangeArrowheads="1"/>
            </p:cNvSpPr>
            <p:nvPr/>
          </p:nvSpPr>
          <p:spPr bwMode="auto">
            <a:xfrm rot="2183097">
              <a:off x="2321" y="3513"/>
              <a:ext cx="367" cy="321"/>
            </a:xfrm>
            <a:prstGeom prst="flowChartPunchedTape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0" name="Rectangle 180"/>
            <p:cNvSpPr>
              <a:spLocks noChangeArrowheads="1"/>
            </p:cNvSpPr>
            <p:nvPr/>
          </p:nvSpPr>
          <p:spPr bwMode="auto">
            <a:xfrm rot="-2971898">
              <a:off x="3107" y="3120"/>
              <a:ext cx="397" cy="244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1" name="AutoShape 181"/>
            <p:cNvSpPr>
              <a:spLocks noChangeArrowheads="1"/>
            </p:cNvSpPr>
            <p:nvPr/>
          </p:nvSpPr>
          <p:spPr bwMode="auto">
            <a:xfrm rot="4729729">
              <a:off x="2880" y="3600"/>
              <a:ext cx="367" cy="321"/>
            </a:xfrm>
            <a:prstGeom prst="flowChartPunchedTape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77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5291" y="169870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3600" b="1" dirty="0">
                <a:solidFill>
                  <a:srgbClr val="CC0000"/>
                </a:solidFill>
                <a:latin typeface="Comic Sans MS" pitchFamily="66" charset="0"/>
              </a:rPr>
              <a:t>3. P&amp;S in non-profit organisations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984250" y="2687638"/>
            <a:ext cx="17256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1244600" y="2749550"/>
            <a:ext cx="133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000" b="1" i="1">
                <a:solidFill>
                  <a:srgbClr val="000000"/>
                </a:solidFill>
                <a:latin typeface="Comic Sans MS" pitchFamily="66" charset="0"/>
              </a:rPr>
              <a:t>Non-profit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1069975" y="3082925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000" b="1" i="1">
                <a:solidFill>
                  <a:srgbClr val="000000"/>
                </a:solidFill>
                <a:latin typeface="Comic Sans MS" pitchFamily="66" charset="0"/>
              </a:rPr>
              <a:t>organisations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4419600" y="1662113"/>
            <a:ext cx="182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Foundations</a:t>
            </a:r>
          </a:p>
          <a:p>
            <a:pPr algn="l">
              <a:spcBef>
                <a:spcPct val="50000"/>
              </a:spcBef>
            </a:pPr>
            <a:endParaRPr lang="en-US" sz="2000" b="1">
              <a:latin typeface="Comic Sans MS" pitchFamily="66" charset="0"/>
            </a:endParaRP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4419600" y="28194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Academic institutions, etc.</a:t>
            </a:r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4419600" y="24384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Professional associations</a:t>
            </a: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381000" y="3505200"/>
            <a:ext cx="5334000" cy="1368425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>
                <a:latin typeface="Comic Sans MS" pitchFamily="66" charset="0"/>
              </a:rPr>
              <a:t>  Funding from members or sponsors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>
                <a:latin typeface="Comic Sans MS" pitchFamily="66" charset="0"/>
              </a:rPr>
              <a:t>  Grants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>
                <a:latin typeface="Comic Sans MS" pitchFamily="66" charset="0"/>
              </a:rPr>
              <a:t>  Income from fees for services</a:t>
            </a: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2743200" y="5334000"/>
            <a:ext cx="5791200" cy="1044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P&amp;S essentially as in the private sector but may be required to follow guidelines of major sponsors or donors, etc.</a:t>
            </a:r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3581400" y="1612900"/>
            <a:ext cx="9318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E.g.: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327" name="AutoShape 63"/>
          <p:cNvSpPr>
            <a:spLocks noChangeArrowheads="1"/>
          </p:cNvSpPr>
          <p:nvPr/>
        </p:nvSpPr>
        <p:spPr bwMode="auto">
          <a:xfrm>
            <a:off x="1981200" y="5715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99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4419600" y="20574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Co-operatives</a:t>
            </a:r>
          </a:p>
        </p:txBody>
      </p:sp>
      <p:pic>
        <p:nvPicPr>
          <p:cNvPr id="11335" name="Picture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78" name="Group 114"/>
          <p:cNvGrpSpPr>
            <a:grpSpLocks/>
          </p:cNvGrpSpPr>
          <p:nvPr/>
        </p:nvGrpSpPr>
        <p:grpSpPr bwMode="auto">
          <a:xfrm>
            <a:off x="1066800" y="927100"/>
            <a:ext cx="1752600" cy="1752600"/>
            <a:chOff x="3408" y="768"/>
            <a:chExt cx="1776" cy="1776"/>
          </a:xfrm>
        </p:grpSpPr>
        <p:pic>
          <p:nvPicPr>
            <p:cNvPr id="11379" name="Picture 1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" y="1315"/>
              <a:ext cx="1392" cy="804"/>
            </a:xfrm>
            <a:prstGeom prst="rect">
              <a:avLst/>
            </a:prstGeom>
            <a:noFill/>
          </p:spPr>
        </p:pic>
        <p:grpSp>
          <p:nvGrpSpPr>
            <p:cNvPr id="11380" name="Group 116"/>
            <p:cNvGrpSpPr>
              <a:grpSpLocks/>
            </p:cNvGrpSpPr>
            <p:nvPr/>
          </p:nvGrpSpPr>
          <p:grpSpPr bwMode="auto">
            <a:xfrm>
              <a:off x="3408" y="768"/>
              <a:ext cx="1776" cy="1776"/>
              <a:chOff x="2976" y="1947"/>
              <a:chExt cx="1776" cy="1776"/>
            </a:xfrm>
          </p:grpSpPr>
          <p:sp>
            <p:nvSpPr>
              <p:cNvPr id="11381" name="AutoShape 117"/>
              <p:cNvSpPr>
                <a:spLocks noChangeArrowheads="1"/>
              </p:cNvSpPr>
              <p:nvPr/>
            </p:nvSpPr>
            <p:spPr bwMode="auto">
              <a:xfrm rot="5400000" flipV="1">
                <a:off x="3832" y="2944"/>
                <a:ext cx="837" cy="722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2" name="AutoShape 118"/>
              <p:cNvSpPr>
                <a:spLocks noChangeArrowheads="1"/>
              </p:cNvSpPr>
              <p:nvPr/>
            </p:nvSpPr>
            <p:spPr bwMode="auto">
              <a:xfrm flipH="1">
                <a:off x="2976" y="2873"/>
                <a:ext cx="838" cy="72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" name="AutoShape 119"/>
              <p:cNvSpPr>
                <a:spLocks noChangeArrowheads="1"/>
              </p:cNvSpPr>
              <p:nvPr/>
            </p:nvSpPr>
            <p:spPr bwMode="auto">
              <a:xfrm rot="5400000" flipH="1">
                <a:off x="3054" y="2005"/>
                <a:ext cx="837" cy="722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" name="AutoShape 120"/>
              <p:cNvSpPr>
                <a:spLocks noChangeArrowheads="1"/>
              </p:cNvSpPr>
              <p:nvPr/>
            </p:nvSpPr>
            <p:spPr bwMode="auto">
              <a:xfrm rot="10800000" flipH="1">
                <a:off x="3914" y="2077"/>
                <a:ext cx="838" cy="72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579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83" name="Picture 1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648200"/>
            <a:ext cx="1136650" cy="1258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4000" b="1">
                <a:solidFill>
                  <a:srgbClr val="CC0000"/>
                </a:solidFill>
                <a:latin typeface="Comic Sans MS" pitchFamily="66" charset="0"/>
              </a:rPr>
              <a:t>Sectors of the economy</a:t>
            </a:r>
            <a:endParaRPr lang="en-GB" sz="40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820" name="Text Box 532"/>
          <p:cNvSpPr txBox="1">
            <a:spLocks noChangeArrowheads="1"/>
          </p:cNvSpPr>
          <p:nvPr/>
        </p:nvSpPr>
        <p:spPr bwMode="auto">
          <a:xfrm>
            <a:off x="685800" y="1295400"/>
            <a:ext cx="2971800" cy="2689225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The primary sector: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000" b="1">
                <a:latin typeface="Comic Sans MS" pitchFamily="66" charset="0"/>
              </a:rPr>
              <a:t>  Extraction of raw materials: drilling, mining, quarrying...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000" b="1">
                <a:latin typeface="Comic Sans MS" pitchFamily="66" charset="0"/>
              </a:rPr>
              <a:t>  Fishing, forestry, agriculture…</a:t>
            </a:r>
          </a:p>
        </p:txBody>
      </p:sp>
      <p:sp>
        <p:nvSpPr>
          <p:cNvPr id="12821" name="Text Box 533"/>
          <p:cNvSpPr txBox="1">
            <a:spLocks noChangeArrowheads="1"/>
          </p:cNvSpPr>
          <p:nvPr/>
        </p:nvSpPr>
        <p:spPr bwMode="auto">
          <a:xfrm>
            <a:off x="4876800" y="1143000"/>
            <a:ext cx="3886200" cy="26289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990099"/>
                </a:solidFill>
                <a:latin typeface="Comic Sans MS" pitchFamily="66" charset="0"/>
              </a:rPr>
              <a:t>The secondary sector:</a:t>
            </a:r>
            <a:endParaRPr lang="en-US" sz="2000" b="1">
              <a:latin typeface="Comic Sans MS" pitchFamily="66" charset="0"/>
            </a:endParaRPr>
          </a:p>
          <a:p>
            <a:pPr algn="l">
              <a:spcBef>
                <a:spcPct val="5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en-US" sz="2000" b="1">
                <a:latin typeface="Comic Sans MS" pitchFamily="66" charset="0"/>
              </a:rPr>
              <a:t>  Conversion and processing of raw materials into finished goods (manufacturing), </a:t>
            </a:r>
          </a:p>
          <a:p>
            <a:pPr algn="l">
              <a:spcBef>
                <a:spcPct val="50000"/>
              </a:spcBef>
              <a:buClr>
                <a:srgbClr val="800080"/>
              </a:buClr>
              <a:buFont typeface="Wingdings" pitchFamily="2" charset="2"/>
              <a:buChar char="v"/>
            </a:pPr>
            <a:r>
              <a:rPr lang="en-US" sz="2000" b="1">
                <a:latin typeface="Comic Sans MS" pitchFamily="66" charset="0"/>
              </a:rPr>
              <a:t>  Electricity &amp; water utilities and construction.</a:t>
            </a:r>
          </a:p>
        </p:txBody>
      </p:sp>
      <p:sp>
        <p:nvSpPr>
          <p:cNvPr id="12822" name="Text Box 534"/>
          <p:cNvSpPr txBox="1">
            <a:spLocks noChangeArrowheads="1"/>
          </p:cNvSpPr>
          <p:nvPr/>
        </p:nvSpPr>
        <p:spPr bwMode="auto">
          <a:xfrm>
            <a:off x="2133600" y="4876800"/>
            <a:ext cx="3505200" cy="1257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The tertiary sector:</a:t>
            </a:r>
            <a:r>
              <a:rPr lang="en-US" sz="2000" b="1">
                <a:latin typeface="Comic Sans MS" pitchFamily="66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banking, logistics, consultancy and retailing.</a:t>
            </a:r>
          </a:p>
        </p:txBody>
      </p:sp>
      <p:pic>
        <p:nvPicPr>
          <p:cNvPr id="49202" name="Picture 1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203" name="Picture 1075" descr="H:\IPSMS\TECHNICAL PRODUCTS\MLS - Modular Learning System\English\MLSArt\jpeg\actions\Yellow broken ba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886200"/>
            <a:ext cx="588963" cy="685800"/>
          </a:xfrm>
          <a:prstGeom prst="rect">
            <a:avLst/>
          </a:prstGeom>
          <a:noFill/>
        </p:spPr>
      </p:pic>
      <p:pic>
        <p:nvPicPr>
          <p:cNvPr id="49206" name="Picture 1078" descr="H:\IPSMS\TECHNICAL PRODUCTS\MLS - Modular Learning System\English\MLSArt\jpeg\actions\Blue fis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657600"/>
            <a:ext cx="914400" cy="841375"/>
          </a:xfrm>
          <a:prstGeom prst="rect">
            <a:avLst/>
          </a:prstGeom>
          <a:noFill/>
        </p:spPr>
      </p:pic>
      <p:pic>
        <p:nvPicPr>
          <p:cNvPr id="49207" name="Picture 10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486400"/>
            <a:ext cx="1143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208" name="Group 1080"/>
          <p:cNvGrpSpPr>
            <a:grpSpLocks/>
          </p:cNvGrpSpPr>
          <p:nvPr/>
        </p:nvGrpSpPr>
        <p:grpSpPr bwMode="auto">
          <a:xfrm>
            <a:off x="3200400" y="1143000"/>
            <a:ext cx="971550" cy="814388"/>
            <a:chOff x="2976" y="144"/>
            <a:chExt cx="2016" cy="1989"/>
          </a:xfrm>
        </p:grpSpPr>
        <p:sp>
          <p:nvSpPr>
            <p:cNvPr id="49209" name="Freeform 1081"/>
            <p:cNvSpPr>
              <a:spLocks/>
            </p:cNvSpPr>
            <p:nvPr/>
          </p:nvSpPr>
          <p:spPr bwMode="auto">
            <a:xfrm>
              <a:off x="3147" y="144"/>
              <a:ext cx="1669" cy="419"/>
            </a:xfrm>
            <a:custGeom>
              <a:avLst/>
              <a:gdLst/>
              <a:ahLst/>
              <a:cxnLst>
                <a:cxn ang="0">
                  <a:pos x="5" y="405"/>
                </a:cxn>
                <a:cxn ang="0">
                  <a:pos x="13" y="333"/>
                </a:cxn>
                <a:cxn ang="0">
                  <a:pos x="61" y="317"/>
                </a:cxn>
                <a:cxn ang="0">
                  <a:pos x="85" y="293"/>
                </a:cxn>
                <a:cxn ang="0">
                  <a:pos x="101" y="253"/>
                </a:cxn>
                <a:cxn ang="0">
                  <a:pos x="197" y="237"/>
                </a:cxn>
                <a:cxn ang="0">
                  <a:pos x="293" y="173"/>
                </a:cxn>
                <a:cxn ang="0">
                  <a:pos x="349" y="165"/>
                </a:cxn>
                <a:cxn ang="0">
                  <a:pos x="405" y="149"/>
                </a:cxn>
                <a:cxn ang="0">
                  <a:pos x="429" y="133"/>
                </a:cxn>
                <a:cxn ang="0">
                  <a:pos x="477" y="125"/>
                </a:cxn>
                <a:cxn ang="0">
                  <a:pos x="501" y="101"/>
                </a:cxn>
                <a:cxn ang="0">
                  <a:pos x="525" y="93"/>
                </a:cxn>
                <a:cxn ang="0">
                  <a:pos x="605" y="45"/>
                </a:cxn>
                <a:cxn ang="0">
                  <a:pos x="757" y="37"/>
                </a:cxn>
                <a:cxn ang="0">
                  <a:pos x="805" y="77"/>
                </a:cxn>
                <a:cxn ang="0">
                  <a:pos x="917" y="109"/>
                </a:cxn>
                <a:cxn ang="0">
                  <a:pos x="941" y="117"/>
                </a:cxn>
                <a:cxn ang="0">
                  <a:pos x="965" y="133"/>
                </a:cxn>
                <a:cxn ang="0">
                  <a:pos x="1109" y="157"/>
                </a:cxn>
                <a:cxn ang="0">
                  <a:pos x="1157" y="181"/>
                </a:cxn>
                <a:cxn ang="0">
                  <a:pos x="1277" y="213"/>
                </a:cxn>
                <a:cxn ang="0">
                  <a:pos x="1341" y="261"/>
                </a:cxn>
                <a:cxn ang="0">
                  <a:pos x="1429" y="245"/>
                </a:cxn>
                <a:cxn ang="0">
                  <a:pos x="1477" y="285"/>
                </a:cxn>
                <a:cxn ang="0">
                  <a:pos x="1485" y="309"/>
                </a:cxn>
                <a:cxn ang="0">
                  <a:pos x="1605" y="341"/>
                </a:cxn>
                <a:cxn ang="0">
                  <a:pos x="1669" y="389"/>
                </a:cxn>
                <a:cxn ang="0">
                  <a:pos x="1669" y="405"/>
                </a:cxn>
              </a:cxnLst>
              <a:rect l="0" t="0" r="r" b="b"/>
              <a:pathLst>
                <a:path w="1669" h="419">
                  <a:moveTo>
                    <a:pt x="5" y="405"/>
                  </a:moveTo>
                  <a:cubicBezTo>
                    <a:pt x="8" y="381"/>
                    <a:pt x="0" y="353"/>
                    <a:pt x="13" y="333"/>
                  </a:cubicBezTo>
                  <a:cubicBezTo>
                    <a:pt x="22" y="319"/>
                    <a:pt x="61" y="317"/>
                    <a:pt x="61" y="317"/>
                  </a:cubicBezTo>
                  <a:cubicBezTo>
                    <a:pt x="69" y="309"/>
                    <a:pt x="81" y="304"/>
                    <a:pt x="85" y="293"/>
                  </a:cubicBezTo>
                  <a:cubicBezTo>
                    <a:pt x="102" y="241"/>
                    <a:pt x="38" y="295"/>
                    <a:pt x="101" y="253"/>
                  </a:cubicBezTo>
                  <a:cubicBezTo>
                    <a:pt x="145" y="283"/>
                    <a:pt x="153" y="252"/>
                    <a:pt x="197" y="237"/>
                  </a:cubicBezTo>
                  <a:cubicBezTo>
                    <a:pt x="228" y="206"/>
                    <a:pt x="258" y="196"/>
                    <a:pt x="293" y="173"/>
                  </a:cubicBezTo>
                  <a:cubicBezTo>
                    <a:pt x="389" y="205"/>
                    <a:pt x="316" y="198"/>
                    <a:pt x="349" y="165"/>
                  </a:cubicBezTo>
                  <a:cubicBezTo>
                    <a:pt x="353" y="161"/>
                    <a:pt x="405" y="149"/>
                    <a:pt x="405" y="149"/>
                  </a:cubicBezTo>
                  <a:cubicBezTo>
                    <a:pt x="413" y="144"/>
                    <a:pt x="420" y="136"/>
                    <a:pt x="429" y="133"/>
                  </a:cubicBezTo>
                  <a:cubicBezTo>
                    <a:pt x="444" y="128"/>
                    <a:pt x="462" y="132"/>
                    <a:pt x="477" y="125"/>
                  </a:cubicBezTo>
                  <a:cubicBezTo>
                    <a:pt x="487" y="120"/>
                    <a:pt x="492" y="107"/>
                    <a:pt x="501" y="101"/>
                  </a:cubicBezTo>
                  <a:cubicBezTo>
                    <a:pt x="508" y="96"/>
                    <a:pt x="517" y="96"/>
                    <a:pt x="525" y="93"/>
                  </a:cubicBezTo>
                  <a:cubicBezTo>
                    <a:pt x="552" y="73"/>
                    <a:pt x="573" y="56"/>
                    <a:pt x="605" y="45"/>
                  </a:cubicBezTo>
                  <a:cubicBezTo>
                    <a:pt x="650" y="0"/>
                    <a:pt x="699" y="29"/>
                    <a:pt x="757" y="37"/>
                  </a:cubicBezTo>
                  <a:cubicBezTo>
                    <a:pt x="774" y="49"/>
                    <a:pt x="787" y="67"/>
                    <a:pt x="805" y="77"/>
                  </a:cubicBezTo>
                  <a:cubicBezTo>
                    <a:pt x="824" y="87"/>
                    <a:pt x="902" y="105"/>
                    <a:pt x="917" y="109"/>
                  </a:cubicBezTo>
                  <a:cubicBezTo>
                    <a:pt x="925" y="111"/>
                    <a:pt x="933" y="113"/>
                    <a:pt x="941" y="117"/>
                  </a:cubicBezTo>
                  <a:cubicBezTo>
                    <a:pt x="950" y="121"/>
                    <a:pt x="956" y="130"/>
                    <a:pt x="965" y="133"/>
                  </a:cubicBezTo>
                  <a:cubicBezTo>
                    <a:pt x="1006" y="147"/>
                    <a:pt x="1068" y="152"/>
                    <a:pt x="1109" y="157"/>
                  </a:cubicBezTo>
                  <a:cubicBezTo>
                    <a:pt x="1197" y="186"/>
                    <a:pt x="1064" y="140"/>
                    <a:pt x="1157" y="181"/>
                  </a:cubicBezTo>
                  <a:cubicBezTo>
                    <a:pt x="1195" y="198"/>
                    <a:pt x="1237" y="203"/>
                    <a:pt x="1277" y="213"/>
                  </a:cubicBezTo>
                  <a:cubicBezTo>
                    <a:pt x="1291" y="268"/>
                    <a:pt x="1282" y="273"/>
                    <a:pt x="1341" y="261"/>
                  </a:cubicBezTo>
                  <a:cubicBezTo>
                    <a:pt x="1377" y="237"/>
                    <a:pt x="1385" y="236"/>
                    <a:pt x="1429" y="245"/>
                  </a:cubicBezTo>
                  <a:cubicBezTo>
                    <a:pt x="1444" y="260"/>
                    <a:pt x="1464" y="269"/>
                    <a:pt x="1477" y="285"/>
                  </a:cubicBezTo>
                  <a:cubicBezTo>
                    <a:pt x="1482" y="292"/>
                    <a:pt x="1478" y="305"/>
                    <a:pt x="1485" y="309"/>
                  </a:cubicBezTo>
                  <a:cubicBezTo>
                    <a:pt x="1505" y="320"/>
                    <a:pt x="1578" y="334"/>
                    <a:pt x="1605" y="341"/>
                  </a:cubicBezTo>
                  <a:cubicBezTo>
                    <a:pt x="1633" y="360"/>
                    <a:pt x="1650" y="360"/>
                    <a:pt x="1669" y="389"/>
                  </a:cubicBezTo>
                  <a:cubicBezTo>
                    <a:pt x="1660" y="417"/>
                    <a:pt x="1655" y="419"/>
                    <a:pt x="1669" y="405"/>
                  </a:cubicBezTo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0" name="AutoShape 1082" descr="Granite"/>
            <p:cNvSpPr>
              <a:spLocks noChangeArrowheads="1"/>
            </p:cNvSpPr>
            <p:nvPr/>
          </p:nvSpPr>
          <p:spPr bwMode="auto">
            <a:xfrm>
              <a:off x="3120" y="528"/>
              <a:ext cx="1728" cy="1152"/>
            </a:xfrm>
            <a:custGeom>
              <a:avLst/>
              <a:gdLst>
                <a:gd name="G0" fmla="+- 3288 0 0"/>
                <a:gd name="G1" fmla="+- 21600 0 3288"/>
                <a:gd name="G2" fmla="*/ 3288 1 2"/>
                <a:gd name="G3" fmla="+- 21600 0 G2"/>
                <a:gd name="G4" fmla="+/ 3288 21600 2"/>
                <a:gd name="G5" fmla="+/ G1 0 2"/>
                <a:gd name="G6" fmla="*/ 21600 21600 3288"/>
                <a:gd name="G7" fmla="*/ G6 1 2"/>
                <a:gd name="G8" fmla="+- 21600 0 G7"/>
                <a:gd name="G9" fmla="*/ 21600 1 2"/>
                <a:gd name="G10" fmla="+- 3288 0 G9"/>
                <a:gd name="G11" fmla="?: G10 G8 0"/>
                <a:gd name="G12" fmla="?: G10 G7 21600"/>
                <a:gd name="T0" fmla="*/ 19956 w 21600"/>
                <a:gd name="T1" fmla="*/ 10800 h 21600"/>
                <a:gd name="T2" fmla="*/ 10800 w 21600"/>
                <a:gd name="T3" fmla="*/ 21600 h 21600"/>
                <a:gd name="T4" fmla="*/ 1644 w 21600"/>
                <a:gd name="T5" fmla="*/ 10800 h 21600"/>
                <a:gd name="T6" fmla="*/ 10800 w 21600"/>
                <a:gd name="T7" fmla="*/ 0 h 21600"/>
                <a:gd name="T8" fmla="*/ 3444 w 21600"/>
                <a:gd name="T9" fmla="*/ 3444 h 21600"/>
                <a:gd name="T10" fmla="*/ 18156 w 21600"/>
                <a:gd name="T11" fmla="*/ 181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88" y="21600"/>
                  </a:lnTo>
                  <a:lnTo>
                    <a:pt x="18312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1" name="Oval 1083"/>
            <p:cNvSpPr>
              <a:spLocks noChangeArrowheads="1"/>
            </p:cNvSpPr>
            <p:nvPr/>
          </p:nvSpPr>
          <p:spPr bwMode="auto">
            <a:xfrm>
              <a:off x="3408" y="1584"/>
              <a:ext cx="384" cy="384"/>
            </a:xfrm>
            <a:prstGeom prst="ellipse">
              <a:avLst/>
            </a:prstGeom>
            <a:solidFill>
              <a:srgbClr val="339999"/>
            </a:solidFill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AutoShape 1084"/>
            <p:cNvSpPr>
              <a:spLocks noChangeArrowheads="1"/>
            </p:cNvSpPr>
            <p:nvPr/>
          </p:nvSpPr>
          <p:spPr bwMode="auto">
            <a:xfrm>
              <a:off x="3528" y="1712"/>
              <a:ext cx="144" cy="144"/>
            </a:xfrm>
            <a:prstGeom prst="octagon">
              <a:avLst>
                <a:gd name="adj" fmla="val 29287"/>
              </a:avLst>
            </a:prstGeom>
            <a:solidFill>
              <a:srgbClr val="339999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3" name="Oval 1085"/>
            <p:cNvSpPr>
              <a:spLocks noChangeArrowheads="1"/>
            </p:cNvSpPr>
            <p:nvPr/>
          </p:nvSpPr>
          <p:spPr bwMode="auto">
            <a:xfrm>
              <a:off x="4176" y="1584"/>
              <a:ext cx="384" cy="384"/>
            </a:xfrm>
            <a:prstGeom prst="ellipse">
              <a:avLst/>
            </a:prstGeom>
            <a:solidFill>
              <a:srgbClr val="339999"/>
            </a:solidFill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4" name="AutoShape 1086"/>
            <p:cNvSpPr>
              <a:spLocks noChangeArrowheads="1"/>
            </p:cNvSpPr>
            <p:nvPr/>
          </p:nvSpPr>
          <p:spPr bwMode="auto">
            <a:xfrm>
              <a:off x="4296" y="1712"/>
              <a:ext cx="144" cy="144"/>
            </a:xfrm>
            <a:prstGeom prst="octagon">
              <a:avLst>
                <a:gd name="adj" fmla="val 29287"/>
              </a:avLst>
            </a:prstGeom>
            <a:solidFill>
              <a:srgbClr val="339999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215" name="Group 1087"/>
            <p:cNvGrpSpPr>
              <a:grpSpLocks/>
            </p:cNvGrpSpPr>
            <p:nvPr/>
          </p:nvGrpSpPr>
          <p:grpSpPr bwMode="auto">
            <a:xfrm>
              <a:off x="3360" y="672"/>
              <a:ext cx="1296" cy="864"/>
              <a:chOff x="3360" y="768"/>
              <a:chExt cx="1296" cy="864"/>
            </a:xfrm>
          </p:grpSpPr>
          <p:sp>
            <p:nvSpPr>
              <p:cNvPr id="49216" name="AutoShape 1088"/>
              <p:cNvSpPr>
                <a:spLocks noChangeArrowheads="1"/>
              </p:cNvSpPr>
              <p:nvPr/>
            </p:nvSpPr>
            <p:spPr bwMode="auto">
              <a:xfrm flipV="1">
                <a:off x="3360" y="768"/>
                <a:ext cx="1296" cy="432"/>
              </a:xfrm>
              <a:prstGeom prst="triangle">
                <a:avLst>
                  <a:gd name="adj" fmla="val 4992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7" name="AutoShape 1089"/>
              <p:cNvSpPr>
                <a:spLocks noChangeArrowheads="1"/>
              </p:cNvSpPr>
              <p:nvPr/>
            </p:nvSpPr>
            <p:spPr bwMode="auto">
              <a:xfrm rot="4622368" flipH="1">
                <a:off x="3323" y="906"/>
                <a:ext cx="704" cy="519"/>
              </a:xfrm>
              <a:prstGeom prst="triangle">
                <a:avLst>
                  <a:gd name="adj" fmla="val 2168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8" name="AutoShape 1090"/>
              <p:cNvSpPr>
                <a:spLocks noChangeArrowheads="1"/>
              </p:cNvSpPr>
              <p:nvPr/>
            </p:nvSpPr>
            <p:spPr bwMode="auto">
              <a:xfrm rot="-4622368">
                <a:off x="3997" y="908"/>
                <a:ext cx="704" cy="519"/>
              </a:xfrm>
              <a:prstGeom prst="triangle">
                <a:avLst>
                  <a:gd name="adj" fmla="val 2168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9" name="AutoShape 1091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912" cy="2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220" name="Rectangle 1092"/>
            <p:cNvSpPr>
              <a:spLocks noChangeArrowheads="1"/>
            </p:cNvSpPr>
            <p:nvPr/>
          </p:nvSpPr>
          <p:spPr bwMode="auto">
            <a:xfrm>
              <a:off x="3312" y="1989"/>
              <a:ext cx="528" cy="144"/>
            </a:xfrm>
            <a:prstGeom prst="rect">
              <a:avLst/>
            </a:prstGeom>
            <a:solidFill>
              <a:srgbClr val="65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Rectangle 1093"/>
            <p:cNvSpPr>
              <a:spLocks noChangeArrowheads="1"/>
            </p:cNvSpPr>
            <p:nvPr/>
          </p:nvSpPr>
          <p:spPr bwMode="auto">
            <a:xfrm>
              <a:off x="4224" y="1989"/>
              <a:ext cx="528" cy="144"/>
            </a:xfrm>
            <a:prstGeom prst="rect">
              <a:avLst/>
            </a:prstGeom>
            <a:solidFill>
              <a:srgbClr val="65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2" name="Rectangle 1094"/>
            <p:cNvSpPr>
              <a:spLocks noChangeArrowheads="1"/>
            </p:cNvSpPr>
            <p:nvPr/>
          </p:nvSpPr>
          <p:spPr bwMode="auto">
            <a:xfrm>
              <a:off x="2976" y="1968"/>
              <a:ext cx="2016" cy="53"/>
            </a:xfrm>
            <a:prstGeom prst="rect">
              <a:avLst/>
            </a:prstGeom>
            <a:solidFill>
              <a:srgbClr val="32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223" name="Group 1095"/>
          <p:cNvGrpSpPr>
            <a:grpSpLocks/>
          </p:cNvGrpSpPr>
          <p:nvPr/>
        </p:nvGrpSpPr>
        <p:grpSpPr bwMode="auto">
          <a:xfrm flipV="1">
            <a:off x="7543800" y="2133600"/>
            <a:ext cx="990600" cy="1143000"/>
            <a:chOff x="3792" y="2544"/>
            <a:chExt cx="1104" cy="1296"/>
          </a:xfrm>
        </p:grpSpPr>
        <p:grpSp>
          <p:nvGrpSpPr>
            <p:cNvPr id="49224" name="Group 1096"/>
            <p:cNvGrpSpPr>
              <a:grpSpLocks/>
            </p:cNvGrpSpPr>
            <p:nvPr/>
          </p:nvGrpSpPr>
          <p:grpSpPr bwMode="auto">
            <a:xfrm>
              <a:off x="3792" y="2928"/>
              <a:ext cx="624" cy="576"/>
              <a:chOff x="3216" y="2639"/>
              <a:chExt cx="960" cy="961"/>
            </a:xfrm>
          </p:grpSpPr>
          <p:sp>
            <p:nvSpPr>
              <p:cNvPr id="49225" name="Oval 1097"/>
              <p:cNvSpPr>
                <a:spLocks noChangeArrowheads="1"/>
              </p:cNvSpPr>
              <p:nvPr/>
            </p:nvSpPr>
            <p:spPr bwMode="auto">
              <a:xfrm>
                <a:off x="3408" y="2832"/>
                <a:ext cx="576" cy="57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6" name="AutoShape 1098"/>
              <p:cNvSpPr>
                <a:spLocks noChangeArrowheads="1"/>
              </p:cNvSpPr>
              <p:nvPr/>
            </p:nvSpPr>
            <p:spPr bwMode="auto">
              <a:xfrm rot="2389414">
                <a:off x="3872" y="2730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7" name="AutoShape 1099"/>
              <p:cNvSpPr>
                <a:spLocks noChangeArrowheads="1"/>
              </p:cNvSpPr>
              <p:nvPr/>
            </p:nvSpPr>
            <p:spPr bwMode="auto">
              <a:xfrm rot="18975168">
                <a:off x="3376" y="2729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8" name="AutoShape 1100"/>
              <p:cNvSpPr>
                <a:spLocks noChangeArrowheads="1"/>
              </p:cNvSpPr>
              <p:nvPr/>
            </p:nvSpPr>
            <p:spPr bwMode="auto">
              <a:xfrm rot="16200000">
                <a:off x="3240" y="3000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9" name="AutoShape 1101"/>
              <p:cNvSpPr>
                <a:spLocks noChangeArrowheads="1"/>
              </p:cNvSpPr>
              <p:nvPr/>
            </p:nvSpPr>
            <p:spPr bwMode="auto">
              <a:xfrm rot="5190495">
                <a:off x="4008" y="3001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0" name="AutoShape 1102"/>
              <p:cNvSpPr>
                <a:spLocks noChangeArrowheads="1"/>
              </p:cNvSpPr>
              <p:nvPr/>
            </p:nvSpPr>
            <p:spPr bwMode="auto">
              <a:xfrm rot="255204">
                <a:off x="3646" y="2639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1" name="AutoShape 1103"/>
              <p:cNvSpPr>
                <a:spLocks noChangeArrowheads="1"/>
              </p:cNvSpPr>
              <p:nvPr/>
            </p:nvSpPr>
            <p:spPr bwMode="auto">
              <a:xfrm rot="19210586" flipV="1">
                <a:off x="3888" y="3312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2" name="AutoShape 1104"/>
              <p:cNvSpPr>
                <a:spLocks noChangeArrowheads="1"/>
              </p:cNvSpPr>
              <p:nvPr/>
            </p:nvSpPr>
            <p:spPr bwMode="auto">
              <a:xfrm rot="2565154" flipV="1">
                <a:off x="3360" y="3312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3" name="AutoShape 1105"/>
              <p:cNvSpPr>
                <a:spLocks noChangeArrowheads="1"/>
              </p:cNvSpPr>
              <p:nvPr/>
            </p:nvSpPr>
            <p:spPr bwMode="auto">
              <a:xfrm rot="21344796" flipV="1">
                <a:off x="3648" y="3408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34" name="Group 1106"/>
            <p:cNvGrpSpPr>
              <a:grpSpLocks/>
            </p:cNvGrpSpPr>
            <p:nvPr/>
          </p:nvGrpSpPr>
          <p:grpSpPr bwMode="auto">
            <a:xfrm>
              <a:off x="4128" y="2544"/>
              <a:ext cx="528" cy="480"/>
              <a:chOff x="3216" y="2639"/>
              <a:chExt cx="960" cy="961"/>
            </a:xfrm>
          </p:grpSpPr>
          <p:sp>
            <p:nvSpPr>
              <p:cNvPr id="49235" name="Oval 1107"/>
              <p:cNvSpPr>
                <a:spLocks noChangeArrowheads="1"/>
              </p:cNvSpPr>
              <p:nvPr/>
            </p:nvSpPr>
            <p:spPr bwMode="auto">
              <a:xfrm>
                <a:off x="3408" y="2832"/>
                <a:ext cx="576" cy="57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6" name="AutoShape 1108"/>
              <p:cNvSpPr>
                <a:spLocks noChangeArrowheads="1"/>
              </p:cNvSpPr>
              <p:nvPr/>
            </p:nvSpPr>
            <p:spPr bwMode="auto">
              <a:xfrm rot="2389414">
                <a:off x="3872" y="2730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7" name="AutoShape 1109"/>
              <p:cNvSpPr>
                <a:spLocks noChangeArrowheads="1"/>
              </p:cNvSpPr>
              <p:nvPr/>
            </p:nvSpPr>
            <p:spPr bwMode="auto">
              <a:xfrm rot="18975168">
                <a:off x="3376" y="2729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8" name="AutoShape 1110"/>
              <p:cNvSpPr>
                <a:spLocks noChangeArrowheads="1"/>
              </p:cNvSpPr>
              <p:nvPr/>
            </p:nvSpPr>
            <p:spPr bwMode="auto">
              <a:xfrm rot="16200000">
                <a:off x="3240" y="3000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9" name="AutoShape 1111"/>
              <p:cNvSpPr>
                <a:spLocks noChangeArrowheads="1"/>
              </p:cNvSpPr>
              <p:nvPr/>
            </p:nvSpPr>
            <p:spPr bwMode="auto">
              <a:xfrm rot="5190495">
                <a:off x="4008" y="3001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0" name="AutoShape 1112"/>
              <p:cNvSpPr>
                <a:spLocks noChangeArrowheads="1"/>
              </p:cNvSpPr>
              <p:nvPr/>
            </p:nvSpPr>
            <p:spPr bwMode="auto">
              <a:xfrm rot="255204">
                <a:off x="3646" y="2639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1" name="AutoShape 1113"/>
              <p:cNvSpPr>
                <a:spLocks noChangeArrowheads="1"/>
              </p:cNvSpPr>
              <p:nvPr/>
            </p:nvSpPr>
            <p:spPr bwMode="auto">
              <a:xfrm rot="19210586" flipV="1">
                <a:off x="3888" y="3312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2" name="AutoShape 1114"/>
              <p:cNvSpPr>
                <a:spLocks noChangeArrowheads="1"/>
              </p:cNvSpPr>
              <p:nvPr/>
            </p:nvSpPr>
            <p:spPr bwMode="auto">
              <a:xfrm rot="2565154" flipV="1">
                <a:off x="3360" y="3312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3" name="AutoShape 1115"/>
              <p:cNvSpPr>
                <a:spLocks noChangeArrowheads="1"/>
              </p:cNvSpPr>
              <p:nvPr/>
            </p:nvSpPr>
            <p:spPr bwMode="auto">
              <a:xfrm rot="21344796" flipV="1">
                <a:off x="3648" y="3408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44" name="Group 1116"/>
            <p:cNvGrpSpPr>
              <a:grpSpLocks/>
            </p:cNvGrpSpPr>
            <p:nvPr/>
          </p:nvGrpSpPr>
          <p:grpSpPr bwMode="auto">
            <a:xfrm>
              <a:off x="4272" y="3264"/>
              <a:ext cx="624" cy="576"/>
              <a:chOff x="3216" y="2639"/>
              <a:chExt cx="960" cy="961"/>
            </a:xfrm>
          </p:grpSpPr>
          <p:sp>
            <p:nvSpPr>
              <p:cNvPr id="49245" name="Oval 1117"/>
              <p:cNvSpPr>
                <a:spLocks noChangeArrowheads="1"/>
              </p:cNvSpPr>
              <p:nvPr/>
            </p:nvSpPr>
            <p:spPr bwMode="auto">
              <a:xfrm>
                <a:off x="3408" y="2832"/>
                <a:ext cx="576" cy="57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6" name="AutoShape 1118"/>
              <p:cNvSpPr>
                <a:spLocks noChangeArrowheads="1"/>
              </p:cNvSpPr>
              <p:nvPr/>
            </p:nvSpPr>
            <p:spPr bwMode="auto">
              <a:xfrm rot="2389414">
                <a:off x="3872" y="2730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7" name="AutoShape 1119"/>
              <p:cNvSpPr>
                <a:spLocks noChangeArrowheads="1"/>
              </p:cNvSpPr>
              <p:nvPr/>
            </p:nvSpPr>
            <p:spPr bwMode="auto">
              <a:xfrm rot="18975168">
                <a:off x="3376" y="2729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8" name="AutoShape 1120"/>
              <p:cNvSpPr>
                <a:spLocks noChangeArrowheads="1"/>
              </p:cNvSpPr>
              <p:nvPr/>
            </p:nvSpPr>
            <p:spPr bwMode="auto">
              <a:xfrm rot="16200000">
                <a:off x="3240" y="3000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9" name="AutoShape 1121"/>
              <p:cNvSpPr>
                <a:spLocks noChangeArrowheads="1"/>
              </p:cNvSpPr>
              <p:nvPr/>
            </p:nvSpPr>
            <p:spPr bwMode="auto">
              <a:xfrm rot="5190495">
                <a:off x="4008" y="3001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0" name="AutoShape 1122"/>
              <p:cNvSpPr>
                <a:spLocks noChangeArrowheads="1"/>
              </p:cNvSpPr>
              <p:nvPr/>
            </p:nvSpPr>
            <p:spPr bwMode="auto">
              <a:xfrm rot="255204">
                <a:off x="3646" y="2639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1" name="AutoShape 1123"/>
              <p:cNvSpPr>
                <a:spLocks noChangeArrowheads="1"/>
              </p:cNvSpPr>
              <p:nvPr/>
            </p:nvSpPr>
            <p:spPr bwMode="auto">
              <a:xfrm rot="19210586" flipV="1">
                <a:off x="3888" y="3312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2" name="AutoShape 1124"/>
              <p:cNvSpPr>
                <a:spLocks noChangeArrowheads="1"/>
              </p:cNvSpPr>
              <p:nvPr/>
            </p:nvSpPr>
            <p:spPr bwMode="auto">
              <a:xfrm rot="2565154" flipV="1">
                <a:off x="3360" y="3312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3" name="AutoShape 1125"/>
              <p:cNvSpPr>
                <a:spLocks noChangeArrowheads="1"/>
              </p:cNvSpPr>
              <p:nvPr/>
            </p:nvSpPr>
            <p:spPr bwMode="auto">
              <a:xfrm rot="21344796" flipV="1">
                <a:off x="3648" y="3408"/>
                <a:ext cx="144" cy="192"/>
              </a:xfrm>
              <a:prstGeom prst="flowChartManualOperation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254" name="Group 1126"/>
          <p:cNvGrpSpPr>
            <a:grpSpLocks/>
          </p:cNvGrpSpPr>
          <p:nvPr/>
        </p:nvGrpSpPr>
        <p:grpSpPr bwMode="auto">
          <a:xfrm>
            <a:off x="5334000" y="5867400"/>
            <a:ext cx="1219200" cy="647700"/>
            <a:chOff x="2928" y="2304"/>
            <a:chExt cx="1200" cy="744"/>
          </a:xfrm>
        </p:grpSpPr>
        <p:grpSp>
          <p:nvGrpSpPr>
            <p:cNvPr id="49255" name="Group 1127"/>
            <p:cNvGrpSpPr>
              <a:grpSpLocks/>
            </p:cNvGrpSpPr>
            <p:nvPr/>
          </p:nvGrpSpPr>
          <p:grpSpPr bwMode="auto">
            <a:xfrm flipH="1">
              <a:off x="2928" y="2496"/>
              <a:ext cx="1200" cy="552"/>
              <a:chOff x="1823" y="1495"/>
              <a:chExt cx="1200" cy="552"/>
            </a:xfrm>
          </p:grpSpPr>
          <p:sp>
            <p:nvSpPr>
              <p:cNvPr id="49256" name="Freeform 1128"/>
              <p:cNvSpPr>
                <a:spLocks/>
              </p:cNvSpPr>
              <p:nvPr/>
            </p:nvSpPr>
            <p:spPr bwMode="auto">
              <a:xfrm>
                <a:off x="1895" y="1807"/>
                <a:ext cx="1128" cy="15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6"/>
                  </a:cxn>
                  <a:cxn ang="0">
                    <a:pos x="4" y="16"/>
                  </a:cxn>
                  <a:cxn ang="0">
                    <a:pos x="4" y="15"/>
                  </a:cxn>
                  <a:cxn ang="0">
                    <a:pos x="14" y="17"/>
                  </a:cxn>
                  <a:cxn ang="0">
                    <a:pos x="46" y="20"/>
                  </a:cxn>
                  <a:cxn ang="0">
                    <a:pos x="50" y="21"/>
                  </a:cxn>
                  <a:cxn ang="0">
                    <a:pos x="51" y="26"/>
                  </a:cxn>
                  <a:cxn ang="0">
                    <a:pos x="53" y="25"/>
                  </a:cxn>
                  <a:cxn ang="0">
                    <a:pos x="52" y="21"/>
                  </a:cxn>
                  <a:cxn ang="0">
                    <a:pos x="60" y="19"/>
                  </a:cxn>
                  <a:cxn ang="0">
                    <a:pos x="106" y="19"/>
                  </a:cxn>
                  <a:cxn ang="0">
                    <a:pos x="108" y="20"/>
                  </a:cxn>
                  <a:cxn ang="0">
                    <a:pos x="124" y="22"/>
                  </a:cxn>
                  <a:cxn ang="0">
                    <a:pos x="124" y="20"/>
                  </a:cxn>
                  <a:cxn ang="0">
                    <a:pos x="110" y="19"/>
                  </a:cxn>
                  <a:cxn ang="0">
                    <a:pos x="112" y="17"/>
                  </a:cxn>
                  <a:cxn ang="0">
                    <a:pos x="119" y="17"/>
                  </a:cxn>
                  <a:cxn ang="0">
                    <a:pos x="120" y="20"/>
                  </a:cxn>
                  <a:cxn ang="0">
                    <a:pos x="154" y="19"/>
                  </a:cxn>
                  <a:cxn ang="0">
                    <a:pos x="155" y="18"/>
                  </a:cxn>
                  <a:cxn ang="0">
                    <a:pos x="155" y="20"/>
                  </a:cxn>
                  <a:cxn ang="0">
                    <a:pos x="156" y="17"/>
                  </a:cxn>
                  <a:cxn ang="0">
                    <a:pos x="159" y="16"/>
                  </a:cxn>
                  <a:cxn ang="0">
                    <a:pos x="160" y="23"/>
                  </a:cxn>
                  <a:cxn ang="0">
                    <a:pos x="159" y="24"/>
                  </a:cxn>
                  <a:cxn ang="0">
                    <a:pos x="161" y="25"/>
                  </a:cxn>
                  <a:cxn ang="0">
                    <a:pos x="161" y="24"/>
                  </a:cxn>
                  <a:cxn ang="0">
                    <a:pos x="160" y="16"/>
                  </a:cxn>
                  <a:cxn ang="0">
                    <a:pos x="165" y="14"/>
                  </a:cxn>
                  <a:cxn ang="0">
                    <a:pos x="170" y="15"/>
                  </a:cxn>
                  <a:cxn ang="0">
                    <a:pos x="171" y="15"/>
                  </a:cxn>
                  <a:cxn ang="0">
                    <a:pos x="166" y="14"/>
                  </a:cxn>
                  <a:cxn ang="0">
                    <a:pos x="168" y="13"/>
                  </a:cxn>
                  <a:cxn ang="0">
                    <a:pos x="187" y="12"/>
                  </a:cxn>
                  <a:cxn ang="0">
                    <a:pos x="188" y="8"/>
                  </a:cxn>
                  <a:cxn ang="0">
                    <a:pos x="184" y="8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0" y="0"/>
                  </a:cxn>
                  <a:cxn ang="0">
                    <a:pos x="7" y="0"/>
                  </a:cxn>
                  <a:cxn ang="0">
                    <a:pos x="0" y="15"/>
                  </a:cxn>
                </a:cxnLst>
                <a:rect l="0" t="0" r="r" b="b"/>
                <a:pathLst>
                  <a:path w="188" h="26">
                    <a:moveTo>
                      <a:pt x="0" y="15"/>
                    </a:moveTo>
                    <a:lnTo>
                      <a:pt x="1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14" y="17"/>
                    </a:lnTo>
                    <a:lnTo>
                      <a:pt x="46" y="20"/>
                    </a:lnTo>
                    <a:lnTo>
                      <a:pt x="50" y="21"/>
                    </a:lnTo>
                    <a:lnTo>
                      <a:pt x="51" y="26"/>
                    </a:lnTo>
                    <a:lnTo>
                      <a:pt x="53" y="25"/>
                    </a:lnTo>
                    <a:lnTo>
                      <a:pt x="52" y="21"/>
                    </a:lnTo>
                    <a:cubicBezTo>
                      <a:pt x="53" y="21"/>
                      <a:pt x="56" y="20"/>
                      <a:pt x="60" y="19"/>
                    </a:cubicBezTo>
                    <a:lnTo>
                      <a:pt x="106" y="19"/>
                    </a:lnTo>
                    <a:cubicBezTo>
                      <a:pt x="107" y="20"/>
                      <a:pt x="108" y="20"/>
                      <a:pt x="108" y="20"/>
                    </a:cubicBezTo>
                    <a:lnTo>
                      <a:pt x="124" y="22"/>
                    </a:lnTo>
                    <a:lnTo>
                      <a:pt x="124" y="20"/>
                    </a:lnTo>
                    <a:lnTo>
                      <a:pt x="110" y="19"/>
                    </a:lnTo>
                    <a:lnTo>
                      <a:pt x="112" y="17"/>
                    </a:lnTo>
                    <a:lnTo>
                      <a:pt x="119" y="17"/>
                    </a:lnTo>
                    <a:lnTo>
                      <a:pt x="120" y="20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5" y="20"/>
                    </a:lnTo>
                    <a:lnTo>
                      <a:pt x="156" y="17"/>
                    </a:lnTo>
                    <a:lnTo>
                      <a:pt x="159" y="16"/>
                    </a:lnTo>
                    <a:lnTo>
                      <a:pt x="160" y="23"/>
                    </a:lnTo>
                    <a:lnTo>
                      <a:pt x="159" y="24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0" y="16"/>
                    </a:lnTo>
                    <a:lnTo>
                      <a:pt x="165" y="14"/>
                    </a:lnTo>
                    <a:lnTo>
                      <a:pt x="170" y="15"/>
                    </a:lnTo>
                    <a:lnTo>
                      <a:pt x="171" y="15"/>
                    </a:lnTo>
                    <a:lnTo>
                      <a:pt x="166" y="14"/>
                    </a:lnTo>
                    <a:lnTo>
                      <a:pt x="168" y="13"/>
                    </a:lnTo>
                    <a:lnTo>
                      <a:pt x="187" y="12"/>
                    </a:lnTo>
                    <a:lnTo>
                      <a:pt x="188" y="8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7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7" name="Freeform 1129"/>
              <p:cNvSpPr>
                <a:spLocks/>
              </p:cNvSpPr>
              <p:nvPr/>
            </p:nvSpPr>
            <p:spPr bwMode="auto">
              <a:xfrm>
                <a:off x="2651" y="1831"/>
                <a:ext cx="174" cy="174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8" y="11"/>
                  </a:cxn>
                  <a:cxn ang="0">
                    <a:pos x="27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1" y="2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5" y="4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2" y="21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8" y="27"/>
                  </a:cxn>
                  <a:cxn ang="0">
                    <a:pos x="11" y="28"/>
                  </a:cxn>
                  <a:cxn ang="0">
                    <a:pos x="13" y="29"/>
                  </a:cxn>
                  <a:cxn ang="0">
                    <a:pos x="16" y="29"/>
                  </a:cxn>
                  <a:cxn ang="0">
                    <a:pos x="19" y="28"/>
                  </a:cxn>
                  <a:cxn ang="0">
                    <a:pos x="22" y="27"/>
                  </a:cxn>
                  <a:cxn ang="0">
                    <a:pos x="24" y="25"/>
                  </a:cxn>
                  <a:cxn ang="0">
                    <a:pos x="26" y="23"/>
                  </a:cxn>
                  <a:cxn ang="0">
                    <a:pos x="28" y="21"/>
                  </a:cxn>
                  <a:cxn ang="0">
                    <a:pos x="29" y="18"/>
                  </a:cxn>
                  <a:cxn ang="0">
                    <a:pos x="29" y="16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3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5" y="5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7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9" y="15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8" name="Freeform 1130"/>
              <p:cNvSpPr>
                <a:spLocks/>
              </p:cNvSpPr>
              <p:nvPr/>
            </p:nvSpPr>
            <p:spPr bwMode="auto">
              <a:xfrm>
                <a:off x="1847" y="1705"/>
                <a:ext cx="24" cy="7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9" name="Freeform 1131"/>
              <p:cNvSpPr>
                <a:spLocks/>
              </p:cNvSpPr>
              <p:nvPr/>
            </p:nvSpPr>
            <p:spPr bwMode="auto">
              <a:xfrm>
                <a:off x="1853" y="1705"/>
                <a:ext cx="18" cy="7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3" y="13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3">
                    <a:moveTo>
                      <a:pt x="1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99F62"/>
              </a:solidFill>
              <a:ln w="0">
                <a:solidFill>
                  <a:srgbClr val="23282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0" name="Freeform 1132"/>
              <p:cNvSpPr>
                <a:spLocks/>
              </p:cNvSpPr>
              <p:nvPr/>
            </p:nvSpPr>
            <p:spPr bwMode="auto">
              <a:xfrm>
                <a:off x="1853" y="1495"/>
                <a:ext cx="1140" cy="40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6"/>
                  </a:cxn>
                  <a:cxn ang="0">
                    <a:pos x="3" y="36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2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3" y="67"/>
                  </a:cxn>
                  <a:cxn ang="0">
                    <a:pos x="17" y="67"/>
                  </a:cxn>
                  <a:cxn ang="0">
                    <a:pos x="19" y="66"/>
                  </a:cxn>
                  <a:cxn ang="0">
                    <a:pos x="56" y="66"/>
                  </a:cxn>
                  <a:cxn ang="0">
                    <a:pos x="56" y="66"/>
                  </a:cxn>
                  <a:cxn ang="0">
                    <a:pos x="56" y="67"/>
                  </a:cxn>
                  <a:cxn ang="0">
                    <a:pos x="56" y="67"/>
                  </a:cxn>
                  <a:cxn ang="0">
                    <a:pos x="63" y="67"/>
                  </a:cxn>
                  <a:cxn ang="0">
                    <a:pos x="68" y="55"/>
                  </a:cxn>
                  <a:cxn ang="0">
                    <a:pos x="187" y="55"/>
                  </a:cxn>
                  <a:cxn ang="0">
                    <a:pos x="190" y="55"/>
                  </a:cxn>
                  <a:cxn ang="0">
                    <a:pos x="190" y="50"/>
                  </a:cxn>
                  <a:cxn ang="0">
                    <a:pos x="189" y="50"/>
                  </a:cxn>
                  <a:cxn ang="0">
                    <a:pos x="187" y="46"/>
                  </a:cxn>
                  <a:cxn ang="0">
                    <a:pos x="187" y="33"/>
                  </a:cxn>
                  <a:cxn ang="0">
                    <a:pos x="189" y="32"/>
                  </a:cxn>
                  <a:cxn ang="0">
                    <a:pos x="188" y="26"/>
                  </a:cxn>
                  <a:cxn ang="0">
                    <a:pos x="68" y="26"/>
                  </a:cxn>
                  <a:cxn ang="0">
                    <a:pos x="68" y="0"/>
                  </a:cxn>
                  <a:cxn ang="0">
                    <a:pos x="42" y="0"/>
                  </a:cxn>
                </a:cxnLst>
                <a:rect l="0" t="0" r="r" b="b"/>
                <a:pathLst>
                  <a:path w="190" h="67">
                    <a:moveTo>
                      <a:pt x="42" y="0"/>
                    </a:moveTo>
                    <a:cubicBezTo>
                      <a:pt x="19" y="1"/>
                      <a:pt x="8" y="18"/>
                      <a:pt x="0" y="36"/>
                    </a:cubicBezTo>
                    <a:lnTo>
                      <a:pt x="3" y="36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3" y="67"/>
                    </a:lnTo>
                    <a:lnTo>
                      <a:pt x="17" y="67"/>
                    </a:lnTo>
                    <a:lnTo>
                      <a:pt x="19" y="66"/>
                    </a:lnTo>
                    <a:cubicBezTo>
                      <a:pt x="26" y="47"/>
                      <a:pt x="48" y="48"/>
                      <a:pt x="56" y="66"/>
                    </a:cubicBezTo>
                    <a:lnTo>
                      <a:pt x="56" y="66"/>
                    </a:lnTo>
                    <a:lnTo>
                      <a:pt x="56" y="67"/>
                    </a:lnTo>
                    <a:lnTo>
                      <a:pt x="56" y="67"/>
                    </a:lnTo>
                    <a:lnTo>
                      <a:pt x="63" y="67"/>
                    </a:lnTo>
                    <a:lnTo>
                      <a:pt x="68" y="55"/>
                    </a:lnTo>
                    <a:lnTo>
                      <a:pt x="187" y="55"/>
                    </a:lnTo>
                    <a:lnTo>
                      <a:pt x="190" y="55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7" y="46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88" y="26"/>
                    </a:lnTo>
                    <a:lnTo>
                      <a:pt x="68" y="26"/>
                    </a:lnTo>
                    <a:lnTo>
                      <a:pt x="68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E54A22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1" name="Freeform 1133"/>
              <p:cNvSpPr>
                <a:spLocks/>
              </p:cNvSpPr>
              <p:nvPr/>
            </p:nvSpPr>
            <p:spPr bwMode="auto">
              <a:xfrm>
                <a:off x="1883" y="1513"/>
                <a:ext cx="342" cy="372"/>
              </a:xfrm>
              <a:custGeom>
                <a:avLst/>
                <a:gdLst/>
                <a:ahLst/>
                <a:cxnLst>
                  <a:cxn ang="0">
                    <a:pos x="57" y="43"/>
                  </a:cxn>
                  <a:cxn ang="0">
                    <a:pos x="57" y="0"/>
                  </a:cxn>
                  <a:cxn ang="0">
                    <a:pos x="34" y="0"/>
                  </a:cxn>
                  <a:cxn ang="0">
                    <a:pos x="0" y="30"/>
                  </a:cxn>
                  <a:cxn ang="0">
                    <a:pos x="0" y="61"/>
                  </a:cxn>
                  <a:cxn ang="0">
                    <a:pos x="2" y="62"/>
                  </a:cxn>
                  <a:cxn ang="0">
                    <a:pos x="12" y="62"/>
                  </a:cxn>
                  <a:cxn ang="0">
                    <a:pos x="32" y="48"/>
                  </a:cxn>
                  <a:cxn ang="0">
                    <a:pos x="52" y="48"/>
                  </a:cxn>
                  <a:cxn ang="0">
                    <a:pos x="57" y="43"/>
                  </a:cxn>
                </a:cxnLst>
                <a:rect l="0" t="0" r="r" b="b"/>
                <a:pathLst>
                  <a:path w="57" h="62">
                    <a:moveTo>
                      <a:pt x="57" y="43"/>
                    </a:moveTo>
                    <a:lnTo>
                      <a:pt x="57" y="0"/>
                    </a:lnTo>
                    <a:lnTo>
                      <a:pt x="34" y="0"/>
                    </a:lnTo>
                    <a:cubicBezTo>
                      <a:pt x="18" y="0"/>
                      <a:pt x="6" y="16"/>
                      <a:pt x="0" y="30"/>
                    </a:cubicBezTo>
                    <a:lnTo>
                      <a:pt x="0" y="61"/>
                    </a:lnTo>
                    <a:lnTo>
                      <a:pt x="2" y="62"/>
                    </a:lnTo>
                    <a:cubicBezTo>
                      <a:pt x="5" y="62"/>
                      <a:pt x="8" y="62"/>
                      <a:pt x="12" y="62"/>
                    </a:cubicBezTo>
                    <a:cubicBezTo>
                      <a:pt x="15" y="50"/>
                      <a:pt x="20" y="48"/>
                      <a:pt x="32" y="48"/>
                    </a:cubicBezTo>
                    <a:cubicBezTo>
                      <a:pt x="44" y="48"/>
                      <a:pt x="52" y="48"/>
                      <a:pt x="52" y="48"/>
                    </a:cubicBezTo>
                    <a:lnTo>
                      <a:pt x="57" y="4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2" name="Freeform 1134"/>
              <p:cNvSpPr>
                <a:spLocks/>
              </p:cNvSpPr>
              <p:nvPr/>
            </p:nvSpPr>
            <p:spPr bwMode="auto">
              <a:xfrm>
                <a:off x="2975" y="1705"/>
                <a:ext cx="2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B6C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3" name="Freeform 1135"/>
              <p:cNvSpPr>
                <a:spLocks/>
              </p:cNvSpPr>
              <p:nvPr/>
            </p:nvSpPr>
            <p:spPr bwMode="auto">
              <a:xfrm>
                <a:off x="2975" y="1705"/>
                <a:ext cx="2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82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4" name="Rectangle 1136"/>
              <p:cNvSpPr>
                <a:spLocks noChangeArrowheads="1"/>
              </p:cNvSpPr>
              <p:nvPr/>
            </p:nvSpPr>
            <p:spPr bwMode="auto">
              <a:xfrm>
                <a:off x="2975" y="1741"/>
                <a:ext cx="1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5" name="Rectangle 1137"/>
              <p:cNvSpPr>
                <a:spLocks noChangeArrowheads="1"/>
              </p:cNvSpPr>
              <p:nvPr/>
            </p:nvSpPr>
            <p:spPr bwMode="auto">
              <a:xfrm>
                <a:off x="2975" y="1741"/>
                <a:ext cx="18" cy="48"/>
              </a:xfrm>
              <a:prstGeom prst="rect">
                <a:avLst/>
              </a:prstGeom>
              <a:noFill/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6" name="Freeform 1138"/>
              <p:cNvSpPr>
                <a:spLocks/>
              </p:cNvSpPr>
              <p:nvPr/>
            </p:nvSpPr>
            <p:spPr bwMode="auto">
              <a:xfrm>
                <a:off x="2261" y="1675"/>
                <a:ext cx="672" cy="78"/>
              </a:xfrm>
              <a:custGeom>
                <a:avLst/>
                <a:gdLst/>
                <a:ahLst/>
                <a:cxnLst>
                  <a:cxn ang="0">
                    <a:pos x="112" y="1"/>
                  </a:cxn>
                  <a:cxn ang="0">
                    <a:pos x="112" y="1"/>
                  </a:cxn>
                  <a:cxn ang="0">
                    <a:pos x="11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11" y="0"/>
                  </a:cxn>
                  <a:cxn ang="0">
                    <a:pos x="112" y="1"/>
                  </a:cxn>
                  <a:cxn ang="0">
                    <a:pos x="112" y="3"/>
                  </a:cxn>
                  <a:cxn ang="0">
                    <a:pos x="112" y="3"/>
                  </a:cxn>
                  <a:cxn ang="0">
                    <a:pos x="111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11" y="3"/>
                  </a:cxn>
                  <a:cxn ang="0">
                    <a:pos x="112" y="3"/>
                  </a:cxn>
                  <a:cxn ang="0">
                    <a:pos x="112" y="6"/>
                  </a:cxn>
                  <a:cxn ang="0">
                    <a:pos x="112" y="6"/>
                  </a:cxn>
                  <a:cxn ang="0">
                    <a:pos x="111" y="6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111" y="5"/>
                  </a:cxn>
                  <a:cxn ang="0">
                    <a:pos x="112" y="6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1" y="8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111" y="7"/>
                  </a:cxn>
                  <a:cxn ang="0">
                    <a:pos x="112" y="8"/>
                  </a:cxn>
                  <a:cxn ang="0">
                    <a:pos x="112" y="10"/>
                  </a:cxn>
                  <a:cxn ang="0">
                    <a:pos x="112" y="10"/>
                  </a:cxn>
                  <a:cxn ang="0">
                    <a:pos x="111" y="11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111" y="10"/>
                  </a:cxn>
                  <a:cxn ang="0">
                    <a:pos x="112" y="10"/>
                  </a:cxn>
                  <a:cxn ang="0">
                    <a:pos x="112" y="13"/>
                  </a:cxn>
                  <a:cxn ang="0">
                    <a:pos x="112" y="13"/>
                  </a:cxn>
                  <a:cxn ang="0">
                    <a:pos x="111" y="13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111" y="12"/>
                  </a:cxn>
                  <a:cxn ang="0">
                    <a:pos x="112" y="13"/>
                  </a:cxn>
                </a:cxnLst>
                <a:rect l="0" t="0" r="r" b="b"/>
                <a:pathLst>
                  <a:path w="112" h="13">
                    <a:moveTo>
                      <a:pt x="112" y="1"/>
                    </a:moveTo>
                    <a:lnTo>
                      <a:pt x="112" y="1"/>
                    </a:lnTo>
                    <a:cubicBezTo>
                      <a:pt x="112" y="1"/>
                      <a:pt x="111" y="1"/>
                      <a:pt x="111" y="1"/>
                    </a:cubicBezTo>
                    <a:lnTo>
                      <a:pt x="1" y="1"/>
                    </a:lnTo>
                    <a:cubicBezTo>
                      <a:pt x="1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1" y="0"/>
                      <a:pt x="1" y="0"/>
                    </a:cubicBezTo>
                    <a:lnTo>
                      <a:pt x="111" y="0"/>
                    </a:lnTo>
                    <a:cubicBezTo>
                      <a:pt x="111" y="0"/>
                      <a:pt x="112" y="1"/>
                      <a:pt x="112" y="1"/>
                    </a:cubicBezTo>
                    <a:moveTo>
                      <a:pt x="112" y="3"/>
                    </a:moveTo>
                    <a:lnTo>
                      <a:pt x="112" y="3"/>
                    </a:lnTo>
                    <a:cubicBezTo>
                      <a:pt x="112" y="3"/>
                      <a:pt x="111" y="4"/>
                      <a:pt x="111" y="4"/>
                    </a:cubicBezTo>
                    <a:lnTo>
                      <a:pt x="1" y="4"/>
                    </a:lnTo>
                    <a:cubicBezTo>
                      <a:pt x="1" y="4"/>
                      <a:pt x="0" y="3"/>
                      <a:pt x="0" y="3"/>
                    </a:cubicBez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lnTo>
                      <a:pt x="111" y="3"/>
                    </a:lnTo>
                    <a:cubicBezTo>
                      <a:pt x="111" y="3"/>
                      <a:pt x="112" y="3"/>
                      <a:pt x="112" y="3"/>
                    </a:cubicBezTo>
                    <a:moveTo>
                      <a:pt x="112" y="6"/>
                    </a:moveTo>
                    <a:lnTo>
                      <a:pt x="112" y="6"/>
                    </a:lnTo>
                    <a:cubicBezTo>
                      <a:pt x="112" y="6"/>
                      <a:pt x="111" y="6"/>
                      <a:pt x="111" y="6"/>
                    </a:cubicBezTo>
                    <a:lnTo>
                      <a:pt x="1" y="6"/>
                    </a:lnTo>
                    <a:cubicBezTo>
                      <a:pt x="1" y="6"/>
                      <a:pt x="0" y="6"/>
                      <a:pt x="0" y="6"/>
                    </a:cubicBezTo>
                    <a:lnTo>
                      <a:pt x="0" y="6"/>
                    </a:lnTo>
                    <a:cubicBezTo>
                      <a:pt x="0" y="5"/>
                      <a:pt x="1" y="5"/>
                      <a:pt x="1" y="5"/>
                    </a:cubicBezTo>
                    <a:lnTo>
                      <a:pt x="111" y="5"/>
                    </a:lnTo>
                    <a:cubicBezTo>
                      <a:pt x="111" y="5"/>
                      <a:pt x="112" y="5"/>
                      <a:pt x="112" y="6"/>
                    </a:cubicBezTo>
                    <a:moveTo>
                      <a:pt x="112" y="8"/>
                    </a:moveTo>
                    <a:lnTo>
                      <a:pt x="112" y="8"/>
                    </a:lnTo>
                    <a:cubicBezTo>
                      <a:pt x="112" y="8"/>
                      <a:pt x="111" y="8"/>
                      <a:pt x="111" y="8"/>
                    </a:cubicBezTo>
                    <a:lnTo>
                      <a:pt x="1" y="8"/>
                    </a:lnTo>
                    <a:cubicBezTo>
                      <a:pt x="1" y="8"/>
                      <a:pt x="0" y="8"/>
                      <a:pt x="0" y="8"/>
                    </a:cubicBezTo>
                    <a:lnTo>
                      <a:pt x="0" y="8"/>
                    </a:lnTo>
                    <a:cubicBezTo>
                      <a:pt x="0" y="8"/>
                      <a:pt x="1" y="7"/>
                      <a:pt x="1" y="7"/>
                    </a:cubicBezTo>
                    <a:lnTo>
                      <a:pt x="111" y="7"/>
                    </a:lnTo>
                    <a:cubicBezTo>
                      <a:pt x="111" y="7"/>
                      <a:pt x="112" y="8"/>
                      <a:pt x="112" y="8"/>
                    </a:cubicBezTo>
                    <a:moveTo>
                      <a:pt x="112" y="10"/>
                    </a:moveTo>
                    <a:lnTo>
                      <a:pt x="112" y="10"/>
                    </a:lnTo>
                    <a:cubicBezTo>
                      <a:pt x="112" y="10"/>
                      <a:pt x="111" y="11"/>
                      <a:pt x="111" y="11"/>
                    </a:cubicBezTo>
                    <a:lnTo>
                      <a:pt x="1" y="11"/>
                    </a:lnTo>
                    <a:cubicBezTo>
                      <a:pt x="1" y="11"/>
                      <a:pt x="0" y="10"/>
                      <a:pt x="0" y="10"/>
                    </a:cubicBezTo>
                    <a:lnTo>
                      <a:pt x="0" y="10"/>
                    </a:lnTo>
                    <a:cubicBezTo>
                      <a:pt x="0" y="10"/>
                      <a:pt x="1" y="10"/>
                      <a:pt x="1" y="10"/>
                    </a:cubicBezTo>
                    <a:lnTo>
                      <a:pt x="111" y="10"/>
                    </a:lnTo>
                    <a:cubicBezTo>
                      <a:pt x="111" y="10"/>
                      <a:pt x="112" y="10"/>
                      <a:pt x="112" y="10"/>
                    </a:cubicBezTo>
                    <a:moveTo>
                      <a:pt x="112" y="13"/>
                    </a:moveTo>
                    <a:lnTo>
                      <a:pt x="112" y="13"/>
                    </a:lnTo>
                    <a:cubicBezTo>
                      <a:pt x="112" y="13"/>
                      <a:pt x="111" y="13"/>
                      <a:pt x="111" y="13"/>
                    </a:cubicBezTo>
                    <a:lnTo>
                      <a:pt x="1" y="13"/>
                    </a:lnTo>
                    <a:cubicBezTo>
                      <a:pt x="1" y="13"/>
                      <a:pt x="0" y="13"/>
                      <a:pt x="0" y="13"/>
                    </a:cubicBezTo>
                    <a:lnTo>
                      <a:pt x="0" y="13"/>
                    </a:lnTo>
                    <a:cubicBezTo>
                      <a:pt x="0" y="12"/>
                      <a:pt x="1" y="12"/>
                      <a:pt x="1" y="12"/>
                    </a:cubicBezTo>
                    <a:lnTo>
                      <a:pt x="111" y="12"/>
                    </a:lnTo>
                    <a:cubicBezTo>
                      <a:pt x="111" y="12"/>
                      <a:pt x="112" y="12"/>
                      <a:pt x="112" y="13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7" name="Freeform 1139"/>
              <p:cNvSpPr>
                <a:spLocks/>
              </p:cNvSpPr>
              <p:nvPr/>
            </p:nvSpPr>
            <p:spPr bwMode="auto">
              <a:xfrm>
                <a:off x="2267" y="1837"/>
                <a:ext cx="228" cy="7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7" y="0"/>
                  </a:cxn>
                  <a:cxn ang="0">
                    <a:pos x="38" y="1"/>
                  </a:cxn>
                  <a:cxn ang="0">
                    <a:pos x="38" y="11"/>
                  </a:cxn>
                  <a:cxn ang="0">
                    <a:pos x="37" y="12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38" h="12">
                    <a:moveTo>
                      <a:pt x="2" y="0"/>
                    </a:moveTo>
                    <a:lnTo>
                      <a:pt x="37" y="0"/>
                    </a:lnTo>
                    <a:cubicBezTo>
                      <a:pt x="38" y="0"/>
                      <a:pt x="38" y="0"/>
                      <a:pt x="38" y="1"/>
                    </a:cubicBezTo>
                    <a:lnTo>
                      <a:pt x="38" y="11"/>
                    </a:lnTo>
                    <a:cubicBezTo>
                      <a:pt x="38" y="11"/>
                      <a:pt x="38" y="12"/>
                      <a:pt x="37" y="12"/>
                    </a:cubicBezTo>
                    <a:lnTo>
                      <a:pt x="2" y="12"/>
                    </a:lnTo>
                    <a:cubicBezTo>
                      <a:pt x="1" y="12"/>
                      <a:pt x="0" y="11"/>
                      <a:pt x="0" y="11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4F4B44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8" name="Oval 1140"/>
              <p:cNvSpPr>
                <a:spLocks noChangeArrowheads="1"/>
              </p:cNvSpPr>
              <p:nvPr/>
            </p:nvSpPr>
            <p:spPr bwMode="auto">
              <a:xfrm>
                <a:off x="2309" y="1825"/>
                <a:ext cx="42" cy="48"/>
              </a:xfrm>
              <a:prstGeom prst="ellipse">
                <a:avLst/>
              </a:prstGeom>
              <a:solidFill>
                <a:srgbClr val="96816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9" name="Oval 1141"/>
              <p:cNvSpPr>
                <a:spLocks noChangeArrowheads="1"/>
              </p:cNvSpPr>
              <p:nvPr/>
            </p:nvSpPr>
            <p:spPr bwMode="auto">
              <a:xfrm>
                <a:off x="2309" y="1825"/>
                <a:ext cx="48" cy="36"/>
              </a:xfrm>
              <a:prstGeom prst="ellipse">
                <a:avLst/>
              </a:prstGeom>
              <a:solidFill>
                <a:srgbClr val="4F4B44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0" name="Oval 1142"/>
              <p:cNvSpPr>
                <a:spLocks noChangeArrowheads="1"/>
              </p:cNvSpPr>
              <p:nvPr/>
            </p:nvSpPr>
            <p:spPr bwMode="auto">
              <a:xfrm>
                <a:off x="2309" y="1825"/>
                <a:ext cx="48" cy="30"/>
              </a:xfrm>
              <a:prstGeom prst="ellipse">
                <a:avLst/>
              </a:prstGeom>
              <a:solidFill>
                <a:srgbClr val="96816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1" name="Freeform 1143"/>
              <p:cNvSpPr>
                <a:spLocks/>
              </p:cNvSpPr>
              <p:nvPr/>
            </p:nvSpPr>
            <p:spPr bwMode="auto">
              <a:xfrm>
                <a:off x="1913" y="1525"/>
                <a:ext cx="300" cy="12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0"/>
                  </a:cxn>
                  <a:cxn ang="0">
                    <a:pos x="0" y="20"/>
                  </a:cxn>
                  <a:cxn ang="0">
                    <a:pos x="28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0">
                    <a:moveTo>
                      <a:pt x="50" y="0"/>
                    </a:moveTo>
                    <a:lnTo>
                      <a:pt x="50" y="20"/>
                    </a:lnTo>
                    <a:lnTo>
                      <a:pt x="0" y="20"/>
                    </a:lnTo>
                    <a:cubicBezTo>
                      <a:pt x="10" y="10"/>
                      <a:pt x="14" y="2"/>
                      <a:pt x="28" y="0"/>
                    </a:cubicBez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2" name="Freeform 1144"/>
              <p:cNvSpPr>
                <a:spLocks/>
              </p:cNvSpPr>
              <p:nvPr/>
            </p:nvSpPr>
            <p:spPr bwMode="auto">
              <a:xfrm>
                <a:off x="1913" y="1525"/>
                <a:ext cx="300" cy="12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0"/>
                  </a:cxn>
                  <a:cxn ang="0">
                    <a:pos x="0" y="20"/>
                  </a:cxn>
                  <a:cxn ang="0">
                    <a:pos x="28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0">
                    <a:moveTo>
                      <a:pt x="50" y="0"/>
                    </a:moveTo>
                    <a:lnTo>
                      <a:pt x="50" y="20"/>
                    </a:lnTo>
                    <a:lnTo>
                      <a:pt x="0" y="20"/>
                    </a:lnTo>
                    <a:cubicBezTo>
                      <a:pt x="9" y="11"/>
                      <a:pt x="14" y="2"/>
                      <a:pt x="28" y="0"/>
                    </a:cubicBez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3" name="Freeform 1145"/>
              <p:cNvSpPr>
                <a:spLocks/>
              </p:cNvSpPr>
              <p:nvPr/>
            </p:nvSpPr>
            <p:spPr bwMode="auto">
              <a:xfrm>
                <a:off x="1913" y="1591"/>
                <a:ext cx="126" cy="5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9"/>
                  </a:cxn>
                  <a:cxn ang="0">
                    <a:pos x="8" y="5"/>
                  </a:cxn>
                  <a:cxn ang="0">
                    <a:pos x="12" y="5"/>
                  </a:cxn>
                  <a:cxn ang="0">
                    <a:pos x="19" y="9"/>
                  </a:cxn>
                  <a:cxn ang="0">
                    <a:pos x="21" y="9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9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4" name="Freeform 1146"/>
              <p:cNvSpPr>
                <a:spLocks/>
              </p:cNvSpPr>
              <p:nvPr/>
            </p:nvSpPr>
            <p:spPr bwMode="auto">
              <a:xfrm>
                <a:off x="1913" y="1591"/>
                <a:ext cx="126" cy="5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9"/>
                  </a:cxn>
                  <a:cxn ang="0">
                    <a:pos x="8" y="5"/>
                  </a:cxn>
                  <a:cxn ang="0">
                    <a:pos x="12" y="5"/>
                  </a:cxn>
                  <a:cxn ang="0">
                    <a:pos x="19" y="9"/>
                  </a:cxn>
                  <a:cxn ang="0">
                    <a:pos x="21" y="9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9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23282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5" name="Rectangle 1147"/>
              <p:cNvSpPr>
                <a:spLocks noChangeArrowheads="1"/>
              </p:cNvSpPr>
              <p:nvPr/>
            </p:nvSpPr>
            <p:spPr bwMode="auto">
              <a:xfrm>
                <a:off x="2171" y="1687"/>
                <a:ext cx="42" cy="12"/>
              </a:xfrm>
              <a:prstGeom prst="rect">
                <a:avLst/>
              </a:prstGeom>
              <a:solidFill>
                <a:srgbClr val="2328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6" name="Rectangle 1148"/>
              <p:cNvSpPr>
                <a:spLocks noChangeArrowheads="1"/>
              </p:cNvSpPr>
              <p:nvPr/>
            </p:nvSpPr>
            <p:spPr bwMode="auto">
              <a:xfrm>
                <a:off x="2171" y="1687"/>
                <a:ext cx="42" cy="12"/>
              </a:xfrm>
              <a:prstGeom prst="rect">
                <a:avLst/>
              </a:prstGeom>
              <a:noFill/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7" name="Freeform 1149"/>
              <p:cNvSpPr>
                <a:spLocks/>
              </p:cNvSpPr>
              <p:nvPr/>
            </p:nvSpPr>
            <p:spPr bwMode="auto">
              <a:xfrm>
                <a:off x="1823" y="1765"/>
                <a:ext cx="1122" cy="102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70" y="3"/>
                  </a:cxn>
                  <a:cxn ang="0">
                    <a:pos x="75" y="0"/>
                  </a:cxn>
                  <a:cxn ang="0">
                    <a:pos x="187" y="0"/>
                  </a:cxn>
                  <a:cxn ang="0">
                    <a:pos x="187" y="3"/>
                  </a:cxn>
                  <a:cxn ang="0">
                    <a:pos x="75" y="3"/>
                  </a:cxn>
                  <a:cxn ang="0">
                    <a:pos x="70" y="6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8" y="17"/>
                  </a:cxn>
                </a:cxnLst>
                <a:rect l="0" t="0" r="r" b="b"/>
                <a:pathLst>
                  <a:path w="187" h="17">
                    <a:moveTo>
                      <a:pt x="8" y="17"/>
                    </a:moveTo>
                    <a:lnTo>
                      <a:pt x="3" y="17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70" y="3"/>
                    </a:lnTo>
                    <a:lnTo>
                      <a:pt x="75" y="0"/>
                    </a:lnTo>
                    <a:lnTo>
                      <a:pt x="187" y="0"/>
                    </a:lnTo>
                    <a:lnTo>
                      <a:pt x="187" y="3"/>
                    </a:lnTo>
                    <a:lnTo>
                      <a:pt x="75" y="3"/>
                    </a:lnTo>
                    <a:lnTo>
                      <a:pt x="7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17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8" name="Oval 1150"/>
              <p:cNvSpPr>
                <a:spLocks noChangeArrowheads="1"/>
              </p:cNvSpPr>
              <p:nvPr/>
            </p:nvSpPr>
            <p:spPr bwMode="auto">
              <a:xfrm>
                <a:off x="2675" y="1861"/>
                <a:ext cx="126" cy="126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9" name="Freeform 1151"/>
              <p:cNvSpPr>
                <a:spLocks/>
              </p:cNvSpPr>
              <p:nvPr/>
            </p:nvSpPr>
            <p:spPr bwMode="auto">
              <a:xfrm>
                <a:off x="2615" y="1801"/>
                <a:ext cx="246" cy="246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20" y="41"/>
                  </a:cxn>
                  <a:cxn ang="0">
                    <a:pos x="41" y="21"/>
                  </a:cxn>
                  <a:cxn ang="0">
                    <a:pos x="39" y="21"/>
                  </a:cxn>
                  <a:cxn ang="0">
                    <a:pos x="20" y="39"/>
                  </a:cxn>
                  <a:cxn ang="0">
                    <a:pos x="2" y="21"/>
                  </a:cxn>
                  <a:cxn ang="0">
                    <a:pos x="20" y="2"/>
                  </a:cxn>
                  <a:cxn ang="0">
                    <a:pos x="39" y="2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cubicBezTo>
                      <a:pt x="41" y="9"/>
                      <a:pt x="32" y="0"/>
                      <a:pt x="20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32" y="41"/>
                      <a:pt x="41" y="32"/>
                      <a:pt x="41" y="21"/>
                    </a:cubicBezTo>
                    <a:moveTo>
                      <a:pt x="39" y="21"/>
                    </a:moveTo>
                    <a:cubicBezTo>
                      <a:pt x="39" y="31"/>
                      <a:pt x="31" y="39"/>
                      <a:pt x="20" y="39"/>
                    </a:cubicBezTo>
                    <a:cubicBezTo>
                      <a:pt x="10" y="39"/>
                      <a:pt x="2" y="31"/>
                      <a:pt x="2" y="21"/>
                    </a:cubicBezTo>
                    <a:cubicBezTo>
                      <a:pt x="2" y="11"/>
                      <a:pt x="10" y="2"/>
                      <a:pt x="20" y="2"/>
                    </a:cubicBezTo>
                    <a:cubicBezTo>
                      <a:pt x="31" y="2"/>
                      <a:pt x="39" y="11"/>
                      <a:pt x="39" y="2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0" name="Freeform 1152"/>
              <p:cNvSpPr>
                <a:spLocks/>
              </p:cNvSpPr>
              <p:nvPr/>
            </p:nvSpPr>
            <p:spPr bwMode="auto">
              <a:xfrm>
                <a:off x="2621" y="1807"/>
                <a:ext cx="234" cy="234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9" y="0"/>
                  </a:cxn>
                  <a:cxn ang="0">
                    <a:pos x="0" y="20"/>
                  </a:cxn>
                  <a:cxn ang="0">
                    <a:pos x="19" y="39"/>
                  </a:cxn>
                  <a:cxn ang="0">
                    <a:pos x="39" y="20"/>
                  </a:cxn>
                  <a:cxn ang="0">
                    <a:pos x="37" y="20"/>
                  </a:cxn>
                  <a:cxn ang="0">
                    <a:pos x="19" y="37"/>
                  </a:cxn>
                  <a:cxn ang="0">
                    <a:pos x="2" y="20"/>
                  </a:cxn>
                  <a:cxn ang="0">
                    <a:pos x="19" y="2"/>
                  </a:cxn>
                  <a:cxn ang="0">
                    <a:pos x="37" y="20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39"/>
                      <a:pt x="19" y="39"/>
                    </a:cubicBezTo>
                    <a:cubicBezTo>
                      <a:pt x="30" y="39"/>
                      <a:pt x="39" y="31"/>
                      <a:pt x="39" y="20"/>
                    </a:cubicBezTo>
                    <a:moveTo>
                      <a:pt x="37" y="20"/>
                    </a:moveTo>
                    <a:cubicBezTo>
                      <a:pt x="37" y="29"/>
                      <a:pt x="29" y="37"/>
                      <a:pt x="19" y="37"/>
                    </a:cubicBezTo>
                    <a:cubicBezTo>
                      <a:pt x="10" y="37"/>
                      <a:pt x="2" y="29"/>
                      <a:pt x="2" y="20"/>
                    </a:cubicBezTo>
                    <a:cubicBezTo>
                      <a:pt x="2" y="10"/>
                      <a:pt x="10" y="2"/>
                      <a:pt x="19" y="2"/>
                    </a:cubicBezTo>
                    <a:cubicBezTo>
                      <a:pt x="29" y="2"/>
                      <a:pt x="37" y="10"/>
                      <a:pt x="37" y="20"/>
                    </a:cubicBezTo>
                  </a:path>
                </a:pathLst>
              </a:custGeom>
              <a:solidFill>
                <a:srgbClr val="332F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1" name="Freeform 1153"/>
              <p:cNvSpPr>
                <a:spLocks/>
              </p:cNvSpPr>
              <p:nvPr/>
            </p:nvSpPr>
            <p:spPr bwMode="auto">
              <a:xfrm>
                <a:off x="2627" y="1813"/>
                <a:ext cx="222" cy="222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37"/>
                  </a:cxn>
                  <a:cxn ang="0">
                    <a:pos x="37" y="19"/>
                  </a:cxn>
                  <a:cxn ang="0">
                    <a:pos x="35" y="19"/>
                  </a:cxn>
                  <a:cxn ang="0">
                    <a:pos x="18" y="35"/>
                  </a:cxn>
                  <a:cxn ang="0">
                    <a:pos x="2" y="19"/>
                  </a:cxn>
                  <a:cxn ang="0">
                    <a:pos x="18" y="2"/>
                  </a:cxn>
                  <a:cxn ang="0">
                    <a:pos x="35" y="19"/>
                  </a:cxn>
                </a:cxnLst>
                <a:rect l="0" t="0" r="r" b="b"/>
                <a:pathLst>
                  <a:path w="37" h="37">
                    <a:moveTo>
                      <a:pt x="37" y="19"/>
                    </a:moveTo>
                    <a:cubicBezTo>
                      <a:pt x="37" y="9"/>
                      <a:pt x="29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9" y="37"/>
                      <a:pt x="37" y="29"/>
                      <a:pt x="37" y="19"/>
                    </a:cubicBezTo>
                    <a:moveTo>
                      <a:pt x="35" y="19"/>
                    </a:moveTo>
                    <a:cubicBezTo>
                      <a:pt x="35" y="28"/>
                      <a:pt x="27" y="35"/>
                      <a:pt x="18" y="35"/>
                    </a:cubicBezTo>
                    <a:cubicBezTo>
                      <a:pt x="9" y="35"/>
                      <a:pt x="2" y="28"/>
                      <a:pt x="2" y="19"/>
                    </a:cubicBezTo>
                    <a:cubicBezTo>
                      <a:pt x="2" y="10"/>
                      <a:pt x="9" y="2"/>
                      <a:pt x="18" y="2"/>
                    </a:cubicBezTo>
                    <a:cubicBezTo>
                      <a:pt x="27" y="2"/>
                      <a:pt x="35" y="10"/>
                      <a:pt x="35" y="19"/>
                    </a:cubicBezTo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2" name="Freeform 1154"/>
              <p:cNvSpPr>
                <a:spLocks/>
              </p:cNvSpPr>
              <p:nvPr/>
            </p:nvSpPr>
            <p:spPr bwMode="auto">
              <a:xfrm>
                <a:off x="2633" y="1819"/>
                <a:ext cx="210" cy="210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17" y="0"/>
                  </a:cxn>
                  <a:cxn ang="0">
                    <a:pos x="0" y="18"/>
                  </a:cxn>
                  <a:cxn ang="0">
                    <a:pos x="17" y="35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17" y="33"/>
                  </a:cxn>
                  <a:cxn ang="0">
                    <a:pos x="2" y="18"/>
                  </a:cxn>
                  <a:cxn ang="0">
                    <a:pos x="17" y="2"/>
                  </a:cxn>
                  <a:cxn ang="0">
                    <a:pos x="33" y="18"/>
                  </a:cxn>
                </a:cxnLst>
                <a:rect l="0" t="0" r="r" b="b"/>
                <a:pathLst>
                  <a:path w="35" h="35">
                    <a:moveTo>
                      <a:pt x="35" y="18"/>
                    </a:moveTo>
                    <a:cubicBezTo>
                      <a:pt x="35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27" y="35"/>
                      <a:pt x="35" y="27"/>
                      <a:pt x="35" y="18"/>
                    </a:cubicBezTo>
                    <a:moveTo>
                      <a:pt x="33" y="18"/>
                    </a:moveTo>
                    <a:cubicBezTo>
                      <a:pt x="33" y="26"/>
                      <a:pt x="26" y="33"/>
                      <a:pt x="17" y="33"/>
                    </a:cubicBezTo>
                    <a:cubicBezTo>
                      <a:pt x="9" y="33"/>
                      <a:pt x="2" y="26"/>
                      <a:pt x="2" y="18"/>
                    </a:cubicBezTo>
                    <a:cubicBezTo>
                      <a:pt x="2" y="9"/>
                      <a:pt x="9" y="2"/>
                      <a:pt x="17" y="2"/>
                    </a:cubicBezTo>
                    <a:cubicBezTo>
                      <a:pt x="26" y="2"/>
                      <a:pt x="33" y="9"/>
                      <a:pt x="33" y="18"/>
                    </a:cubicBezTo>
                  </a:path>
                </a:pathLst>
              </a:custGeom>
              <a:solidFill>
                <a:srgbClr val="4641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3" name="Freeform 1155"/>
              <p:cNvSpPr>
                <a:spLocks/>
              </p:cNvSpPr>
              <p:nvPr/>
            </p:nvSpPr>
            <p:spPr bwMode="auto">
              <a:xfrm>
                <a:off x="2639" y="1825"/>
                <a:ext cx="198" cy="198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16" y="0"/>
                  </a:cxn>
                  <a:cxn ang="0">
                    <a:pos x="0" y="17"/>
                  </a:cxn>
                  <a:cxn ang="0">
                    <a:pos x="16" y="33"/>
                  </a:cxn>
                  <a:cxn ang="0">
                    <a:pos x="33" y="17"/>
                  </a:cxn>
                  <a:cxn ang="0">
                    <a:pos x="31" y="17"/>
                  </a:cxn>
                  <a:cxn ang="0">
                    <a:pos x="16" y="31"/>
                  </a:cxn>
                  <a:cxn ang="0">
                    <a:pos x="2" y="17"/>
                  </a:cxn>
                  <a:cxn ang="0">
                    <a:pos x="16" y="2"/>
                  </a:cxn>
                  <a:cxn ang="0">
                    <a:pos x="31" y="17"/>
                  </a:cxn>
                </a:cxnLst>
                <a:rect l="0" t="0" r="r" b="b"/>
                <a:pathLst>
                  <a:path w="33" h="33">
                    <a:moveTo>
                      <a:pt x="33" y="17"/>
                    </a:moveTo>
                    <a:cubicBezTo>
                      <a:pt x="33" y="8"/>
                      <a:pt x="25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25" y="33"/>
                      <a:pt x="33" y="26"/>
                      <a:pt x="33" y="17"/>
                    </a:cubicBezTo>
                    <a:moveTo>
                      <a:pt x="31" y="17"/>
                    </a:moveTo>
                    <a:cubicBezTo>
                      <a:pt x="31" y="25"/>
                      <a:pt x="24" y="31"/>
                      <a:pt x="16" y="31"/>
                    </a:cubicBezTo>
                    <a:cubicBezTo>
                      <a:pt x="8" y="31"/>
                      <a:pt x="2" y="25"/>
                      <a:pt x="2" y="17"/>
                    </a:cubicBezTo>
                    <a:cubicBezTo>
                      <a:pt x="2" y="9"/>
                      <a:pt x="8" y="2"/>
                      <a:pt x="16" y="2"/>
                    </a:cubicBezTo>
                    <a:cubicBezTo>
                      <a:pt x="24" y="2"/>
                      <a:pt x="31" y="9"/>
                      <a:pt x="31" y="17"/>
                    </a:cubicBezTo>
                  </a:path>
                </a:pathLst>
              </a:custGeom>
              <a:solidFill>
                <a:srgbClr val="5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4" name="Freeform 1156"/>
              <p:cNvSpPr>
                <a:spLocks/>
              </p:cNvSpPr>
              <p:nvPr/>
            </p:nvSpPr>
            <p:spPr bwMode="auto">
              <a:xfrm>
                <a:off x="2645" y="1831"/>
                <a:ext cx="186" cy="186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15" y="31"/>
                  </a:cxn>
                  <a:cxn ang="0">
                    <a:pos x="31" y="16"/>
                  </a:cxn>
                  <a:cxn ang="0">
                    <a:pos x="29" y="16"/>
                  </a:cxn>
                  <a:cxn ang="0">
                    <a:pos x="15" y="29"/>
                  </a:cxn>
                  <a:cxn ang="0">
                    <a:pos x="2" y="16"/>
                  </a:cxn>
                  <a:cxn ang="0">
                    <a:pos x="15" y="2"/>
                  </a:cxn>
                  <a:cxn ang="0">
                    <a:pos x="29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cubicBezTo>
                      <a:pt x="31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moveTo>
                      <a:pt x="29" y="16"/>
                    </a:moveTo>
                    <a:cubicBezTo>
                      <a:pt x="29" y="23"/>
                      <a:pt x="23" y="29"/>
                      <a:pt x="15" y="29"/>
                    </a:cubicBezTo>
                    <a:cubicBezTo>
                      <a:pt x="8" y="29"/>
                      <a:pt x="2" y="23"/>
                      <a:pt x="2" y="16"/>
                    </a:cubicBezTo>
                    <a:cubicBezTo>
                      <a:pt x="2" y="8"/>
                      <a:pt x="8" y="2"/>
                      <a:pt x="15" y="2"/>
                    </a:cubicBezTo>
                    <a:cubicBezTo>
                      <a:pt x="23" y="2"/>
                      <a:pt x="29" y="8"/>
                      <a:pt x="29" y="16"/>
                    </a:cubicBezTo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5" name="Freeform 1157"/>
              <p:cNvSpPr>
                <a:spLocks/>
              </p:cNvSpPr>
              <p:nvPr/>
            </p:nvSpPr>
            <p:spPr bwMode="auto">
              <a:xfrm>
                <a:off x="2651" y="1837"/>
                <a:ext cx="174" cy="174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27" y="15"/>
                  </a:cxn>
                  <a:cxn ang="0">
                    <a:pos x="14" y="27"/>
                  </a:cxn>
                  <a:cxn ang="0">
                    <a:pos x="2" y="15"/>
                  </a:cxn>
                  <a:cxn ang="0">
                    <a:pos x="14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moveTo>
                      <a:pt x="27" y="15"/>
                    </a:moveTo>
                    <a:cubicBezTo>
                      <a:pt x="27" y="22"/>
                      <a:pt x="21" y="27"/>
                      <a:pt x="14" y="27"/>
                    </a:cubicBez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2"/>
                      <a:pt x="14" y="2"/>
                    </a:cubicBezTo>
                    <a:cubicBezTo>
                      <a:pt x="21" y="2"/>
                      <a:pt x="27" y="8"/>
                      <a:pt x="27" y="15"/>
                    </a:cubicBezTo>
                  </a:path>
                </a:pathLst>
              </a:custGeom>
              <a:solidFill>
                <a:srgbClr val="636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6" name="Freeform 1158"/>
              <p:cNvSpPr>
                <a:spLocks/>
              </p:cNvSpPr>
              <p:nvPr/>
            </p:nvSpPr>
            <p:spPr bwMode="auto">
              <a:xfrm>
                <a:off x="2657" y="1843"/>
                <a:ext cx="162" cy="162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13" y="27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13" y="25"/>
                  </a:cxn>
                  <a:cxn ang="0">
                    <a:pos x="2" y="14"/>
                  </a:cxn>
                  <a:cxn ang="0">
                    <a:pos x="13" y="2"/>
                  </a:cxn>
                  <a:cxn ang="0">
                    <a:pos x="25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1" y="27"/>
                      <a:pt x="27" y="21"/>
                      <a:pt x="27" y="14"/>
                    </a:cubicBezTo>
                    <a:moveTo>
                      <a:pt x="25" y="14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5"/>
                      <a:pt x="2" y="20"/>
                      <a:pt x="2" y="14"/>
                    </a:cubicBezTo>
                    <a:cubicBezTo>
                      <a:pt x="2" y="8"/>
                      <a:pt x="7" y="2"/>
                      <a:pt x="13" y="2"/>
                    </a:cubicBezTo>
                    <a:cubicBezTo>
                      <a:pt x="20" y="2"/>
                      <a:pt x="25" y="8"/>
                      <a:pt x="25" y="14"/>
                    </a:cubicBezTo>
                  </a:path>
                </a:pathLst>
              </a:custGeom>
              <a:solidFill>
                <a:srgbClr val="6C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7" name="Freeform 1159"/>
              <p:cNvSpPr>
                <a:spLocks/>
              </p:cNvSpPr>
              <p:nvPr/>
            </p:nvSpPr>
            <p:spPr bwMode="auto">
              <a:xfrm>
                <a:off x="2663" y="1849"/>
                <a:ext cx="150" cy="150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12" y="25"/>
                  </a:cxn>
                  <a:cxn ang="0">
                    <a:pos x="25" y="13"/>
                  </a:cxn>
                  <a:cxn ang="0">
                    <a:pos x="23" y="13"/>
                  </a:cxn>
                  <a:cxn ang="0">
                    <a:pos x="12" y="23"/>
                  </a:cxn>
                  <a:cxn ang="0">
                    <a:pos x="2" y="13"/>
                  </a:cxn>
                  <a:cxn ang="0">
                    <a:pos x="12" y="2"/>
                  </a:cxn>
                  <a:cxn ang="0">
                    <a:pos x="23" y="1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cubicBezTo>
                      <a:pt x="25" y="6"/>
                      <a:pt x="19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20"/>
                      <a:pt x="5" y="25"/>
                      <a:pt x="12" y="25"/>
                    </a:cubicBezTo>
                    <a:cubicBezTo>
                      <a:pt x="19" y="25"/>
                      <a:pt x="25" y="20"/>
                      <a:pt x="25" y="13"/>
                    </a:cubicBezTo>
                    <a:moveTo>
                      <a:pt x="23" y="13"/>
                    </a:moveTo>
                    <a:cubicBezTo>
                      <a:pt x="23" y="19"/>
                      <a:pt x="18" y="23"/>
                      <a:pt x="12" y="23"/>
                    </a:cubicBezTo>
                    <a:cubicBezTo>
                      <a:pt x="7" y="23"/>
                      <a:pt x="2" y="19"/>
                      <a:pt x="2" y="13"/>
                    </a:cubicBezTo>
                    <a:cubicBezTo>
                      <a:pt x="2" y="7"/>
                      <a:pt x="7" y="2"/>
                      <a:pt x="12" y="2"/>
                    </a:cubicBezTo>
                    <a:cubicBezTo>
                      <a:pt x="18" y="2"/>
                      <a:pt x="23" y="7"/>
                      <a:pt x="23" y="13"/>
                    </a:cubicBezTo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8" name="Freeform 1160"/>
              <p:cNvSpPr>
                <a:spLocks/>
              </p:cNvSpPr>
              <p:nvPr/>
            </p:nvSpPr>
            <p:spPr bwMode="auto">
              <a:xfrm>
                <a:off x="2669" y="1855"/>
                <a:ext cx="138" cy="138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11" y="23"/>
                  </a:cxn>
                  <a:cxn ang="0">
                    <a:pos x="23" y="12"/>
                  </a:cxn>
                  <a:cxn ang="0">
                    <a:pos x="21" y="12"/>
                  </a:cxn>
                  <a:cxn ang="0">
                    <a:pos x="11" y="21"/>
                  </a:cxn>
                  <a:cxn ang="0">
                    <a:pos x="2" y="12"/>
                  </a:cxn>
                  <a:cxn ang="0">
                    <a:pos x="11" y="2"/>
                  </a:cxn>
                  <a:cxn ang="0">
                    <a:pos x="21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8" y="23"/>
                      <a:pt x="23" y="18"/>
                      <a:pt x="23" y="12"/>
                    </a:cubicBezTo>
                    <a:moveTo>
                      <a:pt x="21" y="12"/>
                    </a:moveTo>
                    <a:cubicBezTo>
                      <a:pt x="21" y="17"/>
                      <a:pt x="16" y="21"/>
                      <a:pt x="11" y="21"/>
                    </a:cubicBezTo>
                    <a:cubicBezTo>
                      <a:pt x="6" y="21"/>
                      <a:pt x="2" y="17"/>
                      <a:pt x="2" y="12"/>
                    </a:cubicBezTo>
                    <a:cubicBezTo>
                      <a:pt x="2" y="7"/>
                      <a:pt x="6" y="2"/>
                      <a:pt x="11" y="2"/>
                    </a:cubicBezTo>
                    <a:cubicBezTo>
                      <a:pt x="16" y="2"/>
                      <a:pt x="21" y="7"/>
                      <a:pt x="21" y="12"/>
                    </a:cubicBezTo>
                  </a:path>
                </a:pathLst>
              </a:custGeom>
              <a:solidFill>
                <a:srgbClr val="7E7D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9" name="Freeform 1161"/>
              <p:cNvSpPr>
                <a:spLocks/>
              </p:cNvSpPr>
              <p:nvPr/>
            </p:nvSpPr>
            <p:spPr bwMode="auto">
              <a:xfrm>
                <a:off x="2675" y="1861"/>
                <a:ext cx="126" cy="12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10" y="21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10" y="19"/>
                  </a:cxn>
                  <a:cxn ang="0">
                    <a:pos x="2" y="11"/>
                  </a:cxn>
                  <a:cxn ang="0">
                    <a:pos x="10" y="3"/>
                  </a:cxn>
                  <a:cxn ang="0">
                    <a:pos x="19" y="11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1"/>
                      <a:pt x="10" y="21"/>
                    </a:cubicBezTo>
                    <a:cubicBezTo>
                      <a:pt x="16" y="21"/>
                      <a:pt x="21" y="17"/>
                      <a:pt x="21" y="11"/>
                    </a:cubicBezTo>
                    <a:moveTo>
                      <a:pt x="19" y="11"/>
                    </a:moveTo>
                    <a:cubicBezTo>
                      <a:pt x="19" y="15"/>
                      <a:pt x="15" y="19"/>
                      <a:pt x="10" y="19"/>
                    </a:cubicBezTo>
                    <a:cubicBezTo>
                      <a:pt x="6" y="19"/>
                      <a:pt x="2" y="15"/>
                      <a:pt x="2" y="11"/>
                    </a:cubicBezTo>
                    <a:cubicBezTo>
                      <a:pt x="2" y="6"/>
                      <a:pt x="6" y="3"/>
                      <a:pt x="10" y="3"/>
                    </a:cubicBezTo>
                    <a:cubicBezTo>
                      <a:pt x="15" y="3"/>
                      <a:pt x="19" y="6"/>
                      <a:pt x="19" y="11"/>
                    </a:cubicBezTo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0" name="Freeform 1162"/>
              <p:cNvSpPr>
                <a:spLocks/>
              </p:cNvSpPr>
              <p:nvPr/>
            </p:nvSpPr>
            <p:spPr bwMode="auto">
              <a:xfrm>
                <a:off x="2681" y="1867"/>
                <a:ext cx="114" cy="114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9" y="19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9" y="17"/>
                  </a:cxn>
                  <a:cxn ang="0">
                    <a:pos x="2" y="10"/>
                  </a:cxn>
                  <a:cxn ang="0">
                    <a:pos x="9" y="3"/>
                  </a:cxn>
                  <a:cxn ang="0">
                    <a:pos x="16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cubicBezTo>
                      <a:pt x="19" y="5"/>
                      <a:pt x="14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9" y="15"/>
                      <a:pt x="19" y="10"/>
                    </a:cubicBezTo>
                    <a:moveTo>
                      <a:pt x="16" y="10"/>
                    </a:moveTo>
                    <a:cubicBezTo>
                      <a:pt x="16" y="14"/>
                      <a:pt x="13" y="17"/>
                      <a:pt x="9" y="17"/>
                    </a:cubicBezTo>
                    <a:cubicBezTo>
                      <a:pt x="5" y="17"/>
                      <a:pt x="2" y="14"/>
                      <a:pt x="2" y="10"/>
                    </a:cubicBezTo>
                    <a:cubicBezTo>
                      <a:pt x="2" y="6"/>
                      <a:pt x="5" y="3"/>
                      <a:pt x="9" y="3"/>
                    </a:cubicBezTo>
                    <a:cubicBezTo>
                      <a:pt x="13" y="3"/>
                      <a:pt x="16" y="6"/>
                      <a:pt x="16" y="10"/>
                    </a:cubicBezTo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163"/>
              <p:cNvSpPr>
                <a:spLocks/>
              </p:cNvSpPr>
              <p:nvPr/>
            </p:nvSpPr>
            <p:spPr bwMode="auto">
              <a:xfrm>
                <a:off x="2687" y="1879"/>
                <a:ext cx="102" cy="96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8" y="2"/>
                  </a:cxn>
                  <a:cxn ang="0">
                    <a:pos x="14" y="8"/>
                  </a:cxn>
                </a:cxnLst>
                <a:rect l="0" t="0" r="r" b="b"/>
                <a:pathLst>
                  <a:path w="17" h="16">
                    <a:moveTo>
                      <a:pt x="17" y="8"/>
                    </a:moveTo>
                    <a:cubicBezTo>
                      <a:pt x="17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3" y="16"/>
                      <a:pt x="17" y="12"/>
                      <a:pt x="17" y="8"/>
                    </a:cubicBezTo>
                    <a:moveTo>
                      <a:pt x="14" y="8"/>
                    </a:moveTo>
                    <a:cubicBezTo>
                      <a:pt x="14" y="11"/>
                      <a:pt x="12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4"/>
                      <a:pt x="5" y="2"/>
                      <a:pt x="8" y="2"/>
                    </a:cubicBezTo>
                    <a:cubicBezTo>
                      <a:pt x="12" y="2"/>
                      <a:pt x="14" y="4"/>
                      <a:pt x="14" y="8"/>
                    </a:cubicBezTo>
                  </a:path>
                </a:pathLst>
              </a:custGeom>
              <a:solidFill>
                <a:srgbClr val="9C9B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164"/>
              <p:cNvSpPr>
                <a:spLocks/>
              </p:cNvSpPr>
              <p:nvPr/>
            </p:nvSpPr>
            <p:spPr bwMode="auto">
              <a:xfrm>
                <a:off x="2693" y="1885"/>
                <a:ext cx="84" cy="8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2" y="7"/>
                  </a:cxn>
                  <a:cxn ang="0">
                    <a:pos x="7" y="2"/>
                  </a:cxn>
                  <a:cxn ang="0">
                    <a:pos x="12" y="7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3" name="Freeform 1165"/>
              <p:cNvSpPr>
                <a:spLocks/>
              </p:cNvSpPr>
              <p:nvPr/>
            </p:nvSpPr>
            <p:spPr bwMode="auto">
              <a:xfrm>
                <a:off x="2699" y="1891"/>
                <a:ext cx="72" cy="7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10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2"/>
                      <a:pt x="10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9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2"/>
                      <a:pt x="10" y="4"/>
                      <a:pt x="10" y="6"/>
                    </a:cubicBezTo>
                  </a:path>
                </a:pathLst>
              </a:custGeom>
              <a:solidFill>
                <a:srgbClr val="B0A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4" name="Freeform 1166"/>
              <p:cNvSpPr>
                <a:spLocks/>
              </p:cNvSpPr>
              <p:nvPr/>
            </p:nvSpPr>
            <p:spPr bwMode="auto">
              <a:xfrm>
                <a:off x="2705" y="1897"/>
                <a:ext cx="60" cy="60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5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BD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5" name="Freeform 1167"/>
              <p:cNvSpPr>
                <a:spLocks/>
              </p:cNvSpPr>
              <p:nvPr/>
            </p:nvSpPr>
            <p:spPr bwMode="auto">
              <a:xfrm>
                <a:off x="2711" y="1903"/>
                <a:ext cx="48" cy="4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6" name="Oval 1168"/>
              <p:cNvSpPr>
                <a:spLocks noChangeArrowheads="1"/>
              </p:cNvSpPr>
              <p:nvPr/>
            </p:nvSpPr>
            <p:spPr bwMode="auto">
              <a:xfrm>
                <a:off x="2717" y="1909"/>
                <a:ext cx="36" cy="36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7" name="Oval 1169"/>
              <p:cNvSpPr>
                <a:spLocks noChangeArrowheads="1"/>
              </p:cNvSpPr>
              <p:nvPr/>
            </p:nvSpPr>
            <p:spPr bwMode="auto">
              <a:xfrm>
                <a:off x="2723" y="1915"/>
                <a:ext cx="24" cy="24"/>
              </a:xfrm>
              <a:prstGeom prst="ellipse">
                <a:avLst/>
              </a:prstGeom>
              <a:solidFill>
                <a:srgbClr val="EDE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8" name="Oval 1170"/>
              <p:cNvSpPr>
                <a:spLocks noChangeArrowheads="1"/>
              </p:cNvSpPr>
              <p:nvPr/>
            </p:nvSpPr>
            <p:spPr bwMode="auto">
              <a:xfrm>
                <a:off x="2729" y="192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9" name="Freeform 1171"/>
              <p:cNvSpPr>
                <a:spLocks/>
              </p:cNvSpPr>
              <p:nvPr/>
            </p:nvSpPr>
            <p:spPr bwMode="auto">
              <a:xfrm>
                <a:off x="2651" y="1837"/>
                <a:ext cx="174" cy="17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15"/>
                  </a:cxn>
                  <a:cxn ang="0">
                    <a:pos x="14" y="29"/>
                  </a:cxn>
                  <a:cxn ang="0">
                    <a:pos x="0" y="15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23" y="15"/>
                  </a:cxn>
                  <a:cxn ang="0">
                    <a:pos x="14" y="24"/>
                  </a:cxn>
                  <a:cxn ang="0">
                    <a:pos x="5" y="15"/>
                  </a:cxn>
                  <a:cxn ang="0">
                    <a:pos x="14" y="6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22" y="0"/>
                      <a:pt x="29" y="7"/>
                      <a:pt x="29" y="15"/>
                    </a:cubicBez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moveTo>
                      <a:pt x="14" y="6"/>
                    </a:moveTo>
                    <a:cubicBezTo>
                      <a:pt x="19" y="6"/>
                      <a:pt x="23" y="10"/>
                      <a:pt x="23" y="15"/>
                    </a:cubicBezTo>
                    <a:cubicBezTo>
                      <a:pt x="23" y="20"/>
                      <a:pt x="19" y="24"/>
                      <a:pt x="14" y="24"/>
                    </a:cubicBezTo>
                    <a:cubicBezTo>
                      <a:pt x="9" y="24"/>
                      <a:pt x="5" y="20"/>
                      <a:pt x="5" y="15"/>
                    </a:cubicBezTo>
                    <a:cubicBezTo>
                      <a:pt x="5" y="10"/>
                      <a:pt x="9" y="6"/>
                      <a:pt x="14" y="6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0" name="Freeform 1172"/>
              <p:cNvSpPr>
                <a:spLocks/>
              </p:cNvSpPr>
              <p:nvPr/>
            </p:nvSpPr>
            <p:spPr bwMode="auto">
              <a:xfrm>
                <a:off x="2663" y="1849"/>
                <a:ext cx="150" cy="1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13"/>
                  </a:cxn>
                  <a:cxn ang="0">
                    <a:pos x="12" y="25"/>
                  </a:cxn>
                  <a:cxn ang="0">
                    <a:pos x="0" y="13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24" y="13"/>
                  </a:cxn>
                  <a:cxn ang="0">
                    <a:pos x="12" y="24"/>
                  </a:cxn>
                  <a:cxn ang="0">
                    <a:pos x="1" y="13"/>
                  </a:cxn>
                  <a:cxn ang="0">
                    <a:pos x="12" y="1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19" y="0"/>
                      <a:pt x="25" y="6"/>
                      <a:pt x="25" y="13"/>
                    </a:cubicBezTo>
                    <a:cubicBezTo>
                      <a:pt x="25" y="20"/>
                      <a:pt x="19" y="25"/>
                      <a:pt x="12" y="25"/>
                    </a:cubicBezTo>
                    <a:cubicBezTo>
                      <a:pt x="5" y="25"/>
                      <a:pt x="0" y="20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moveTo>
                      <a:pt x="12" y="1"/>
                    </a:moveTo>
                    <a:cubicBezTo>
                      <a:pt x="19" y="1"/>
                      <a:pt x="24" y="7"/>
                      <a:pt x="24" y="13"/>
                    </a:cubicBezTo>
                    <a:cubicBezTo>
                      <a:pt x="24" y="19"/>
                      <a:pt x="19" y="24"/>
                      <a:pt x="12" y="24"/>
                    </a:cubicBezTo>
                    <a:cubicBezTo>
                      <a:pt x="6" y="24"/>
                      <a:pt x="1" y="19"/>
                      <a:pt x="1" y="13"/>
                    </a:cubicBezTo>
                    <a:cubicBezTo>
                      <a:pt x="1" y="7"/>
                      <a:pt x="6" y="1"/>
                      <a:pt x="12" y="1"/>
                    </a:cubicBezTo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1" name="Freeform 1173"/>
              <p:cNvSpPr>
                <a:spLocks/>
              </p:cNvSpPr>
              <p:nvPr/>
            </p:nvSpPr>
            <p:spPr bwMode="auto">
              <a:xfrm>
                <a:off x="2687" y="1879"/>
                <a:ext cx="96" cy="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8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14" y="8"/>
                  </a:cxn>
                  <a:cxn ang="0">
                    <a:pos x="8" y="13"/>
                  </a:cxn>
                  <a:cxn ang="0">
                    <a:pos x="3" y="8"/>
                  </a:cxn>
                  <a:cxn ang="0">
                    <a:pos x="8" y="2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13" y="0"/>
                      <a:pt x="16" y="3"/>
                      <a:pt x="16" y="8"/>
                    </a:cubicBezTo>
                    <a:cubicBezTo>
                      <a:pt x="16" y="12"/>
                      <a:pt x="13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moveTo>
                      <a:pt x="8" y="2"/>
                    </a:moveTo>
                    <a:cubicBezTo>
                      <a:pt x="11" y="2"/>
                      <a:pt x="14" y="5"/>
                      <a:pt x="14" y="8"/>
                    </a:cubicBezTo>
                    <a:cubicBezTo>
                      <a:pt x="14" y="11"/>
                      <a:pt x="11" y="13"/>
                      <a:pt x="8" y="13"/>
                    </a:cubicBezTo>
                    <a:cubicBezTo>
                      <a:pt x="5" y="13"/>
                      <a:pt x="3" y="11"/>
                      <a:pt x="3" y="8"/>
                    </a:cubicBezTo>
                    <a:cubicBezTo>
                      <a:pt x="3" y="5"/>
                      <a:pt x="5" y="2"/>
                      <a:pt x="8" y="2"/>
                    </a:cubicBezTo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2" name="Freeform 1174"/>
              <p:cNvSpPr>
                <a:spLocks/>
              </p:cNvSpPr>
              <p:nvPr/>
            </p:nvSpPr>
            <p:spPr bwMode="auto">
              <a:xfrm>
                <a:off x="2717" y="1945"/>
                <a:ext cx="36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3" name="Freeform 1175"/>
              <p:cNvSpPr>
                <a:spLocks/>
              </p:cNvSpPr>
              <p:nvPr/>
            </p:nvSpPr>
            <p:spPr bwMode="auto">
              <a:xfrm>
                <a:off x="2747" y="1897"/>
                <a:ext cx="18" cy="1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2"/>
                      <a:pt x="3" y="3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Freeform 1176"/>
              <p:cNvSpPr>
                <a:spLocks/>
              </p:cNvSpPr>
              <p:nvPr/>
            </p:nvSpPr>
            <p:spPr bwMode="auto">
              <a:xfrm>
                <a:off x="2705" y="1897"/>
                <a:ext cx="18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5" name="Oval 1177"/>
              <p:cNvSpPr>
                <a:spLocks noChangeArrowheads="1"/>
              </p:cNvSpPr>
              <p:nvPr/>
            </p:nvSpPr>
            <p:spPr bwMode="auto">
              <a:xfrm>
                <a:off x="2723" y="1915"/>
                <a:ext cx="24" cy="18"/>
              </a:xfrm>
              <a:prstGeom prst="ellipse">
                <a:avLst/>
              </a:pr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6" name="Oval 1178"/>
              <p:cNvSpPr>
                <a:spLocks noChangeArrowheads="1"/>
              </p:cNvSpPr>
              <p:nvPr/>
            </p:nvSpPr>
            <p:spPr bwMode="auto">
              <a:xfrm>
                <a:off x="2009" y="1861"/>
                <a:ext cx="126" cy="126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7" name="Freeform 1179"/>
              <p:cNvSpPr>
                <a:spLocks/>
              </p:cNvSpPr>
              <p:nvPr/>
            </p:nvSpPr>
            <p:spPr bwMode="auto">
              <a:xfrm>
                <a:off x="1949" y="1801"/>
                <a:ext cx="252" cy="246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42" y="21"/>
                  </a:cxn>
                  <a:cxn ang="0">
                    <a:pos x="40" y="21"/>
                  </a:cxn>
                  <a:cxn ang="0">
                    <a:pos x="21" y="39"/>
                  </a:cxn>
                  <a:cxn ang="0">
                    <a:pos x="2" y="21"/>
                  </a:cxn>
                  <a:cxn ang="0">
                    <a:pos x="21" y="2"/>
                  </a:cxn>
                  <a:cxn ang="0">
                    <a:pos x="40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cubicBezTo>
                      <a:pt x="42" y="9"/>
                      <a:pt x="3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32" y="41"/>
                      <a:pt x="42" y="32"/>
                      <a:pt x="42" y="21"/>
                    </a:cubicBezTo>
                    <a:moveTo>
                      <a:pt x="40" y="21"/>
                    </a:moveTo>
                    <a:cubicBezTo>
                      <a:pt x="40" y="31"/>
                      <a:pt x="31" y="39"/>
                      <a:pt x="21" y="39"/>
                    </a:cubicBezTo>
                    <a:cubicBezTo>
                      <a:pt x="11" y="39"/>
                      <a:pt x="2" y="31"/>
                      <a:pt x="2" y="21"/>
                    </a:cubicBezTo>
                    <a:cubicBezTo>
                      <a:pt x="2" y="11"/>
                      <a:pt x="11" y="2"/>
                      <a:pt x="21" y="2"/>
                    </a:cubicBezTo>
                    <a:cubicBezTo>
                      <a:pt x="31" y="2"/>
                      <a:pt x="40" y="11"/>
                      <a:pt x="40" y="2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8" name="Freeform 1180"/>
              <p:cNvSpPr>
                <a:spLocks/>
              </p:cNvSpPr>
              <p:nvPr/>
            </p:nvSpPr>
            <p:spPr bwMode="auto">
              <a:xfrm>
                <a:off x="1955" y="1807"/>
                <a:ext cx="240" cy="234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20" y="39"/>
                  </a:cxn>
                  <a:cxn ang="0">
                    <a:pos x="40" y="20"/>
                  </a:cxn>
                  <a:cxn ang="0">
                    <a:pos x="37" y="20"/>
                  </a:cxn>
                  <a:cxn ang="0">
                    <a:pos x="20" y="37"/>
                  </a:cxn>
                  <a:cxn ang="0">
                    <a:pos x="2" y="20"/>
                  </a:cxn>
                  <a:cxn ang="0">
                    <a:pos x="20" y="2"/>
                  </a:cxn>
                  <a:cxn ang="0">
                    <a:pos x="37" y="20"/>
                  </a:cxn>
                </a:cxnLst>
                <a:rect l="0" t="0" r="r" b="b"/>
                <a:pathLst>
                  <a:path w="40" h="39">
                    <a:moveTo>
                      <a:pt x="40" y="20"/>
                    </a:move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1" y="39"/>
                      <a:pt x="40" y="31"/>
                      <a:pt x="40" y="20"/>
                    </a:cubicBezTo>
                    <a:moveTo>
                      <a:pt x="37" y="20"/>
                    </a:moveTo>
                    <a:cubicBezTo>
                      <a:pt x="37" y="29"/>
                      <a:pt x="30" y="37"/>
                      <a:pt x="20" y="37"/>
                    </a:cubicBezTo>
                    <a:cubicBezTo>
                      <a:pt x="10" y="37"/>
                      <a:pt x="2" y="29"/>
                      <a:pt x="2" y="20"/>
                    </a:cubicBezTo>
                    <a:cubicBezTo>
                      <a:pt x="2" y="10"/>
                      <a:pt x="10" y="2"/>
                      <a:pt x="20" y="2"/>
                    </a:cubicBezTo>
                    <a:cubicBezTo>
                      <a:pt x="30" y="2"/>
                      <a:pt x="37" y="10"/>
                      <a:pt x="37" y="20"/>
                    </a:cubicBezTo>
                  </a:path>
                </a:pathLst>
              </a:custGeom>
              <a:solidFill>
                <a:srgbClr val="332F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9" name="Freeform 1181"/>
              <p:cNvSpPr>
                <a:spLocks/>
              </p:cNvSpPr>
              <p:nvPr/>
            </p:nvSpPr>
            <p:spPr bwMode="auto">
              <a:xfrm>
                <a:off x="1961" y="1813"/>
                <a:ext cx="228" cy="222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19" y="0"/>
                  </a:cxn>
                  <a:cxn ang="0">
                    <a:pos x="0" y="19"/>
                  </a:cxn>
                  <a:cxn ang="0">
                    <a:pos x="19" y="37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19" y="35"/>
                  </a:cxn>
                  <a:cxn ang="0">
                    <a:pos x="2" y="19"/>
                  </a:cxn>
                  <a:cxn ang="0">
                    <a:pos x="19" y="2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cubicBezTo>
                      <a:pt x="38" y="9"/>
                      <a:pt x="2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29"/>
                      <a:pt x="9" y="37"/>
                      <a:pt x="19" y="37"/>
                    </a:cubicBezTo>
                    <a:cubicBezTo>
                      <a:pt x="29" y="37"/>
                      <a:pt x="38" y="29"/>
                      <a:pt x="38" y="19"/>
                    </a:cubicBezTo>
                    <a:moveTo>
                      <a:pt x="35" y="19"/>
                    </a:moveTo>
                    <a:cubicBezTo>
                      <a:pt x="35" y="28"/>
                      <a:pt x="28" y="35"/>
                      <a:pt x="19" y="35"/>
                    </a:cubicBezTo>
                    <a:cubicBezTo>
                      <a:pt x="10" y="35"/>
                      <a:pt x="2" y="28"/>
                      <a:pt x="2" y="19"/>
                    </a:cubicBezTo>
                    <a:cubicBezTo>
                      <a:pt x="2" y="10"/>
                      <a:pt x="10" y="2"/>
                      <a:pt x="19" y="2"/>
                    </a:cubicBezTo>
                    <a:cubicBezTo>
                      <a:pt x="28" y="2"/>
                      <a:pt x="35" y="10"/>
                      <a:pt x="35" y="19"/>
                    </a:cubicBezTo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0" name="Freeform 1182"/>
              <p:cNvSpPr>
                <a:spLocks/>
              </p:cNvSpPr>
              <p:nvPr/>
            </p:nvSpPr>
            <p:spPr bwMode="auto">
              <a:xfrm>
                <a:off x="1967" y="1819"/>
                <a:ext cx="210" cy="210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18" y="35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18" y="33"/>
                  </a:cxn>
                  <a:cxn ang="0">
                    <a:pos x="2" y="18"/>
                  </a:cxn>
                  <a:cxn ang="0">
                    <a:pos x="18" y="2"/>
                  </a:cxn>
                  <a:cxn ang="0">
                    <a:pos x="33" y="18"/>
                  </a:cxn>
                </a:cxnLst>
                <a:rect l="0" t="0" r="r" b="b"/>
                <a:pathLst>
                  <a:path w="35" h="35">
                    <a:moveTo>
                      <a:pt x="35" y="18"/>
                    </a:moveTo>
                    <a:cubicBezTo>
                      <a:pt x="35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moveTo>
                      <a:pt x="33" y="18"/>
                    </a:moveTo>
                    <a:cubicBezTo>
                      <a:pt x="33" y="26"/>
                      <a:pt x="26" y="33"/>
                      <a:pt x="18" y="33"/>
                    </a:cubicBezTo>
                    <a:cubicBezTo>
                      <a:pt x="9" y="33"/>
                      <a:pt x="2" y="26"/>
                      <a:pt x="2" y="18"/>
                    </a:cubicBezTo>
                    <a:cubicBezTo>
                      <a:pt x="2" y="9"/>
                      <a:pt x="9" y="2"/>
                      <a:pt x="18" y="2"/>
                    </a:cubicBezTo>
                    <a:cubicBezTo>
                      <a:pt x="26" y="2"/>
                      <a:pt x="33" y="9"/>
                      <a:pt x="33" y="18"/>
                    </a:cubicBezTo>
                  </a:path>
                </a:pathLst>
              </a:custGeom>
              <a:solidFill>
                <a:srgbClr val="4641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1" name="Freeform 1183"/>
              <p:cNvSpPr>
                <a:spLocks/>
              </p:cNvSpPr>
              <p:nvPr/>
            </p:nvSpPr>
            <p:spPr bwMode="auto">
              <a:xfrm>
                <a:off x="1973" y="1825"/>
                <a:ext cx="198" cy="198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17" y="33"/>
                  </a:cxn>
                  <a:cxn ang="0">
                    <a:pos x="33" y="17"/>
                  </a:cxn>
                  <a:cxn ang="0">
                    <a:pos x="31" y="17"/>
                  </a:cxn>
                  <a:cxn ang="0">
                    <a:pos x="17" y="31"/>
                  </a:cxn>
                  <a:cxn ang="0">
                    <a:pos x="2" y="17"/>
                  </a:cxn>
                  <a:cxn ang="0">
                    <a:pos x="17" y="2"/>
                  </a:cxn>
                  <a:cxn ang="0">
                    <a:pos x="31" y="17"/>
                  </a:cxn>
                </a:cxnLst>
                <a:rect l="0" t="0" r="r" b="b"/>
                <a:pathLst>
                  <a:path w="33" h="33">
                    <a:moveTo>
                      <a:pt x="33" y="17"/>
                    </a:moveTo>
                    <a:cubicBezTo>
                      <a:pt x="33" y="8"/>
                      <a:pt x="26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moveTo>
                      <a:pt x="31" y="17"/>
                    </a:moveTo>
                    <a:cubicBezTo>
                      <a:pt x="31" y="25"/>
                      <a:pt x="25" y="31"/>
                      <a:pt x="17" y="31"/>
                    </a:cubicBezTo>
                    <a:cubicBezTo>
                      <a:pt x="9" y="31"/>
                      <a:pt x="2" y="25"/>
                      <a:pt x="2" y="17"/>
                    </a:cubicBezTo>
                    <a:cubicBezTo>
                      <a:pt x="2" y="9"/>
                      <a:pt x="9" y="2"/>
                      <a:pt x="17" y="2"/>
                    </a:cubicBezTo>
                    <a:cubicBezTo>
                      <a:pt x="25" y="2"/>
                      <a:pt x="31" y="9"/>
                      <a:pt x="31" y="17"/>
                    </a:cubicBezTo>
                  </a:path>
                </a:pathLst>
              </a:custGeom>
              <a:solidFill>
                <a:srgbClr val="5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2" name="Freeform 1184"/>
              <p:cNvSpPr>
                <a:spLocks/>
              </p:cNvSpPr>
              <p:nvPr/>
            </p:nvSpPr>
            <p:spPr bwMode="auto">
              <a:xfrm>
                <a:off x="1979" y="1831"/>
                <a:ext cx="186" cy="186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16" y="31"/>
                  </a:cxn>
                  <a:cxn ang="0">
                    <a:pos x="31" y="16"/>
                  </a:cxn>
                  <a:cxn ang="0">
                    <a:pos x="29" y="16"/>
                  </a:cxn>
                  <a:cxn ang="0">
                    <a:pos x="16" y="29"/>
                  </a:cxn>
                  <a:cxn ang="0">
                    <a:pos x="2" y="16"/>
                  </a:cxn>
                  <a:cxn ang="0">
                    <a:pos x="16" y="2"/>
                  </a:cxn>
                  <a:cxn ang="0">
                    <a:pos x="29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moveTo>
                      <a:pt x="29" y="16"/>
                    </a:moveTo>
                    <a:cubicBezTo>
                      <a:pt x="29" y="23"/>
                      <a:pt x="23" y="29"/>
                      <a:pt x="16" y="29"/>
                    </a:cubicBezTo>
                    <a:cubicBezTo>
                      <a:pt x="8" y="29"/>
                      <a:pt x="2" y="23"/>
                      <a:pt x="2" y="16"/>
                    </a:cubicBezTo>
                    <a:cubicBezTo>
                      <a:pt x="2" y="8"/>
                      <a:pt x="8" y="2"/>
                      <a:pt x="16" y="2"/>
                    </a:cubicBezTo>
                    <a:cubicBezTo>
                      <a:pt x="23" y="2"/>
                      <a:pt x="29" y="8"/>
                      <a:pt x="29" y="16"/>
                    </a:cubicBezTo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3" name="Freeform 1185"/>
              <p:cNvSpPr>
                <a:spLocks/>
              </p:cNvSpPr>
              <p:nvPr/>
            </p:nvSpPr>
            <p:spPr bwMode="auto">
              <a:xfrm>
                <a:off x="1985" y="1837"/>
                <a:ext cx="174" cy="174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15" y="29"/>
                  </a:cxn>
                  <a:cxn ang="0">
                    <a:pos x="29" y="15"/>
                  </a:cxn>
                  <a:cxn ang="0">
                    <a:pos x="27" y="15"/>
                  </a:cxn>
                  <a:cxn ang="0">
                    <a:pos x="15" y="27"/>
                  </a:cxn>
                  <a:cxn ang="0">
                    <a:pos x="2" y="15"/>
                  </a:cxn>
                  <a:cxn ang="0">
                    <a:pos x="15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23" y="29"/>
                      <a:pt x="29" y="23"/>
                      <a:pt x="29" y="15"/>
                    </a:cubicBezTo>
                    <a:moveTo>
                      <a:pt x="27" y="15"/>
                    </a:moveTo>
                    <a:cubicBezTo>
                      <a:pt x="27" y="22"/>
                      <a:pt x="22" y="27"/>
                      <a:pt x="15" y="27"/>
                    </a:cubicBezTo>
                    <a:cubicBezTo>
                      <a:pt x="8" y="27"/>
                      <a:pt x="2" y="22"/>
                      <a:pt x="2" y="15"/>
                    </a:cubicBezTo>
                    <a:cubicBezTo>
                      <a:pt x="2" y="8"/>
                      <a:pt x="8" y="2"/>
                      <a:pt x="15" y="2"/>
                    </a:cubicBezTo>
                    <a:cubicBezTo>
                      <a:pt x="22" y="2"/>
                      <a:pt x="27" y="8"/>
                      <a:pt x="27" y="15"/>
                    </a:cubicBezTo>
                  </a:path>
                </a:pathLst>
              </a:custGeom>
              <a:solidFill>
                <a:srgbClr val="636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4" name="Freeform 1186"/>
              <p:cNvSpPr>
                <a:spLocks/>
              </p:cNvSpPr>
              <p:nvPr/>
            </p:nvSpPr>
            <p:spPr bwMode="auto">
              <a:xfrm>
                <a:off x="1991" y="1843"/>
                <a:ext cx="162" cy="162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14" y="27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14" y="25"/>
                  </a:cxn>
                  <a:cxn ang="0">
                    <a:pos x="2" y="14"/>
                  </a:cxn>
                  <a:cxn ang="0">
                    <a:pos x="14" y="2"/>
                  </a:cxn>
                  <a:cxn ang="0">
                    <a:pos x="25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moveTo>
                      <a:pt x="25" y="14"/>
                    </a:move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2" y="20"/>
                      <a:pt x="2" y="14"/>
                    </a:cubicBezTo>
                    <a:cubicBezTo>
                      <a:pt x="2" y="8"/>
                      <a:pt x="8" y="2"/>
                      <a:pt x="14" y="2"/>
                    </a:cubicBezTo>
                    <a:cubicBezTo>
                      <a:pt x="20" y="2"/>
                      <a:pt x="25" y="8"/>
                      <a:pt x="25" y="14"/>
                    </a:cubicBezTo>
                  </a:path>
                </a:pathLst>
              </a:custGeom>
              <a:solidFill>
                <a:srgbClr val="6C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5" name="Freeform 1187"/>
              <p:cNvSpPr>
                <a:spLocks/>
              </p:cNvSpPr>
              <p:nvPr/>
            </p:nvSpPr>
            <p:spPr bwMode="auto">
              <a:xfrm>
                <a:off x="1997" y="1849"/>
                <a:ext cx="150" cy="150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13" y="25"/>
                  </a:cxn>
                  <a:cxn ang="0">
                    <a:pos x="25" y="13"/>
                  </a:cxn>
                  <a:cxn ang="0">
                    <a:pos x="23" y="13"/>
                  </a:cxn>
                  <a:cxn ang="0">
                    <a:pos x="13" y="23"/>
                  </a:cxn>
                  <a:cxn ang="0">
                    <a:pos x="2" y="13"/>
                  </a:cxn>
                  <a:cxn ang="0">
                    <a:pos x="13" y="2"/>
                  </a:cxn>
                  <a:cxn ang="0">
                    <a:pos x="23" y="1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cubicBezTo>
                      <a:pt x="25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ubicBezTo>
                      <a:pt x="20" y="25"/>
                      <a:pt x="25" y="20"/>
                      <a:pt x="25" y="13"/>
                    </a:cubicBezTo>
                    <a:moveTo>
                      <a:pt x="23" y="13"/>
                    </a:moveTo>
                    <a:cubicBezTo>
                      <a:pt x="23" y="19"/>
                      <a:pt x="19" y="23"/>
                      <a:pt x="13" y="23"/>
                    </a:cubicBezTo>
                    <a:cubicBezTo>
                      <a:pt x="7" y="23"/>
                      <a:pt x="2" y="19"/>
                      <a:pt x="2" y="13"/>
                    </a:cubicBezTo>
                    <a:cubicBezTo>
                      <a:pt x="2" y="7"/>
                      <a:pt x="7" y="2"/>
                      <a:pt x="13" y="2"/>
                    </a:cubicBezTo>
                    <a:cubicBezTo>
                      <a:pt x="19" y="2"/>
                      <a:pt x="23" y="7"/>
                      <a:pt x="23" y="13"/>
                    </a:cubicBezTo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6" name="Freeform 1188"/>
              <p:cNvSpPr>
                <a:spLocks/>
              </p:cNvSpPr>
              <p:nvPr/>
            </p:nvSpPr>
            <p:spPr bwMode="auto">
              <a:xfrm>
                <a:off x="2003" y="1855"/>
                <a:ext cx="138" cy="138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2" y="23"/>
                  </a:cxn>
                  <a:cxn ang="0">
                    <a:pos x="23" y="12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3" y="12"/>
                  </a:cxn>
                  <a:cxn ang="0">
                    <a:pos x="12" y="2"/>
                  </a:cxn>
                  <a:cxn ang="0">
                    <a:pos x="21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cubicBezTo>
                      <a:pt x="23" y="6"/>
                      <a:pt x="18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8"/>
                      <a:pt x="6" y="23"/>
                      <a:pt x="12" y="23"/>
                    </a:cubicBezTo>
                    <a:cubicBezTo>
                      <a:pt x="18" y="23"/>
                      <a:pt x="23" y="18"/>
                      <a:pt x="23" y="12"/>
                    </a:cubicBezTo>
                    <a:moveTo>
                      <a:pt x="21" y="12"/>
                    </a:moveTo>
                    <a:cubicBezTo>
                      <a:pt x="21" y="17"/>
                      <a:pt x="17" y="21"/>
                      <a:pt x="12" y="21"/>
                    </a:cubicBezTo>
                    <a:cubicBezTo>
                      <a:pt x="7" y="21"/>
                      <a:pt x="3" y="17"/>
                      <a:pt x="3" y="12"/>
                    </a:cubicBezTo>
                    <a:cubicBezTo>
                      <a:pt x="3" y="7"/>
                      <a:pt x="7" y="2"/>
                      <a:pt x="12" y="2"/>
                    </a:cubicBezTo>
                    <a:cubicBezTo>
                      <a:pt x="17" y="2"/>
                      <a:pt x="21" y="7"/>
                      <a:pt x="21" y="12"/>
                    </a:cubicBezTo>
                  </a:path>
                </a:pathLst>
              </a:custGeom>
              <a:solidFill>
                <a:srgbClr val="7E7D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7" name="Freeform 1189"/>
              <p:cNvSpPr>
                <a:spLocks/>
              </p:cNvSpPr>
              <p:nvPr/>
            </p:nvSpPr>
            <p:spPr bwMode="auto">
              <a:xfrm>
                <a:off x="2009" y="1861"/>
                <a:ext cx="126" cy="12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11" y="21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11" y="19"/>
                  </a:cxn>
                  <a:cxn ang="0">
                    <a:pos x="3" y="11"/>
                  </a:cxn>
                  <a:cxn ang="0">
                    <a:pos x="11" y="3"/>
                  </a:cxn>
                  <a:cxn ang="0">
                    <a:pos x="19" y="11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1"/>
                      <a:pt x="11" y="21"/>
                    </a:cubicBezTo>
                    <a:cubicBezTo>
                      <a:pt x="17" y="21"/>
                      <a:pt x="21" y="17"/>
                      <a:pt x="21" y="11"/>
                    </a:cubicBezTo>
                    <a:moveTo>
                      <a:pt x="19" y="11"/>
                    </a:moveTo>
                    <a:cubicBezTo>
                      <a:pt x="19" y="15"/>
                      <a:pt x="15" y="19"/>
                      <a:pt x="11" y="19"/>
                    </a:cubicBezTo>
                    <a:cubicBezTo>
                      <a:pt x="6" y="19"/>
                      <a:pt x="3" y="15"/>
                      <a:pt x="3" y="11"/>
                    </a:cubicBezTo>
                    <a:cubicBezTo>
                      <a:pt x="3" y="6"/>
                      <a:pt x="6" y="3"/>
                      <a:pt x="11" y="3"/>
                    </a:cubicBezTo>
                    <a:cubicBezTo>
                      <a:pt x="15" y="3"/>
                      <a:pt x="19" y="6"/>
                      <a:pt x="19" y="11"/>
                    </a:cubicBezTo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8" name="Freeform 1190"/>
              <p:cNvSpPr>
                <a:spLocks/>
              </p:cNvSpPr>
              <p:nvPr/>
            </p:nvSpPr>
            <p:spPr bwMode="auto">
              <a:xfrm>
                <a:off x="2021" y="1867"/>
                <a:ext cx="108" cy="114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9" y="19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9" y="17"/>
                  </a:cxn>
                  <a:cxn ang="0">
                    <a:pos x="2" y="10"/>
                  </a:cxn>
                  <a:cxn ang="0">
                    <a:pos x="9" y="3"/>
                  </a:cxn>
                  <a:cxn ang="0">
                    <a:pos x="16" y="10"/>
                  </a:cxn>
                </a:cxnLst>
                <a:rect l="0" t="0" r="r" b="b"/>
                <a:pathLst>
                  <a:path w="18" h="19">
                    <a:moveTo>
                      <a:pt x="18" y="10"/>
                    </a:moveTo>
                    <a:cubicBezTo>
                      <a:pt x="18" y="5"/>
                      <a:pt x="14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moveTo>
                      <a:pt x="16" y="10"/>
                    </a:moveTo>
                    <a:cubicBezTo>
                      <a:pt x="16" y="14"/>
                      <a:pt x="13" y="17"/>
                      <a:pt x="9" y="17"/>
                    </a:cubicBezTo>
                    <a:cubicBezTo>
                      <a:pt x="5" y="17"/>
                      <a:pt x="2" y="14"/>
                      <a:pt x="2" y="10"/>
                    </a:cubicBezTo>
                    <a:cubicBezTo>
                      <a:pt x="2" y="6"/>
                      <a:pt x="5" y="3"/>
                      <a:pt x="9" y="3"/>
                    </a:cubicBezTo>
                    <a:cubicBezTo>
                      <a:pt x="13" y="3"/>
                      <a:pt x="16" y="6"/>
                      <a:pt x="16" y="10"/>
                    </a:cubicBezTo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9" name="Freeform 1191"/>
              <p:cNvSpPr>
                <a:spLocks/>
              </p:cNvSpPr>
              <p:nvPr/>
            </p:nvSpPr>
            <p:spPr bwMode="auto">
              <a:xfrm>
                <a:off x="2027" y="1879"/>
                <a:ext cx="96" cy="96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8" y="2"/>
                  </a:cxn>
                  <a:cxn ang="0">
                    <a:pos x="14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6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1" y="14"/>
                      <a:pt x="8" y="14"/>
                    </a:cubicBezTo>
                    <a:cubicBezTo>
                      <a:pt x="4" y="14"/>
                      <a:pt x="2" y="11"/>
                      <a:pt x="2" y="8"/>
                    </a:cubicBezTo>
                    <a:cubicBezTo>
                      <a:pt x="2" y="4"/>
                      <a:pt x="4" y="2"/>
                      <a:pt x="8" y="2"/>
                    </a:cubicBezTo>
                    <a:cubicBezTo>
                      <a:pt x="11" y="2"/>
                      <a:pt x="14" y="4"/>
                      <a:pt x="14" y="8"/>
                    </a:cubicBezTo>
                  </a:path>
                </a:pathLst>
              </a:custGeom>
              <a:solidFill>
                <a:srgbClr val="9C9B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0" name="Freeform 1192"/>
              <p:cNvSpPr>
                <a:spLocks/>
              </p:cNvSpPr>
              <p:nvPr/>
            </p:nvSpPr>
            <p:spPr bwMode="auto">
              <a:xfrm>
                <a:off x="2033" y="1885"/>
                <a:ext cx="84" cy="8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2" y="7"/>
                  </a:cxn>
                  <a:cxn ang="0">
                    <a:pos x="7" y="2"/>
                  </a:cxn>
                  <a:cxn ang="0">
                    <a:pos x="12" y="7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1" name="Freeform 1193"/>
              <p:cNvSpPr>
                <a:spLocks/>
              </p:cNvSpPr>
              <p:nvPr/>
            </p:nvSpPr>
            <p:spPr bwMode="auto">
              <a:xfrm>
                <a:off x="2039" y="1891"/>
                <a:ext cx="72" cy="7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10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B0A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2" name="Freeform 1194"/>
              <p:cNvSpPr>
                <a:spLocks/>
              </p:cNvSpPr>
              <p:nvPr/>
            </p:nvSpPr>
            <p:spPr bwMode="auto">
              <a:xfrm>
                <a:off x="2045" y="1897"/>
                <a:ext cx="60" cy="60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5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BD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3" name="Freeform 1195"/>
              <p:cNvSpPr>
                <a:spLocks/>
              </p:cNvSpPr>
              <p:nvPr/>
            </p:nvSpPr>
            <p:spPr bwMode="auto">
              <a:xfrm>
                <a:off x="2051" y="1903"/>
                <a:ext cx="48" cy="4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4" name="Oval 1196"/>
              <p:cNvSpPr>
                <a:spLocks noChangeArrowheads="1"/>
              </p:cNvSpPr>
              <p:nvPr/>
            </p:nvSpPr>
            <p:spPr bwMode="auto">
              <a:xfrm>
                <a:off x="2057" y="1909"/>
                <a:ext cx="36" cy="36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5" name="Oval 1197"/>
              <p:cNvSpPr>
                <a:spLocks noChangeArrowheads="1"/>
              </p:cNvSpPr>
              <p:nvPr/>
            </p:nvSpPr>
            <p:spPr bwMode="auto">
              <a:xfrm>
                <a:off x="2063" y="1915"/>
                <a:ext cx="24" cy="24"/>
              </a:xfrm>
              <a:prstGeom prst="ellipse">
                <a:avLst/>
              </a:prstGeom>
              <a:solidFill>
                <a:srgbClr val="EDE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6" name="Oval 1198"/>
              <p:cNvSpPr>
                <a:spLocks noChangeArrowheads="1"/>
              </p:cNvSpPr>
              <p:nvPr/>
            </p:nvSpPr>
            <p:spPr bwMode="auto">
              <a:xfrm>
                <a:off x="2069" y="192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7" name="Freeform 1199"/>
              <p:cNvSpPr>
                <a:spLocks/>
              </p:cNvSpPr>
              <p:nvPr/>
            </p:nvSpPr>
            <p:spPr bwMode="auto">
              <a:xfrm>
                <a:off x="1985" y="1837"/>
                <a:ext cx="180" cy="17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15"/>
                  </a:cxn>
                  <a:cxn ang="0">
                    <a:pos x="15" y="29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15" y="6"/>
                  </a:cxn>
                  <a:cxn ang="0">
                    <a:pos x="24" y="15"/>
                  </a:cxn>
                  <a:cxn ang="0">
                    <a:pos x="15" y="24"/>
                  </a:cxn>
                  <a:cxn ang="0">
                    <a:pos x="6" y="15"/>
                  </a:cxn>
                  <a:cxn ang="0">
                    <a:pos x="15" y="6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cubicBezTo>
                      <a:pt x="23" y="0"/>
                      <a:pt x="30" y="7"/>
                      <a:pt x="30" y="15"/>
                    </a:cubicBezTo>
                    <a:cubicBezTo>
                      <a:pt x="30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moveTo>
                      <a:pt x="15" y="6"/>
                    </a:moveTo>
                    <a:cubicBezTo>
                      <a:pt x="20" y="6"/>
                      <a:pt x="24" y="10"/>
                      <a:pt x="24" y="15"/>
                    </a:cubicBezTo>
                    <a:cubicBezTo>
                      <a:pt x="24" y="20"/>
                      <a:pt x="20" y="24"/>
                      <a:pt x="15" y="24"/>
                    </a:cubicBezTo>
                    <a:cubicBezTo>
                      <a:pt x="10" y="24"/>
                      <a:pt x="6" y="20"/>
                      <a:pt x="6" y="15"/>
                    </a:cubicBezTo>
                    <a:cubicBezTo>
                      <a:pt x="6" y="10"/>
                      <a:pt x="10" y="6"/>
                      <a:pt x="15" y="6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8" name="Freeform 1200"/>
              <p:cNvSpPr>
                <a:spLocks/>
              </p:cNvSpPr>
              <p:nvPr/>
            </p:nvSpPr>
            <p:spPr bwMode="auto">
              <a:xfrm>
                <a:off x="1997" y="1849"/>
                <a:ext cx="150" cy="1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" y="13"/>
                  </a:cxn>
                  <a:cxn ang="0">
                    <a:pos x="13" y="1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20" y="0"/>
                      <a:pt x="25" y="6"/>
                      <a:pt x="25" y="13"/>
                    </a:cubicBezTo>
                    <a:cubicBezTo>
                      <a:pt x="25" y="20"/>
                      <a:pt x="20" y="25"/>
                      <a:pt x="13" y="25"/>
                    </a:cubicBezTo>
                    <a:cubicBezTo>
                      <a:pt x="6" y="25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moveTo>
                      <a:pt x="13" y="1"/>
                    </a:moveTo>
                    <a:cubicBezTo>
                      <a:pt x="19" y="1"/>
                      <a:pt x="24" y="7"/>
                      <a:pt x="24" y="13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7" y="24"/>
                      <a:pt x="1" y="19"/>
                      <a:pt x="1" y="13"/>
                    </a:cubicBezTo>
                    <a:cubicBezTo>
                      <a:pt x="1" y="7"/>
                      <a:pt x="7" y="1"/>
                      <a:pt x="13" y="1"/>
                    </a:cubicBezTo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9" name="Freeform 1201"/>
              <p:cNvSpPr>
                <a:spLocks/>
              </p:cNvSpPr>
              <p:nvPr/>
            </p:nvSpPr>
            <p:spPr bwMode="auto">
              <a:xfrm>
                <a:off x="2027" y="1879"/>
                <a:ext cx="96" cy="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8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2" y="8"/>
                  </a:cxn>
                  <a:cxn ang="0">
                    <a:pos x="8" y="2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12" y="0"/>
                      <a:pt x="16" y="3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moveTo>
                      <a:pt x="8" y="2"/>
                    </a:moveTo>
                    <a:cubicBezTo>
                      <a:pt x="11" y="2"/>
                      <a:pt x="13" y="5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0" name="Freeform 1202"/>
              <p:cNvSpPr>
                <a:spLocks/>
              </p:cNvSpPr>
              <p:nvPr/>
            </p:nvSpPr>
            <p:spPr bwMode="auto">
              <a:xfrm>
                <a:off x="2057" y="1945"/>
                <a:ext cx="30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1" name="Freeform 1203"/>
              <p:cNvSpPr>
                <a:spLocks/>
              </p:cNvSpPr>
              <p:nvPr/>
            </p:nvSpPr>
            <p:spPr bwMode="auto">
              <a:xfrm>
                <a:off x="2087" y="1897"/>
                <a:ext cx="18" cy="1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2"/>
                      <a:pt x="3" y="3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2" name="Freeform 1204"/>
              <p:cNvSpPr>
                <a:spLocks/>
              </p:cNvSpPr>
              <p:nvPr/>
            </p:nvSpPr>
            <p:spPr bwMode="auto">
              <a:xfrm>
                <a:off x="2045" y="1897"/>
                <a:ext cx="18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3" name="Oval 1205"/>
              <p:cNvSpPr>
                <a:spLocks noChangeArrowheads="1"/>
              </p:cNvSpPr>
              <p:nvPr/>
            </p:nvSpPr>
            <p:spPr bwMode="auto">
              <a:xfrm>
                <a:off x="2063" y="1915"/>
                <a:ext cx="24" cy="18"/>
              </a:xfrm>
              <a:prstGeom prst="ellipse">
                <a:avLst/>
              </a:pr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9334" name="Picture 120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03" y="2304"/>
              <a:ext cx="35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335" name="Picture 120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12" y="2334"/>
              <a:ext cx="35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91727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336600"/>
                </a:solidFill>
                <a:latin typeface="Comic Sans MS" pitchFamily="66" charset="0"/>
              </a:rPr>
              <a:t>P&amp;S in different sectors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2514600" cy="4953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Primary sector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1308100"/>
            <a:ext cx="2514600" cy="1349375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Purchase of maintenance, repair and operation (MRO) items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2717800"/>
            <a:ext cx="2514600" cy="1044575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Large size of certain plant and machinery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4800" y="3810000"/>
            <a:ext cx="2514600" cy="434975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Highly specialized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4800" y="4292600"/>
            <a:ext cx="2514600" cy="739775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Operational supplies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895600" y="762000"/>
            <a:ext cx="3048000" cy="4953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Secondary sector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895600" y="1308100"/>
            <a:ext cx="3048000" cy="104457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Supply of components and materials to the production line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895600" y="2400300"/>
            <a:ext cx="3048000" cy="134937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Purchasing and supply function fundamentally important to most manufacturing firms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895600" y="3797300"/>
            <a:ext cx="3048000" cy="73977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Focus = continuity of supply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019800" y="762000"/>
            <a:ext cx="2895600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Tertiary (services) sector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019800" y="1676400"/>
            <a:ext cx="2895600" cy="1044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Importers, wholesalers, retail = P&amp;S critical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019800" y="2781300"/>
            <a:ext cx="2895600" cy="2263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Banking, logistics, repair &amp; maintenance, communications, tourism &amp; travel, consultancy…..                = importance of P&amp;S varies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895600" y="4597400"/>
            <a:ext cx="3048000" cy="73977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Capital equipment for utilities...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8305800" y="6624638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M1:U2:2.3-3</a:t>
            </a:r>
          </a:p>
        </p:txBody>
      </p:sp>
      <p:pic>
        <p:nvPicPr>
          <p:cNvPr id="44069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48" name="Picture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724400"/>
            <a:ext cx="1057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149" name="Text Box 117"/>
          <p:cNvSpPr txBox="1">
            <a:spLocks noChangeArrowheads="1"/>
          </p:cNvSpPr>
          <p:nvPr/>
        </p:nvSpPr>
        <p:spPr bwMode="auto">
          <a:xfrm>
            <a:off x="3276600" y="5562600"/>
            <a:ext cx="4922838" cy="103505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CCFFCC"/>
              </a:gs>
            </a:gsLst>
            <a:lin ang="2700000" scaled="1"/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GB" sz="2000"/>
              <a:t>P&amp;S is also affected by the rate of change in market conditions and in technological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1292658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8600" y="2743200"/>
            <a:ext cx="8686800" cy="2971800"/>
          </a:xfrm>
          <a:prstGeom prst="rect">
            <a:avLst/>
          </a:prstGeom>
          <a:noFill/>
          <a:ln w="9207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98513" y="2951163"/>
            <a:ext cx="12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600">
                <a:solidFill>
                  <a:srgbClr val="000000"/>
                </a:solidFill>
                <a:latin typeface="Arial" charset="0"/>
              </a:rPr>
              <a:t> 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1063625" y="2951163"/>
            <a:ext cx="56118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200" b="1">
                <a:solidFill>
                  <a:srgbClr val="000000"/>
                </a:solidFill>
                <a:latin typeface="Comic Sans MS" pitchFamily="66" charset="0"/>
              </a:rPr>
              <a:t>obtain the required goods...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38150" y="3478213"/>
            <a:ext cx="3159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Symbol" pitchFamily="18" charset="2"/>
              </a:rPr>
              <a:t>¨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773113" y="3511550"/>
            <a:ext cx="115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Arial" charset="0"/>
              </a:rPr>
              <a:t> 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1063625" y="3502025"/>
            <a:ext cx="3933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200" b="1">
                <a:solidFill>
                  <a:srgbClr val="000000"/>
                </a:solidFill>
                <a:latin typeface="Comic Sans MS" pitchFamily="66" charset="0"/>
              </a:rPr>
              <a:t>delivered on time...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438150" y="3987800"/>
            <a:ext cx="315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Symbol" pitchFamily="18" charset="2"/>
              </a:rPr>
              <a:t>¨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773113" y="4021138"/>
            <a:ext cx="115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Arial" charset="0"/>
              </a:rPr>
              <a:t> 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063625" y="4011613"/>
            <a:ext cx="45751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200" b="1">
                <a:solidFill>
                  <a:srgbClr val="000000"/>
                </a:solidFill>
                <a:latin typeface="Comic Sans MS" pitchFamily="66" charset="0"/>
              </a:rPr>
              <a:t>in the right quantity...</a:t>
            </a:r>
            <a:endParaRPr lang="en-GB" sz="3200">
              <a:latin typeface="Comic Sans MS" pitchFamily="66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38150" y="5026025"/>
            <a:ext cx="315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Symbol" pitchFamily="18" charset="2"/>
              </a:rPr>
              <a:t>¨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773113" y="5059363"/>
            <a:ext cx="115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Arial" charset="0"/>
              </a:rPr>
              <a:t> 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1063625" y="5049838"/>
            <a:ext cx="72342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200" b="1">
                <a:solidFill>
                  <a:srgbClr val="000000"/>
                </a:solidFill>
                <a:latin typeface="Comic Sans MS" pitchFamily="66" charset="0"/>
              </a:rPr>
              <a:t>and in the most cost-effective way.</a:t>
            </a:r>
            <a:endParaRPr lang="en-GB" sz="3200">
              <a:latin typeface="Comic Sans MS" pitchFamily="66" charset="0"/>
            </a:endParaRPr>
          </a:p>
        </p:txBody>
      </p:sp>
      <p:sp>
        <p:nvSpPr>
          <p:cNvPr id="22558" name="WordArt 30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838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Ultimate objectives </a:t>
            </a:r>
          </a:p>
          <a:p>
            <a:r>
              <a:rPr lang="en-US" sz="3600" kern="1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of all buying organisations...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341313" y="2895600"/>
            <a:ext cx="496887" cy="595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3300">
                <a:solidFill>
                  <a:srgbClr val="000000"/>
                </a:solidFill>
                <a:latin typeface="Symbol" pitchFamily="18" charset="2"/>
              </a:rPr>
              <a:t>¨</a:t>
            </a:r>
            <a:endParaRPr lang="en-US" sz="33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8305800" y="6624638"/>
            <a:ext cx="76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M1:U2:2.3-4</a:t>
            </a:r>
          </a:p>
        </p:txBody>
      </p:sp>
      <p:pic>
        <p:nvPicPr>
          <p:cNvPr id="22567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568" name="Group 40"/>
          <p:cNvGrpSpPr>
            <a:grpSpLocks/>
          </p:cNvGrpSpPr>
          <p:nvPr/>
        </p:nvGrpSpPr>
        <p:grpSpPr bwMode="auto">
          <a:xfrm>
            <a:off x="6813550" y="3048000"/>
            <a:ext cx="1339850" cy="1219200"/>
            <a:chOff x="2592" y="2112"/>
            <a:chExt cx="844" cy="768"/>
          </a:xfrm>
        </p:grpSpPr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2592" y="2112"/>
              <a:ext cx="768" cy="76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99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2702" y="2222"/>
              <a:ext cx="548" cy="5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auto">
            <a:xfrm>
              <a:off x="2811" y="2331"/>
              <a:ext cx="330" cy="33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auto">
            <a:xfrm>
              <a:off x="2921" y="2441"/>
              <a:ext cx="110" cy="11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 flipH="1">
              <a:off x="2946" y="2326"/>
              <a:ext cx="288" cy="14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rot="1572417" flipH="1">
              <a:off x="2968" y="2424"/>
              <a:ext cx="288" cy="14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 rot="4120082" flipH="1">
              <a:off x="2928" y="2554"/>
              <a:ext cx="288" cy="14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auto">
            <a:xfrm>
              <a:off x="2936" y="2454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auto">
            <a:xfrm>
              <a:off x="2936" y="2474"/>
              <a:ext cx="48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auto">
            <a:xfrm>
              <a:off x="2930" y="2496"/>
              <a:ext cx="48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rot="21373542" flipH="1">
              <a:off x="2996" y="2322"/>
              <a:ext cx="268" cy="114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AutoShape 52"/>
            <p:cNvSpPr>
              <a:spLocks noChangeArrowheads="1"/>
            </p:cNvSpPr>
            <p:nvPr/>
          </p:nvSpPr>
          <p:spPr bwMode="auto">
            <a:xfrm rot="9360625">
              <a:off x="3224" y="2258"/>
              <a:ext cx="154" cy="77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BF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 rot="1108047" flipH="1" flipV="1">
              <a:off x="2968" y="2594"/>
              <a:ext cx="268" cy="114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AutoShape 54"/>
            <p:cNvSpPr>
              <a:spLocks noChangeArrowheads="1"/>
            </p:cNvSpPr>
            <p:nvPr/>
          </p:nvSpPr>
          <p:spPr bwMode="auto">
            <a:xfrm rot="13247639">
              <a:off x="3176" y="2747"/>
              <a:ext cx="154" cy="77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BF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3008" y="2498"/>
              <a:ext cx="288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AutoShape 56"/>
            <p:cNvSpPr>
              <a:spLocks noChangeArrowheads="1"/>
            </p:cNvSpPr>
            <p:nvPr/>
          </p:nvSpPr>
          <p:spPr bwMode="auto">
            <a:xfrm rot="10674977">
              <a:off x="3282" y="2459"/>
              <a:ext cx="154" cy="77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BF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444500" y="4492625"/>
            <a:ext cx="315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Symbol" pitchFamily="18" charset="2"/>
              </a:rPr>
              <a:t>¨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79463" y="4525963"/>
            <a:ext cx="115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300">
                <a:solidFill>
                  <a:srgbClr val="000000"/>
                </a:solidFill>
                <a:latin typeface="Arial" charset="0"/>
              </a:rPr>
              <a:t> 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1069975" y="4516438"/>
            <a:ext cx="40719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200" b="1">
                <a:solidFill>
                  <a:srgbClr val="000000"/>
                </a:solidFill>
                <a:latin typeface="Comic Sans MS" pitchFamily="66" charset="0"/>
              </a:rPr>
              <a:t>at the right place...</a:t>
            </a:r>
            <a:endParaRPr lang="en-GB" sz="3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07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60848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 smtClean="0"/>
              <a:t>Step to run the new product market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385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 smtClean="0"/>
              <a:t>Introduction </a:t>
            </a:r>
            <a:r>
              <a:rPr lang="en-ID" dirty="0" err="1"/>
              <a:t>M</a:t>
            </a:r>
            <a:r>
              <a:rPr lang="en-ID" dirty="0" err="1" smtClean="0"/>
              <a:t>odul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/>
              <a:t>Video Supply chain Coca </a:t>
            </a:r>
            <a:r>
              <a:rPr lang="en-ID" dirty="0" smtClean="0">
                <a:hlinkClick r:id="rId2" action="ppaction://hlinksldjump"/>
              </a:rPr>
              <a:t>Cola</a:t>
            </a:r>
            <a:endParaRPr lang="en-ID" dirty="0" smtClean="0"/>
          </a:p>
          <a:p>
            <a:endParaRPr lang="en-ID" dirty="0"/>
          </a:p>
          <a:p>
            <a:endParaRPr lang="en-ID" dirty="0" smtClean="0"/>
          </a:p>
          <a:p>
            <a:r>
              <a:rPr lang="en-ID" dirty="0" smtClean="0"/>
              <a:t>Video Supply Chain </a:t>
            </a:r>
            <a:r>
              <a:rPr lang="en-ID" dirty="0" err="1" smtClean="0"/>
              <a:t>Iphone</a:t>
            </a:r>
            <a:endParaRPr lang="en-ID" dirty="0" smtClean="0"/>
          </a:p>
          <a:p>
            <a:endParaRPr lang="en-ID" dirty="0"/>
          </a:p>
          <a:p>
            <a:endParaRPr lang="en-ID" dirty="0" smtClean="0"/>
          </a:p>
          <a:p>
            <a:r>
              <a:rPr lang="en-ID" dirty="0" smtClean="0"/>
              <a:t>Video Supply Chain Unilever</a:t>
            </a:r>
          </a:p>
          <a:p>
            <a:endParaRPr lang="en-ID" dirty="0"/>
          </a:p>
          <a:p>
            <a:r>
              <a:rPr lang="en-ID" dirty="0" smtClean="0"/>
              <a:t>Video Supply  chain Asia Pulp and Paper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83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287713" y="15875"/>
            <a:ext cx="4373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500" i="1">
                <a:solidFill>
                  <a:srgbClr val="C0C0C0"/>
                </a:solidFill>
                <a:effectLst/>
                <a:latin typeface="Arial" charset="0"/>
              </a:rPr>
              <a:t>The strategy-setting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276600" y="0"/>
            <a:ext cx="4373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500" i="1">
                <a:solidFill>
                  <a:srgbClr val="CC3300"/>
                </a:solidFill>
                <a:effectLst/>
                <a:latin typeface="Arial" charset="0"/>
              </a:rPr>
              <a:t>The strategy-setting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287713" y="546100"/>
            <a:ext cx="46783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500" i="1">
                <a:solidFill>
                  <a:srgbClr val="C0C0C0"/>
                </a:solidFill>
                <a:effectLst/>
                <a:latin typeface="Arial" charset="0"/>
              </a:rPr>
              <a:t>                        process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276600" y="530225"/>
            <a:ext cx="46783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500" i="1">
                <a:solidFill>
                  <a:srgbClr val="CC3300"/>
                </a:solidFill>
                <a:effectLst/>
                <a:latin typeface="Arial" charset="0"/>
              </a:rPr>
              <a:t>                        process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grpSp>
        <p:nvGrpSpPr>
          <p:cNvPr id="129123" name="Group 99"/>
          <p:cNvGrpSpPr>
            <a:grpSpLocks/>
          </p:cNvGrpSpPr>
          <p:nvPr/>
        </p:nvGrpSpPr>
        <p:grpSpPr bwMode="auto">
          <a:xfrm>
            <a:off x="6248400" y="4459288"/>
            <a:ext cx="2800350" cy="646112"/>
            <a:chOff x="3936" y="2809"/>
            <a:chExt cx="1764" cy="407"/>
          </a:xfrm>
        </p:grpSpPr>
        <p:sp>
          <p:nvSpPr>
            <p:cNvPr id="129031" name="Rectangle 7"/>
            <p:cNvSpPr>
              <a:spLocks noChangeArrowheads="1"/>
            </p:cNvSpPr>
            <p:nvPr/>
          </p:nvSpPr>
          <p:spPr bwMode="auto">
            <a:xfrm>
              <a:off x="3936" y="2809"/>
              <a:ext cx="1764" cy="407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32" name="Rectangle 8"/>
            <p:cNvSpPr>
              <a:spLocks noChangeArrowheads="1"/>
            </p:cNvSpPr>
            <p:nvPr/>
          </p:nvSpPr>
          <p:spPr bwMode="auto">
            <a:xfrm>
              <a:off x="3936" y="2861"/>
              <a:ext cx="148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33" name="Rectangle 9"/>
            <p:cNvSpPr>
              <a:spLocks noChangeArrowheads="1"/>
            </p:cNvSpPr>
            <p:nvPr/>
          </p:nvSpPr>
          <p:spPr bwMode="auto">
            <a:xfrm>
              <a:off x="4080" y="2882"/>
              <a:ext cx="148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4. Analyse options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9122" name="Group 98"/>
          <p:cNvGrpSpPr>
            <a:grpSpLocks/>
          </p:cNvGrpSpPr>
          <p:nvPr/>
        </p:nvGrpSpPr>
        <p:grpSpPr bwMode="auto">
          <a:xfrm>
            <a:off x="6096000" y="2620963"/>
            <a:ext cx="2876550" cy="1060450"/>
            <a:chOff x="3840" y="1651"/>
            <a:chExt cx="1812" cy="668"/>
          </a:xfrm>
        </p:grpSpPr>
        <p:sp>
          <p:nvSpPr>
            <p:cNvPr id="129035" name="Rectangle 11"/>
            <p:cNvSpPr>
              <a:spLocks noChangeArrowheads="1"/>
            </p:cNvSpPr>
            <p:nvPr/>
          </p:nvSpPr>
          <p:spPr bwMode="auto">
            <a:xfrm>
              <a:off x="3840" y="1651"/>
              <a:ext cx="1812" cy="668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36" name="Rectangle 12"/>
            <p:cNvSpPr>
              <a:spLocks noChangeArrowheads="1"/>
            </p:cNvSpPr>
            <p:nvPr/>
          </p:nvSpPr>
          <p:spPr bwMode="auto">
            <a:xfrm>
              <a:off x="3854" y="1735"/>
              <a:ext cx="134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38" name="Rectangle 14"/>
            <p:cNvSpPr>
              <a:spLocks noChangeArrowheads="1"/>
            </p:cNvSpPr>
            <p:nvPr/>
          </p:nvSpPr>
          <p:spPr bwMode="auto">
            <a:xfrm>
              <a:off x="3897" y="1777"/>
              <a:ext cx="169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 3. Generate product-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039" name="Rectangle 15"/>
            <p:cNvSpPr>
              <a:spLocks noChangeArrowheads="1"/>
            </p:cNvSpPr>
            <p:nvPr/>
          </p:nvSpPr>
          <p:spPr bwMode="auto">
            <a:xfrm>
              <a:off x="4118" y="1985"/>
              <a:ext cx="12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market options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9040" name="Group 16"/>
          <p:cNvGrpSpPr>
            <a:grpSpLocks/>
          </p:cNvGrpSpPr>
          <p:nvPr/>
        </p:nvGrpSpPr>
        <p:grpSpPr bwMode="auto">
          <a:xfrm>
            <a:off x="3098800" y="5624513"/>
            <a:ext cx="2997200" cy="928687"/>
            <a:chOff x="1952" y="2984"/>
            <a:chExt cx="1888" cy="585"/>
          </a:xfrm>
        </p:grpSpPr>
        <p:sp>
          <p:nvSpPr>
            <p:cNvPr id="129041" name="Rectangle 17"/>
            <p:cNvSpPr>
              <a:spLocks noChangeArrowheads="1"/>
            </p:cNvSpPr>
            <p:nvPr/>
          </p:nvSpPr>
          <p:spPr bwMode="auto">
            <a:xfrm>
              <a:off x="1952" y="2984"/>
              <a:ext cx="1888" cy="585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2" name="Rectangle 18"/>
            <p:cNvSpPr>
              <a:spLocks noChangeArrowheads="1"/>
            </p:cNvSpPr>
            <p:nvPr/>
          </p:nvSpPr>
          <p:spPr bwMode="auto">
            <a:xfrm>
              <a:off x="1967" y="3016"/>
              <a:ext cx="135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3" name="Rectangle 19"/>
            <p:cNvSpPr>
              <a:spLocks noChangeArrowheads="1"/>
            </p:cNvSpPr>
            <p:nvPr/>
          </p:nvSpPr>
          <p:spPr bwMode="auto">
            <a:xfrm>
              <a:off x="2102" y="3037"/>
              <a:ext cx="16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5. Compare &amp; select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044" name="Rectangle 20"/>
            <p:cNvSpPr>
              <a:spLocks noChangeArrowheads="1"/>
            </p:cNvSpPr>
            <p:nvPr/>
          </p:nvSpPr>
          <p:spPr bwMode="auto">
            <a:xfrm>
              <a:off x="2436" y="3235"/>
              <a:ext cx="6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options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9045" name="Group 21"/>
          <p:cNvGrpSpPr>
            <a:grpSpLocks/>
          </p:cNvGrpSpPr>
          <p:nvPr/>
        </p:nvGrpSpPr>
        <p:grpSpPr bwMode="auto">
          <a:xfrm>
            <a:off x="6067425" y="5105400"/>
            <a:ext cx="1019175" cy="930275"/>
            <a:chOff x="3205" y="2776"/>
            <a:chExt cx="690" cy="730"/>
          </a:xfrm>
        </p:grpSpPr>
        <p:sp>
          <p:nvSpPr>
            <p:cNvPr id="129046" name="Freeform 22"/>
            <p:cNvSpPr>
              <a:spLocks/>
            </p:cNvSpPr>
            <p:nvPr/>
          </p:nvSpPr>
          <p:spPr bwMode="auto">
            <a:xfrm>
              <a:off x="3205" y="2776"/>
              <a:ext cx="690" cy="73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2" y="48"/>
                </a:cxn>
                <a:cxn ang="0">
                  <a:pos x="53" y="61"/>
                </a:cxn>
                <a:cxn ang="0">
                  <a:pos x="10" y="63"/>
                </a:cxn>
                <a:cxn ang="0">
                  <a:pos x="0" y="69"/>
                </a:cxn>
                <a:cxn ang="0">
                  <a:pos x="11" y="49"/>
                </a:cxn>
                <a:cxn ang="0">
                  <a:pos x="38" y="44"/>
                </a:cxn>
                <a:cxn ang="0">
                  <a:pos x="29" y="51"/>
                </a:cxn>
                <a:cxn ang="0">
                  <a:pos x="61" y="53"/>
                </a:cxn>
                <a:cxn ang="0">
                  <a:pos x="61" y="53"/>
                </a:cxn>
                <a:cxn ang="0">
                  <a:pos x="69" y="12"/>
                </a:cxn>
                <a:cxn ang="0">
                  <a:pos x="88" y="0"/>
                </a:cxn>
              </a:cxnLst>
              <a:rect l="0" t="0" r="r" b="b"/>
              <a:pathLst>
                <a:path w="97" h="70">
                  <a:moveTo>
                    <a:pt x="88" y="0"/>
                  </a:moveTo>
                  <a:cubicBezTo>
                    <a:pt x="97" y="15"/>
                    <a:pt x="90" y="36"/>
                    <a:pt x="72" y="48"/>
                  </a:cubicBezTo>
                  <a:lnTo>
                    <a:pt x="53" y="61"/>
                  </a:lnTo>
                  <a:cubicBezTo>
                    <a:pt x="38" y="70"/>
                    <a:pt x="21" y="70"/>
                    <a:pt x="10" y="63"/>
                  </a:cubicBezTo>
                  <a:lnTo>
                    <a:pt x="0" y="69"/>
                  </a:lnTo>
                  <a:lnTo>
                    <a:pt x="11" y="49"/>
                  </a:lnTo>
                  <a:lnTo>
                    <a:pt x="38" y="44"/>
                  </a:lnTo>
                  <a:lnTo>
                    <a:pt x="29" y="51"/>
                  </a:lnTo>
                  <a:cubicBezTo>
                    <a:pt x="37" y="56"/>
                    <a:pt x="50" y="57"/>
                    <a:pt x="61" y="53"/>
                  </a:cubicBezTo>
                  <a:lnTo>
                    <a:pt x="61" y="53"/>
                  </a:lnTo>
                  <a:cubicBezTo>
                    <a:pt x="73" y="41"/>
                    <a:pt x="76" y="24"/>
                    <a:pt x="69" y="1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auto">
            <a:xfrm>
              <a:off x="3639" y="2776"/>
              <a:ext cx="256" cy="5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1" y="48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8" y="12"/>
                </a:cxn>
                <a:cxn ang="0">
                  <a:pos x="27" y="0"/>
                </a:cxn>
              </a:cxnLst>
              <a:rect l="0" t="0" r="r" b="b"/>
              <a:pathLst>
                <a:path w="36" h="53">
                  <a:moveTo>
                    <a:pt x="27" y="0"/>
                  </a:moveTo>
                  <a:cubicBezTo>
                    <a:pt x="36" y="15"/>
                    <a:pt x="29" y="36"/>
                    <a:pt x="11" y="48"/>
                  </a:cubicBezTo>
                  <a:cubicBezTo>
                    <a:pt x="7" y="50"/>
                    <a:pt x="4" y="52"/>
                    <a:pt x="0" y="53"/>
                  </a:cubicBezTo>
                  <a:lnTo>
                    <a:pt x="0" y="53"/>
                  </a:lnTo>
                  <a:cubicBezTo>
                    <a:pt x="12" y="41"/>
                    <a:pt x="15" y="24"/>
                    <a:pt x="8" y="12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CD5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auto">
            <a:xfrm>
              <a:off x="3205" y="2776"/>
              <a:ext cx="690" cy="73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2" y="48"/>
                </a:cxn>
                <a:cxn ang="0">
                  <a:pos x="53" y="61"/>
                </a:cxn>
                <a:cxn ang="0">
                  <a:pos x="10" y="63"/>
                </a:cxn>
                <a:cxn ang="0">
                  <a:pos x="0" y="69"/>
                </a:cxn>
                <a:cxn ang="0">
                  <a:pos x="11" y="49"/>
                </a:cxn>
                <a:cxn ang="0">
                  <a:pos x="38" y="44"/>
                </a:cxn>
                <a:cxn ang="0">
                  <a:pos x="29" y="51"/>
                </a:cxn>
                <a:cxn ang="0">
                  <a:pos x="61" y="53"/>
                </a:cxn>
                <a:cxn ang="0">
                  <a:pos x="61" y="53"/>
                </a:cxn>
                <a:cxn ang="0">
                  <a:pos x="69" y="12"/>
                </a:cxn>
                <a:cxn ang="0">
                  <a:pos x="88" y="0"/>
                </a:cxn>
              </a:cxnLst>
              <a:rect l="0" t="0" r="r" b="b"/>
              <a:pathLst>
                <a:path w="97" h="70">
                  <a:moveTo>
                    <a:pt x="88" y="0"/>
                  </a:moveTo>
                  <a:cubicBezTo>
                    <a:pt x="97" y="15"/>
                    <a:pt x="90" y="36"/>
                    <a:pt x="72" y="48"/>
                  </a:cubicBezTo>
                  <a:lnTo>
                    <a:pt x="53" y="61"/>
                  </a:lnTo>
                  <a:cubicBezTo>
                    <a:pt x="38" y="70"/>
                    <a:pt x="21" y="70"/>
                    <a:pt x="10" y="63"/>
                  </a:cubicBezTo>
                  <a:lnTo>
                    <a:pt x="0" y="69"/>
                  </a:lnTo>
                  <a:lnTo>
                    <a:pt x="11" y="49"/>
                  </a:lnTo>
                  <a:lnTo>
                    <a:pt x="38" y="44"/>
                  </a:lnTo>
                  <a:lnTo>
                    <a:pt x="29" y="51"/>
                  </a:lnTo>
                  <a:cubicBezTo>
                    <a:pt x="37" y="56"/>
                    <a:pt x="50" y="57"/>
                    <a:pt x="61" y="53"/>
                  </a:cubicBezTo>
                  <a:lnTo>
                    <a:pt x="61" y="53"/>
                  </a:lnTo>
                  <a:cubicBezTo>
                    <a:pt x="73" y="41"/>
                    <a:pt x="76" y="24"/>
                    <a:pt x="69" y="12"/>
                  </a:cubicBezTo>
                  <a:lnTo>
                    <a:pt x="88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auto">
            <a:xfrm>
              <a:off x="3639" y="3277"/>
              <a:ext cx="78" cy="5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7" y="2"/>
                    <a:pt x="4" y="4"/>
                    <a:pt x="0" y="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050" name="Group 26"/>
          <p:cNvGrpSpPr>
            <a:grpSpLocks/>
          </p:cNvGrpSpPr>
          <p:nvPr/>
        </p:nvGrpSpPr>
        <p:grpSpPr bwMode="auto">
          <a:xfrm rot="757014">
            <a:off x="6027738" y="1447800"/>
            <a:ext cx="1084262" cy="1036638"/>
            <a:chOff x="3418" y="752"/>
            <a:chExt cx="683" cy="605"/>
          </a:xfrm>
        </p:grpSpPr>
        <p:sp>
          <p:nvSpPr>
            <p:cNvPr id="129051" name="Freeform 27"/>
            <p:cNvSpPr>
              <a:spLocks/>
            </p:cNvSpPr>
            <p:nvPr/>
          </p:nvSpPr>
          <p:spPr bwMode="auto">
            <a:xfrm>
              <a:off x="3418" y="752"/>
              <a:ext cx="683" cy="60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7" y="9"/>
                </a:cxn>
                <a:cxn ang="0">
                  <a:pos x="66" y="18"/>
                </a:cxn>
                <a:cxn ang="0">
                  <a:pos x="87" y="53"/>
                </a:cxn>
                <a:cxn ang="0">
                  <a:pos x="96" y="57"/>
                </a:cxn>
                <a:cxn ang="0">
                  <a:pos x="75" y="58"/>
                </a:cxn>
                <a:cxn ang="0">
                  <a:pos x="59" y="39"/>
                </a:cxn>
                <a:cxn ang="0">
                  <a:pos x="68" y="43"/>
                </a:cxn>
                <a:cxn ang="0">
                  <a:pos x="56" y="15"/>
                </a:cxn>
                <a:cxn ang="0">
                  <a:pos x="56" y="15"/>
                </a:cxn>
                <a:cxn ang="0">
                  <a:pos x="19" y="30"/>
                </a:cxn>
                <a:cxn ang="0">
                  <a:pos x="0" y="21"/>
                </a:cxn>
              </a:cxnLst>
              <a:rect l="0" t="0" r="r" b="b"/>
              <a:pathLst>
                <a:path w="96" h="58">
                  <a:moveTo>
                    <a:pt x="0" y="21"/>
                  </a:moveTo>
                  <a:cubicBezTo>
                    <a:pt x="8" y="5"/>
                    <a:pt x="29" y="0"/>
                    <a:pt x="47" y="9"/>
                  </a:cubicBezTo>
                  <a:lnTo>
                    <a:pt x="66" y="18"/>
                  </a:lnTo>
                  <a:cubicBezTo>
                    <a:pt x="80" y="25"/>
                    <a:pt x="88" y="39"/>
                    <a:pt x="87" y="53"/>
                  </a:cubicBezTo>
                  <a:lnTo>
                    <a:pt x="96" y="57"/>
                  </a:lnTo>
                  <a:lnTo>
                    <a:pt x="75" y="58"/>
                  </a:lnTo>
                  <a:lnTo>
                    <a:pt x="59" y="39"/>
                  </a:lnTo>
                  <a:lnTo>
                    <a:pt x="68" y="43"/>
                  </a:lnTo>
                  <a:cubicBezTo>
                    <a:pt x="69" y="33"/>
                    <a:pt x="65" y="22"/>
                    <a:pt x="56" y="15"/>
                  </a:cubicBezTo>
                  <a:lnTo>
                    <a:pt x="56" y="15"/>
                  </a:lnTo>
                  <a:cubicBezTo>
                    <a:pt x="40" y="11"/>
                    <a:pt x="25" y="18"/>
                    <a:pt x="19" y="3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auto">
            <a:xfrm>
              <a:off x="3418" y="752"/>
              <a:ext cx="399" cy="31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7" y="9"/>
                </a:cxn>
                <a:cxn ang="0">
                  <a:pos x="56" y="15"/>
                </a:cxn>
                <a:cxn ang="0">
                  <a:pos x="56" y="15"/>
                </a:cxn>
                <a:cxn ang="0">
                  <a:pos x="19" y="30"/>
                </a:cxn>
                <a:cxn ang="0">
                  <a:pos x="0" y="21"/>
                </a:cxn>
              </a:cxnLst>
              <a:rect l="0" t="0" r="r" b="b"/>
              <a:pathLst>
                <a:path w="56" h="30">
                  <a:moveTo>
                    <a:pt x="0" y="21"/>
                  </a:moveTo>
                  <a:cubicBezTo>
                    <a:pt x="8" y="5"/>
                    <a:pt x="29" y="0"/>
                    <a:pt x="47" y="9"/>
                  </a:cubicBezTo>
                  <a:cubicBezTo>
                    <a:pt x="50" y="10"/>
                    <a:pt x="53" y="12"/>
                    <a:pt x="56" y="15"/>
                  </a:cubicBezTo>
                  <a:lnTo>
                    <a:pt x="56" y="15"/>
                  </a:lnTo>
                  <a:cubicBezTo>
                    <a:pt x="40" y="11"/>
                    <a:pt x="25" y="18"/>
                    <a:pt x="19" y="3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CD5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auto">
            <a:xfrm>
              <a:off x="3418" y="752"/>
              <a:ext cx="683" cy="60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7" y="9"/>
                </a:cxn>
                <a:cxn ang="0">
                  <a:pos x="66" y="18"/>
                </a:cxn>
                <a:cxn ang="0">
                  <a:pos x="87" y="53"/>
                </a:cxn>
                <a:cxn ang="0">
                  <a:pos x="96" y="57"/>
                </a:cxn>
                <a:cxn ang="0">
                  <a:pos x="75" y="58"/>
                </a:cxn>
                <a:cxn ang="0">
                  <a:pos x="59" y="39"/>
                </a:cxn>
                <a:cxn ang="0">
                  <a:pos x="68" y="43"/>
                </a:cxn>
                <a:cxn ang="0">
                  <a:pos x="56" y="15"/>
                </a:cxn>
                <a:cxn ang="0">
                  <a:pos x="56" y="15"/>
                </a:cxn>
                <a:cxn ang="0">
                  <a:pos x="19" y="30"/>
                </a:cxn>
                <a:cxn ang="0">
                  <a:pos x="0" y="21"/>
                </a:cxn>
              </a:cxnLst>
              <a:rect l="0" t="0" r="r" b="b"/>
              <a:pathLst>
                <a:path w="96" h="58">
                  <a:moveTo>
                    <a:pt x="0" y="21"/>
                  </a:moveTo>
                  <a:cubicBezTo>
                    <a:pt x="8" y="5"/>
                    <a:pt x="29" y="0"/>
                    <a:pt x="47" y="9"/>
                  </a:cubicBezTo>
                  <a:lnTo>
                    <a:pt x="66" y="18"/>
                  </a:lnTo>
                  <a:cubicBezTo>
                    <a:pt x="80" y="25"/>
                    <a:pt x="88" y="39"/>
                    <a:pt x="87" y="53"/>
                  </a:cubicBezTo>
                  <a:lnTo>
                    <a:pt x="96" y="57"/>
                  </a:lnTo>
                  <a:lnTo>
                    <a:pt x="75" y="58"/>
                  </a:lnTo>
                  <a:lnTo>
                    <a:pt x="59" y="39"/>
                  </a:lnTo>
                  <a:lnTo>
                    <a:pt x="68" y="43"/>
                  </a:lnTo>
                  <a:cubicBezTo>
                    <a:pt x="69" y="33"/>
                    <a:pt x="65" y="22"/>
                    <a:pt x="56" y="15"/>
                  </a:cubicBezTo>
                  <a:lnTo>
                    <a:pt x="56" y="15"/>
                  </a:lnTo>
                  <a:cubicBezTo>
                    <a:pt x="40" y="11"/>
                    <a:pt x="25" y="18"/>
                    <a:pt x="19" y="30"/>
                  </a:cubicBezTo>
                  <a:lnTo>
                    <a:pt x="0" y="21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auto">
            <a:xfrm>
              <a:off x="3753" y="846"/>
              <a:ext cx="64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3" y="1"/>
                    <a:pt x="6" y="3"/>
                    <a:pt x="9" y="6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055" name="Group 31"/>
          <p:cNvGrpSpPr>
            <a:grpSpLocks/>
          </p:cNvGrpSpPr>
          <p:nvPr/>
        </p:nvGrpSpPr>
        <p:grpSpPr bwMode="auto">
          <a:xfrm>
            <a:off x="8480425" y="3429000"/>
            <a:ext cx="587375" cy="1066800"/>
            <a:chOff x="4920" y="1670"/>
            <a:chExt cx="370" cy="1033"/>
          </a:xfrm>
        </p:grpSpPr>
        <p:sp>
          <p:nvSpPr>
            <p:cNvPr id="129056" name="Freeform 32"/>
            <p:cNvSpPr>
              <a:spLocks/>
            </p:cNvSpPr>
            <p:nvPr/>
          </p:nvSpPr>
          <p:spPr bwMode="auto">
            <a:xfrm>
              <a:off x="4920" y="1670"/>
              <a:ext cx="370" cy="103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2" y="30"/>
                </a:cxn>
                <a:cxn ang="0">
                  <a:pos x="48" y="50"/>
                </a:cxn>
                <a:cxn ang="0">
                  <a:pos x="38" y="89"/>
                </a:cxn>
                <a:cxn ang="0">
                  <a:pos x="41" y="99"/>
                </a:cxn>
                <a:cxn ang="0">
                  <a:pos x="25" y="85"/>
                </a:cxn>
                <a:cxn ang="0">
                  <a:pos x="28" y="60"/>
                </a:cxn>
                <a:cxn ang="0">
                  <a:pos x="31" y="69"/>
                </a:cxn>
                <a:cxn ang="0">
                  <a:pos x="43" y="41"/>
                </a:cxn>
                <a:cxn ang="0">
                  <a:pos x="43" y="41"/>
                </a:cxn>
                <a:cxn ang="0">
                  <a:pos x="6" y="25"/>
                </a:cxn>
                <a:cxn ang="0">
                  <a:pos x="0" y="5"/>
                </a:cxn>
              </a:cxnLst>
              <a:rect l="0" t="0" r="r" b="b"/>
              <a:pathLst>
                <a:path w="52" h="99">
                  <a:moveTo>
                    <a:pt x="0" y="5"/>
                  </a:moveTo>
                  <a:cubicBezTo>
                    <a:pt x="17" y="0"/>
                    <a:pt x="36" y="11"/>
                    <a:pt x="42" y="30"/>
                  </a:cubicBezTo>
                  <a:lnTo>
                    <a:pt x="48" y="50"/>
                  </a:lnTo>
                  <a:cubicBezTo>
                    <a:pt x="52" y="65"/>
                    <a:pt x="48" y="81"/>
                    <a:pt x="38" y="89"/>
                  </a:cubicBezTo>
                  <a:lnTo>
                    <a:pt x="41" y="99"/>
                  </a:lnTo>
                  <a:lnTo>
                    <a:pt x="25" y="85"/>
                  </a:lnTo>
                  <a:lnTo>
                    <a:pt x="28" y="60"/>
                  </a:lnTo>
                  <a:lnTo>
                    <a:pt x="31" y="69"/>
                  </a:lnTo>
                  <a:cubicBezTo>
                    <a:pt x="40" y="63"/>
                    <a:pt x="44" y="52"/>
                    <a:pt x="43" y="41"/>
                  </a:cubicBezTo>
                  <a:lnTo>
                    <a:pt x="43" y="41"/>
                  </a:lnTo>
                  <a:cubicBezTo>
                    <a:pt x="35" y="27"/>
                    <a:pt x="20" y="21"/>
                    <a:pt x="6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auto">
            <a:xfrm>
              <a:off x="4920" y="1670"/>
              <a:ext cx="306" cy="42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2" y="30"/>
                </a:cxn>
                <a:cxn ang="0">
                  <a:pos x="43" y="41"/>
                </a:cxn>
                <a:cxn ang="0">
                  <a:pos x="43" y="41"/>
                </a:cxn>
                <a:cxn ang="0">
                  <a:pos x="6" y="25"/>
                </a:cxn>
                <a:cxn ang="0">
                  <a:pos x="0" y="5"/>
                </a:cxn>
              </a:cxnLst>
              <a:rect l="0" t="0" r="r" b="b"/>
              <a:pathLst>
                <a:path w="43" h="41">
                  <a:moveTo>
                    <a:pt x="0" y="5"/>
                  </a:moveTo>
                  <a:cubicBezTo>
                    <a:pt x="17" y="0"/>
                    <a:pt x="36" y="11"/>
                    <a:pt x="42" y="30"/>
                  </a:cubicBezTo>
                  <a:cubicBezTo>
                    <a:pt x="43" y="34"/>
                    <a:pt x="43" y="37"/>
                    <a:pt x="43" y="41"/>
                  </a:cubicBezTo>
                  <a:lnTo>
                    <a:pt x="43" y="41"/>
                  </a:lnTo>
                  <a:cubicBezTo>
                    <a:pt x="35" y="27"/>
                    <a:pt x="20" y="21"/>
                    <a:pt x="6" y="2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D5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auto">
            <a:xfrm>
              <a:off x="4920" y="1670"/>
              <a:ext cx="370" cy="103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2" y="30"/>
                </a:cxn>
                <a:cxn ang="0">
                  <a:pos x="48" y="50"/>
                </a:cxn>
                <a:cxn ang="0">
                  <a:pos x="38" y="89"/>
                </a:cxn>
                <a:cxn ang="0">
                  <a:pos x="41" y="99"/>
                </a:cxn>
                <a:cxn ang="0">
                  <a:pos x="25" y="85"/>
                </a:cxn>
                <a:cxn ang="0">
                  <a:pos x="28" y="60"/>
                </a:cxn>
                <a:cxn ang="0">
                  <a:pos x="31" y="69"/>
                </a:cxn>
                <a:cxn ang="0">
                  <a:pos x="43" y="41"/>
                </a:cxn>
                <a:cxn ang="0">
                  <a:pos x="43" y="41"/>
                </a:cxn>
                <a:cxn ang="0">
                  <a:pos x="6" y="25"/>
                </a:cxn>
                <a:cxn ang="0">
                  <a:pos x="0" y="5"/>
                </a:cxn>
              </a:cxnLst>
              <a:rect l="0" t="0" r="r" b="b"/>
              <a:pathLst>
                <a:path w="52" h="99">
                  <a:moveTo>
                    <a:pt x="0" y="5"/>
                  </a:moveTo>
                  <a:cubicBezTo>
                    <a:pt x="17" y="0"/>
                    <a:pt x="36" y="11"/>
                    <a:pt x="42" y="30"/>
                  </a:cubicBezTo>
                  <a:lnTo>
                    <a:pt x="48" y="50"/>
                  </a:lnTo>
                  <a:cubicBezTo>
                    <a:pt x="52" y="65"/>
                    <a:pt x="48" y="81"/>
                    <a:pt x="38" y="89"/>
                  </a:cubicBezTo>
                  <a:lnTo>
                    <a:pt x="41" y="99"/>
                  </a:lnTo>
                  <a:lnTo>
                    <a:pt x="25" y="85"/>
                  </a:lnTo>
                  <a:lnTo>
                    <a:pt x="28" y="60"/>
                  </a:lnTo>
                  <a:lnTo>
                    <a:pt x="31" y="69"/>
                  </a:lnTo>
                  <a:cubicBezTo>
                    <a:pt x="40" y="63"/>
                    <a:pt x="44" y="52"/>
                    <a:pt x="43" y="41"/>
                  </a:cubicBezTo>
                  <a:lnTo>
                    <a:pt x="43" y="41"/>
                  </a:lnTo>
                  <a:cubicBezTo>
                    <a:pt x="35" y="27"/>
                    <a:pt x="20" y="21"/>
                    <a:pt x="6" y="25"/>
                  </a:cubicBezTo>
                  <a:lnTo>
                    <a:pt x="0" y="5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auto">
            <a:xfrm>
              <a:off x="5218" y="1983"/>
              <a:ext cx="8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1"/>
                </a:cxn>
              </a:cxnLst>
              <a:rect l="0" t="0" r="r" b="b"/>
              <a:pathLst>
                <a:path w="1" h="11">
                  <a:moveTo>
                    <a:pt x="0" y="0"/>
                  </a:moveTo>
                  <a:cubicBezTo>
                    <a:pt x="1" y="4"/>
                    <a:pt x="1" y="7"/>
                    <a:pt x="1" y="11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060" name="Group 36"/>
          <p:cNvGrpSpPr>
            <a:grpSpLocks/>
          </p:cNvGrpSpPr>
          <p:nvPr/>
        </p:nvGrpSpPr>
        <p:grpSpPr bwMode="auto">
          <a:xfrm>
            <a:off x="255588" y="4508500"/>
            <a:ext cx="1968500" cy="596900"/>
            <a:chOff x="415" y="2515"/>
            <a:chExt cx="1082" cy="376"/>
          </a:xfrm>
        </p:grpSpPr>
        <p:sp>
          <p:nvSpPr>
            <p:cNvPr id="129061" name="Rectangle 37"/>
            <p:cNvSpPr>
              <a:spLocks noChangeArrowheads="1"/>
            </p:cNvSpPr>
            <p:nvPr/>
          </p:nvSpPr>
          <p:spPr bwMode="auto">
            <a:xfrm>
              <a:off x="415" y="2515"/>
              <a:ext cx="1082" cy="376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2" name="Rectangle 38"/>
            <p:cNvSpPr>
              <a:spLocks noChangeArrowheads="1"/>
            </p:cNvSpPr>
            <p:nvPr/>
          </p:nvSpPr>
          <p:spPr bwMode="auto">
            <a:xfrm>
              <a:off x="472" y="2599"/>
              <a:ext cx="102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3" name="Rectangle 39"/>
            <p:cNvSpPr>
              <a:spLocks noChangeArrowheads="1"/>
            </p:cNvSpPr>
            <p:nvPr/>
          </p:nvSpPr>
          <p:spPr bwMode="auto">
            <a:xfrm>
              <a:off x="472" y="2609"/>
              <a:ext cx="1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00"/>
                  </a:solidFill>
                  <a:effectLst/>
                  <a:latin typeface="Arial" charset="0"/>
                </a:rPr>
                <a:t>   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064" name="Rectangle 40"/>
            <p:cNvSpPr>
              <a:spLocks noChangeArrowheads="1"/>
            </p:cNvSpPr>
            <p:nvPr/>
          </p:nvSpPr>
          <p:spPr bwMode="auto">
            <a:xfrm>
              <a:off x="572" y="2609"/>
              <a:ext cx="7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6. Prioritise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9065" name="Group 41"/>
          <p:cNvGrpSpPr>
            <a:grpSpLocks/>
          </p:cNvGrpSpPr>
          <p:nvPr/>
        </p:nvGrpSpPr>
        <p:grpSpPr bwMode="auto">
          <a:xfrm>
            <a:off x="1905000" y="5181600"/>
            <a:ext cx="1219200" cy="887413"/>
            <a:chOff x="1312" y="2859"/>
            <a:chExt cx="804" cy="751"/>
          </a:xfrm>
        </p:grpSpPr>
        <p:sp>
          <p:nvSpPr>
            <p:cNvPr id="129066" name="Freeform 42"/>
            <p:cNvSpPr>
              <a:spLocks/>
            </p:cNvSpPr>
            <p:nvPr/>
          </p:nvSpPr>
          <p:spPr bwMode="auto">
            <a:xfrm>
              <a:off x="1312" y="2859"/>
              <a:ext cx="804" cy="751"/>
            </a:xfrm>
            <a:custGeom>
              <a:avLst/>
              <a:gdLst/>
              <a:ahLst/>
              <a:cxnLst>
                <a:cxn ang="0">
                  <a:pos x="113" y="55"/>
                </a:cxn>
                <a:cxn ang="0">
                  <a:pos x="58" y="60"/>
                </a:cxn>
                <a:cxn ang="0">
                  <a:pos x="36" y="46"/>
                </a:cxn>
                <a:cxn ang="0">
                  <a:pos x="11" y="6"/>
                </a:cxn>
                <a:cxn ang="0">
                  <a:pos x="0" y="0"/>
                </a:cxn>
                <a:cxn ang="0">
                  <a:pos x="25" y="3"/>
                </a:cxn>
                <a:cxn ang="0">
                  <a:pos x="44" y="26"/>
                </a:cxn>
                <a:cxn ang="0">
                  <a:pos x="33" y="20"/>
                </a:cxn>
                <a:cxn ang="0">
                  <a:pos x="48" y="52"/>
                </a:cxn>
                <a:cxn ang="0">
                  <a:pos x="48" y="52"/>
                </a:cxn>
                <a:cxn ang="0">
                  <a:pos x="91" y="42"/>
                </a:cxn>
                <a:cxn ang="0">
                  <a:pos x="113" y="55"/>
                </a:cxn>
              </a:cxnLst>
              <a:rect l="0" t="0" r="r" b="b"/>
              <a:pathLst>
                <a:path w="113" h="72">
                  <a:moveTo>
                    <a:pt x="113" y="55"/>
                  </a:moveTo>
                  <a:cubicBezTo>
                    <a:pt x="104" y="70"/>
                    <a:pt x="80" y="72"/>
                    <a:pt x="58" y="60"/>
                  </a:cubicBezTo>
                  <a:lnTo>
                    <a:pt x="36" y="46"/>
                  </a:lnTo>
                  <a:cubicBezTo>
                    <a:pt x="20" y="37"/>
                    <a:pt x="10" y="21"/>
                    <a:pt x="11" y="6"/>
                  </a:cubicBezTo>
                  <a:lnTo>
                    <a:pt x="0" y="0"/>
                  </a:lnTo>
                  <a:lnTo>
                    <a:pt x="25" y="3"/>
                  </a:lnTo>
                  <a:lnTo>
                    <a:pt x="44" y="26"/>
                  </a:lnTo>
                  <a:lnTo>
                    <a:pt x="33" y="20"/>
                  </a:lnTo>
                  <a:cubicBezTo>
                    <a:pt x="32" y="30"/>
                    <a:pt x="38" y="42"/>
                    <a:pt x="48" y="52"/>
                  </a:cubicBezTo>
                  <a:lnTo>
                    <a:pt x="48" y="52"/>
                  </a:lnTo>
                  <a:cubicBezTo>
                    <a:pt x="66" y="58"/>
                    <a:pt x="84" y="54"/>
                    <a:pt x="91" y="42"/>
                  </a:cubicBezTo>
                  <a:lnTo>
                    <a:pt x="113" y="5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Freeform 43"/>
            <p:cNvSpPr>
              <a:spLocks/>
            </p:cNvSpPr>
            <p:nvPr/>
          </p:nvSpPr>
          <p:spPr bwMode="auto">
            <a:xfrm>
              <a:off x="1654" y="3297"/>
              <a:ext cx="462" cy="313"/>
            </a:xfrm>
            <a:custGeom>
              <a:avLst/>
              <a:gdLst/>
              <a:ahLst/>
              <a:cxnLst>
                <a:cxn ang="0">
                  <a:pos x="65" y="13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3" y="0"/>
                </a:cxn>
                <a:cxn ang="0">
                  <a:pos x="65" y="13"/>
                </a:cxn>
              </a:cxnLst>
              <a:rect l="0" t="0" r="r" b="b"/>
              <a:pathLst>
                <a:path w="65" h="30">
                  <a:moveTo>
                    <a:pt x="65" y="13"/>
                  </a:moveTo>
                  <a:cubicBezTo>
                    <a:pt x="56" y="28"/>
                    <a:pt x="32" y="30"/>
                    <a:pt x="10" y="18"/>
                  </a:cubicBezTo>
                  <a:cubicBezTo>
                    <a:pt x="7" y="15"/>
                    <a:pt x="3" y="13"/>
                    <a:pt x="0" y="10"/>
                  </a:cubicBezTo>
                  <a:lnTo>
                    <a:pt x="0" y="10"/>
                  </a:lnTo>
                  <a:cubicBezTo>
                    <a:pt x="18" y="16"/>
                    <a:pt x="36" y="12"/>
                    <a:pt x="43" y="0"/>
                  </a:cubicBezTo>
                  <a:lnTo>
                    <a:pt x="65" y="13"/>
                  </a:lnTo>
                  <a:close/>
                </a:path>
              </a:pathLst>
            </a:custGeom>
            <a:solidFill>
              <a:srgbClr val="CD5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8" name="Freeform 44"/>
            <p:cNvSpPr>
              <a:spLocks/>
            </p:cNvSpPr>
            <p:nvPr/>
          </p:nvSpPr>
          <p:spPr bwMode="auto">
            <a:xfrm>
              <a:off x="1312" y="2859"/>
              <a:ext cx="804" cy="751"/>
            </a:xfrm>
            <a:custGeom>
              <a:avLst/>
              <a:gdLst/>
              <a:ahLst/>
              <a:cxnLst>
                <a:cxn ang="0">
                  <a:pos x="113" y="55"/>
                </a:cxn>
                <a:cxn ang="0">
                  <a:pos x="58" y="60"/>
                </a:cxn>
                <a:cxn ang="0">
                  <a:pos x="36" y="46"/>
                </a:cxn>
                <a:cxn ang="0">
                  <a:pos x="11" y="6"/>
                </a:cxn>
                <a:cxn ang="0">
                  <a:pos x="0" y="0"/>
                </a:cxn>
                <a:cxn ang="0">
                  <a:pos x="25" y="3"/>
                </a:cxn>
                <a:cxn ang="0">
                  <a:pos x="44" y="26"/>
                </a:cxn>
                <a:cxn ang="0">
                  <a:pos x="33" y="20"/>
                </a:cxn>
                <a:cxn ang="0">
                  <a:pos x="48" y="52"/>
                </a:cxn>
                <a:cxn ang="0">
                  <a:pos x="48" y="52"/>
                </a:cxn>
                <a:cxn ang="0">
                  <a:pos x="91" y="42"/>
                </a:cxn>
                <a:cxn ang="0">
                  <a:pos x="113" y="55"/>
                </a:cxn>
              </a:cxnLst>
              <a:rect l="0" t="0" r="r" b="b"/>
              <a:pathLst>
                <a:path w="113" h="72">
                  <a:moveTo>
                    <a:pt x="113" y="55"/>
                  </a:moveTo>
                  <a:cubicBezTo>
                    <a:pt x="104" y="70"/>
                    <a:pt x="80" y="72"/>
                    <a:pt x="58" y="60"/>
                  </a:cubicBezTo>
                  <a:lnTo>
                    <a:pt x="36" y="46"/>
                  </a:lnTo>
                  <a:cubicBezTo>
                    <a:pt x="20" y="37"/>
                    <a:pt x="10" y="21"/>
                    <a:pt x="11" y="6"/>
                  </a:cubicBezTo>
                  <a:lnTo>
                    <a:pt x="0" y="0"/>
                  </a:lnTo>
                  <a:lnTo>
                    <a:pt x="25" y="3"/>
                  </a:lnTo>
                  <a:lnTo>
                    <a:pt x="44" y="26"/>
                  </a:lnTo>
                  <a:lnTo>
                    <a:pt x="33" y="20"/>
                  </a:lnTo>
                  <a:cubicBezTo>
                    <a:pt x="32" y="30"/>
                    <a:pt x="38" y="42"/>
                    <a:pt x="48" y="52"/>
                  </a:cubicBezTo>
                  <a:lnTo>
                    <a:pt x="48" y="52"/>
                  </a:lnTo>
                  <a:cubicBezTo>
                    <a:pt x="66" y="58"/>
                    <a:pt x="84" y="54"/>
                    <a:pt x="91" y="42"/>
                  </a:cubicBezTo>
                  <a:lnTo>
                    <a:pt x="113" y="55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9" name="Freeform 45"/>
            <p:cNvSpPr>
              <a:spLocks/>
            </p:cNvSpPr>
            <p:nvPr/>
          </p:nvSpPr>
          <p:spPr bwMode="auto">
            <a:xfrm>
              <a:off x="1654" y="3402"/>
              <a:ext cx="71" cy="83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cubicBezTo>
                    <a:pt x="7" y="5"/>
                    <a:pt x="3" y="3"/>
                    <a:pt x="0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124" name="Group 100"/>
          <p:cNvGrpSpPr>
            <a:grpSpLocks/>
          </p:cNvGrpSpPr>
          <p:nvPr/>
        </p:nvGrpSpPr>
        <p:grpSpPr bwMode="auto">
          <a:xfrm>
            <a:off x="76200" y="2754313"/>
            <a:ext cx="2949575" cy="1176337"/>
            <a:chOff x="48" y="1735"/>
            <a:chExt cx="1858" cy="741"/>
          </a:xfrm>
        </p:grpSpPr>
        <p:sp>
          <p:nvSpPr>
            <p:cNvPr id="129071" name="Rectangle 47"/>
            <p:cNvSpPr>
              <a:spLocks noChangeArrowheads="1"/>
            </p:cNvSpPr>
            <p:nvPr/>
          </p:nvSpPr>
          <p:spPr bwMode="auto">
            <a:xfrm>
              <a:off x="48" y="1735"/>
              <a:ext cx="1858" cy="74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2" name="Rectangle 48"/>
            <p:cNvSpPr>
              <a:spLocks noChangeArrowheads="1"/>
            </p:cNvSpPr>
            <p:nvPr/>
          </p:nvSpPr>
          <p:spPr bwMode="auto">
            <a:xfrm>
              <a:off x="62" y="1756"/>
              <a:ext cx="116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3" name="Rectangle 49"/>
            <p:cNvSpPr>
              <a:spLocks noChangeArrowheads="1"/>
            </p:cNvSpPr>
            <p:nvPr/>
          </p:nvSpPr>
          <p:spPr bwMode="auto">
            <a:xfrm>
              <a:off x="126" y="1766"/>
              <a:ext cx="1209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5" name="Rectangle 51"/>
            <p:cNvSpPr>
              <a:spLocks noChangeArrowheads="1"/>
            </p:cNvSpPr>
            <p:nvPr/>
          </p:nvSpPr>
          <p:spPr bwMode="auto">
            <a:xfrm>
              <a:off x="83" y="1808"/>
              <a:ext cx="170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 1. Review the market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076" name="Rectangle 52"/>
            <p:cNvSpPr>
              <a:spLocks noChangeArrowheads="1"/>
            </p:cNvSpPr>
            <p:nvPr/>
          </p:nvSpPr>
          <p:spPr bwMode="auto">
            <a:xfrm>
              <a:off x="368" y="2017"/>
              <a:ext cx="107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and business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077" name="Rectangle 53"/>
            <p:cNvSpPr>
              <a:spLocks noChangeArrowheads="1"/>
            </p:cNvSpPr>
            <p:nvPr/>
          </p:nvSpPr>
          <p:spPr bwMode="auto">
            <a:xfrm>
              <a:off x="389" y="2215"/>
              <a:ext cx="10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environment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9121" name="Group 97"/>
          <p:cNvGrpSpPr>
            <a:grpSpLocks/>
          </p:cNvGrpSpPr>
          <p:nvPr/>
        </p:nvGrpSpPr>
        <p:grpSpPr bwMode="auto">
          <a:xfrm>
            <a:off x="2919413" y="685800"/>
            <a:ext cx="3176587" cy="1176338"/>
            <a:chOff x="1839" y="432"/>
            <a:chExt cx="2001" cy="741"/>
          </a:xfrm>
        </p:grpSpPr>
        <p:sp>
          <p:nvSpPr>
            <p:cNvPr id="129079" name="Rectangle 55"/>
            <p:cNvSpPr>
              <a:spLocks noChangeArrowheads="1"/>
            </p:cNvSpPr>
            <p:nvPr/>
          </p:nvSpPr>
          <p:spPr bwMode="auto">
            <a:xfrm>
              <a:off x="1839" y="432"/>
              <a:ext cx="2001" cy="74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0" name="Rectangle 56"/>
            <p:cNvSpPr>
              <a:spLocks noChangeArrowheads="1"/>
            </p:cNvSpPr>
            <p:nvPr/>
          </p:nvSpPr>
          <p:spPr bwMode="auto">
            <a:xfrm>
              <a:off x="2152" y="505"/>
              <a:ext cx="98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1" name="Rectangle 57"/>
            <p:cNvSpPr>
              <a:spLocks noChangeArrowheads="1"/>
            </p:cNvSpPr>
            <p:nvPr/>
          </p:nvSpPr>
          <p:spPr bwMode="auto">
            <a:xfrm>
              <a:off x="1917" y="463"/>
              <a:ext cx="149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3" name="Rectangle 59"/>
            <p:cNvSpPr>
              <a:spLocks noChangeArrowheads="1"/>
            </p:cNvSpPr>
            <p:nvPr/>
          </p:nvSpPr>
          <p:spPr bwMode="auto">
            <a:xfrm>
              <a:off x="2051" y="505"/>
              <a:ext cx="16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 2. Analyse the firm’s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084" name="Rectangle 60"/>
            <p:cNvSpPr>
              <a:spLocks noChangeArrowheads="1"/>
            </p:cNvSpPr>
            <p:nvPr/>
          </p:nvSpPr>
          <p:spPr bwMode="auto">
            <a:xfrm>
              <a:off x="2102" y="912"/>
              <a:ext cx="167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product/service offer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085" name="Rectangle 61"/>
            <p:cNvSpPr>
              <a:spLocks noChangeArrowheads="1"/>
            </p:cNvSpPr>
            <p:nvPr/>
          </p:nvSpPr>
          <p:spPr bwMode="auto">
            <a:xfrm>
              <a:off x="2159" y="714"/>
              <a:ext cx="148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2100">
                  <a:solidFill>
                    <a:srgbClr val="000099"/>
                  </a:solidFill>
                  <a:effectLst/>
                  <a:latin typeface="Arial" charset="0"/>
                </a:rPr>
                <a:t>competences &amp; its</a:t>
              </a:r>
              <a:endParaRPr lang="en-GB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9086" name="Group 62"/>
          <p:cNvGrpSpPr>
            <a:grpSpLocks/>
          </p:cNvGrpSpPr>
          <p:nvPr/>
        </p:nvGrpSpPr>
        <p:grpSpPr bwMode="auto">
          <a:xfrm rot="-1096054">
            <a:off x="1905000" y="1600200"/>
            <a:ext cx="1174750" cy="1109663"/>
            <a:chOff x="1262" y="773"/>
            <a:chExt cx="740" cy="699"/>
          </a:xfrm>
        </p:grpSpPr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1262" y="773"/>
              <a:ext cx="740" cy="699"/>
            </a:xfrm>
            <a:custGeom>
              <a:avLst/>
              <a:gdLst/>
              <a:ahLst/>
              <a:cxnLst>
                <a:cxn ang="0">
                  <a:pos x="8" y="67"/>
                </a:cxn>
                <a:cxn ang="0">
                  <a:pos x="30" y="23"/>
                </a:cxn>
                <a:cxn ang="0">
                  <a:pos x="51" y="11"/>
                </a:cxn>
                <a:cxn ang="0">
                  <a:pos x="94" y="7"/>
                </a:cxn>
                <a:cxn ang="0">
                  <a:pos x="104" y="1"/>
                </a:cxn>
                <a:cxn ang="0">
                  <a:pos x="90" y="19"/>
                </a:cxn>
                <a:cxn ang="0">
                  <a:pos x="63" y="24"/>
                </a:cxn>
                <a:cxn ang="0">
                  <a:pos x="73" y="18"/>
                </a:cxn>
                <a:cxn ang="0">
                  <a:pos x="41" y="18"/>
                </a:cxn>
                <a:cxn ang="0">
                  <a:pos x="41" y="18"/>
                </a:cxn>
                <a:cxn ang="0">
                  <a:pos x="28" y="55"/>
                </a:cxn>
                <a:cxn ang="0">
                  <a:pos x="8" y="67"/>
                </a:cxn>
              </a:cxnLst>
              <a:rect l="0" t="0" r="r" b="b"/>
              <a:pathLst>
                <a:path w="104" h="67">
                  <a:moveTo>
                    <a:pt x="8" y="67"/>
                  </a:moveTo>
                  <a:cubicBezTo>
                    <a:pt x="0" y="54"/>
                    <a:pt x="10" y="34"/>
                    <a:pt x="30" y="23"/>
                  </a:cubicBezTo>
                  <a:lnTo>
                    <a:pt x="51" y="11"/>
                  </a:lnTo>
                  <a:cubicBezTo>
                    <a:pt x="66" y="2"/>
                    <a:pt x="83" y="0"/>
                    <a:pt x="94" y="7"/>
                  </a:cubicBezTo>
                  <a:lnTo>
                    <a:pt x="104" y="1"/>
                  </a:lnTo>
                  <a:lnTo>
                    <a:pt x="90" y="19"/>
                  </a:lnTo>
                  <a:lnTo>
                    <a:pt x="63" y="24"/>
                  </a:lnTo>
                  <a:lnTo>
                    <a:pt x="73" y="18"/>
                  </a:lnTo>
                  <a:cubicBezTo>
                    <a:pt x="65" y="14"/>
                    <a:pt x="53" y="13"/>
                    <a:pt x="41" y="18"/>
                  </a:cubicBezTo>
                  <a:lnTo>
                    <a:pt x="41" y="18"/>
                  </a:lnTo>
                  <a:cubicBezTo>
                    <a:pt x="28" y="29"/>
                    <a:pt x="22" y="44"/>
                    <a:pt x="28" y="55"/>
                  </a:cubicBezTo>
                  <a:lnTo>
                    <a:pt x="8" y="6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1262" y="961"/>
              <a:ext cx="292" cy="511"/>
            </a:xfrm>
            <a:custGeom>
              <a:avLst/>
              <a:gdLst/>
              <a:ahLst/>
              <a:cxnLst>
                <a:cxn ang="0">
                  <a:pos x="8" y="49"/>
                </a:cxn>
                <a:cxn ang="0">
                  <a:pos x="30" y="5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8" y="37"/>
                </a:cxn>
                <a:cxn ang="0">
                  <a:pos x="8" y="49"/>
                </a:cxn>
              </a:cxnLst>
              <a:rect l="0" t="0" r="r" b="b"/>
              <a:pathLst>
                <a:path w="41" h="49">
                  <a:moveTo>
                    <a:pt x="8" y="49"/>
                  </a:moveTo>
                  <a:cubicBezTo>
                    <a:pt x="0" y="36"/>
                    <a:pt x="10" y="16"/>
                    <a:pt x="30" y="5"/>
                  </a:cubicBezTo>
                  <a:cubicBezTo>
                    <a:pt x="34" y="3"/>
                    <a:pt x="37" y="1"/>
                    <a:pt x="41" y="0"/>
                  </a:cubicBezTo>
                  <a:lnTo>
                    <a:pt x="41" y="0"/>
                  </a:lnTo>
                  <a:cubicBezTo>
                    <a:pt x="28" y="11"/>
                    <a:pt x="22" y="26"/>
                    <a:pt x="28" y="37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CD5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9" name="Freeform 65"/>
            <p:cNvSpPr>
              <a:spLocks/>
            </p:cNvSpPr>
            <p:nvPr/>
          </p:nvSpPr>
          <p:spPr bwMode="auto">
            <a:xfrm>
              <a:off x="1262" y="773"/>
              <a:ext cx="740" cy="699"/>
            </a:xfrm>
            <a:custGeom>
              <a:avLst/>
              <a:gdLst/>
              <a:ahLst/>
              <a:cxnLst>
                <a:cxn ang="0">
                  <a:pos x="8" y="67"/>
                </a:cxn>
                <a:cxn ang="0">
                  <a:pos x="30" y="23"/>
                </a:cxn>
                <a:cxn ang="0">
                  <a:pos x="51" y="11"/>
                </a:cxn>
                <a:cxn ang="0">
                  <a:pos x="94" y="7"/>
                </a:cxn>
                <a:cxn ang="0">
                  <a:pos x="104" y="1"/>
                </a:cxn>
                <a:cxn ang="0">
                  <a:pos x="90" y="19"/>
                </a:cxn>
                <a:cxn ang="0">
                  <a:pos x="63" y="24"/>
                </a:cxn>
                <a:cxn ang="0">
                  <a:pos x="73" y="18"/>
                </a:cxn>
                <a:cxn ang="0">
                  <a:pos x="41" y="18"/>
                </a:cxn>
                <a:cxn ang="0">
                  <a:pos x="41" y="18"/>
                </a:cxn>
                <a:cxn ang="0">
                  <a:pos x="28" y="55"/>
                </a:cxn>
                <a:cxn ang="0">
                  <a:pos x="8" y="67"/>
                </a:cxn>
              </a:cxnLst>
              <a:rect l="0" t="0" r="r" b="b"/>
              <a:pathLst>
                <a:path w="104" h="67">
                  <a:moveTo>
                    <a:pt x="8" y="67"/>
                  </a:moveTo>
                  <a:cubicBezTo>
                    <a:pt x="0" y="54"/>
                    <a:pt x="10" y="34"/>
                    <a:pt x="30" y="23"/>
                  </a:cubicBezTo>
                  <a:lnTo>
                    <a:pt x="51" y="11"/>
                  </a:lnTo>
                  <a:cubicBezTo>
                    <a:pt x="66" y="2"/>
                    <a:pt x="83" y="0"/>
                    <a:pt x="94" y="7"/>
                  </a:cubicBezTo>
                  <a:lnTo>
                    <a:pt x="104" y="1"/>
                  </a:lnTo>
                  <a:lnTo>
                    <a:pt x="90" y="19"/>
                  </a:lnTo>
                  <a:lnTo>
                    <a:pt x="63" y="24"/>
                  </a:lnTo>
                  <a:lnTo>
                    <a:pt x="73" y="18"/>
                  </a:lnTo>
                  <a:cubicBezTo>
                    <a:pt x="65" y="14"/>
                    <a:pt x="53" y="13"/>
                    <a:pt x="41" y="18"/>
                  </a:cubicBezTo>
                  <a:lnTo>
                    <a:pt x="41" y="18"/>
                  </a:lnTo>
                  <a:cubicBezTo>
                    <a:pt x="28" y="29"/>
                    <a:pt x="22" y="44"/>
                    <a:pt x="28" y="55"/>
                  </a:cubicBezTo>
                  <a:lnTo>
                    <a:pt x="8" y="67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66"/>
            <p:cNvSpPr>
              <a:spLocks/>
            </p:cNvSpPr>
            <p:nvPr/>
          </p:nvSpPr>
          <p:spPr bwMode="auto">
            <a:xfrm>
              <a:off x="1476" y="961"/>
              <a:ext cx="78" cy="5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4" y="3"/>
                    <a:pt x="7" y="1"/>
                    <a:pt x="11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119" name="Text Box 95"/>
          <p:cNvSpPr txBox="1">
            <a:spLocks noChangeArrowheads="1"/>
          </p:cNvSpPr>
          <p:nvPr/>
        </p:nvSpPr>
        <p:spPr bwMode="auto">
          <a:xfrm>
            <a:off x="8229600" y="6567488"/>
            <a:ext cx="83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0" i="1">
                <a:solidFill>
                  <a:schemeClr val="tx1"/>
                </a:solidFill>
                <a:effectLst/>
                <a:latin typeface="Arial" charset="0"/>
              </a:rPr>
              <a:t>M1:U4:4.2-1</a:t>
            </a:r>
          </a:p>
        </p:txBody>
      </p:sp>
      <p:pic>
        <p:nvPicPr>
          <p:cNvPr id="129120" name="Picture 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3468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876800" y="3979863"/>
            <a:ext cx="1752600" cy="592137"/>
            <a:chOff x="2219" y="1339"/>
            <a:chExt cx="990" cy="469"/>
          </a:xfrm>
        </p:grpSpPr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2794" y="1339"/>
              <a:ext cx="415" cy="469"/>
            </a:xfrm>
            <a:custGeom>
              <a:avLst/>
              <a:gdLst/>
              <a:ahLst/>
              <a:cxnLst>
                <a:cxn ang="0">
                  <a:pos x="0" y="351"/>
                </a:cxn>
                <a:cxn ang="0">
                  <a:pos x="0" y="1058"/>
                </a:cxn>
                <a:cxn ang="0">
                  <a:pos x="212" y="1058"/>
                </a:cxn>
                <a:cxn ang="0">
                  <a:pos x="212" y="1407"/>
                </a:cxn>
                <a:cxn ang="0">
                  <a:pos x="1245" y="702"/>
                </a:cxn>
                <a:cxn ang="0">
                  <a:pos x="212" y="0"/>
                </a:cxn>
                <a:cxn ang="0">
                  <a:pos x="212" y="351"/>
                </a:cxn>
                <a:cxn ang="0">
                  <a:pos x="0" y="351"/>
                </a:cxn>
              </a:cxnLst>
              <a:rect l="0" t="0" r="r" b="b"/>
              <a:pathLst>
                <a:path w="1245" h="1407">
                  <a:moveTo>
                    <a:pt x="0" y="351"/>
                  </a:moveTo>
                  <a:lnTo>
                    <a:pt x="0" y="1058"/>
                  </a:lnTo>
                  <a:lnTo>
                    <a:pt x="212" y="1058"/>
                  </a:lnTo>
                  <a:lnTo>
                    <a:pt x="212" y="1407"/>
                  </a:lnTo>
                  <a:lnTo>
                    <a:pt x="1245" y="702"/>
                  </a:lnTo>
                  <a:lnTo>
                    <a:pt x="212" y="0"/>
                  </a:lnTo>
                  <a:lnTo>
                    <a:pt x="212" y="35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18" y="1456"/>
              <a:ext cx="138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457" y="1456"/>
              <a:ext cx="104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329" y="1456"/>
              <a:ext cx="70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219" y="1456"/>
              <a:ext cx="33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1219200" y="1905000"/>
            <a:ext cx="685800" cy="744538"/>
            <a:chOff x="2219" y="1339"/>
            <a:chExt cx="990" cy="469"/>
          </a:xfrm>
        </p:grpSpPr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2794" y="1339"/>
              <a:ext cx="415" cy="469"/>
            </a:xfrm>
            <a:custGeom>
              <a:avLst/>
              <a:gdLst/>
              <a:ahLst/>
              <a:cxnLst>
                <a:cxn ang="0">
                  <a:pos x="0" y="351"/>
                </a:cxn>
                <a:cxn ang="0">
                  <a:pos x="0" y="1058"/>
                </a:cxn>
                <a:cxn ang="0">
                  <a:pos x="212" y="1058"/>
                </a:cxn>
                <a:cxn ang="0">
                  <a:pos x="212" y="1407"/>
                </a:cxn>
                <a:cxn ang="0">
                  <a:pos x="1245" y="702"/>
                </a:cxn>
                <a:cxn ang="0">
                  <a:pos x="212" y="0"/>
                </a:cxn>
                <a:cxn ang="0">
                  <a:pos x="212" y="351"/>
                </a:cxn>
                <a:cxn ang="0">
                  <a:pos x="0" y="351"/>
                </a:cxn>
              </a:cxnLst>
              <a:rect l="0" t="0" r="r" b="b"/>
              <a:pathLst>
                <a:path w="1245" h="1407">
                  <a:moveTo>
                    <a:pt x="0" y="351"/>
                  </a:moveTo>
                  <a:lnTo>
                    <a:pt x="0" y="1058"/>
                  </a:lnTo>
                  <a:lnTo>
                    <a:pt x="212" y="1058"/>
                  </a:lnTo>
                  <a:lnTo>
                    <a:pt x="212" y="1407"/>
                  </a:lnTo>
                  <a:lnTo>
                    <a:pt x="1245" y="702"/>
                  </a:lnTo>
                  <a:lnTo>
                    <a:pt x="212" y="0"/>
                  </a:lnTo>
                  <a:lnTo>
                    <a:pt x="212" y="35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618" y="1456"/>
              <a:ext cx="138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57" y="1456"/>
              <a:ext cx="104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2329" y="1456"/>
              <a:ext cx="70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219" y="1456"/>
              <a:ext cx="33" cy="236"/>
            </a:xfrm>
            <a:prstGeom prst="rect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371600" y="990600"/>
            <a:ext cx="7772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2000">
                <a:solidFill>
                  <a:schemeClr val="tx1"/>
                </a:solidFill>
                <a:effectLst/>
                <a:latin typeface="Comic Sans MS" pitchFamily="66" charset="0"/>
              </a:rPr>
              <a:t>Short-term strategy actions generally aim to develop sales of a particular product/service over the next 2-3 years 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209800" y="5546725"/>
            <a:ext cx="693420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2000">
                <a:solidFill>
                  <a:schemeClr val="tx1"/>
                </a:solidFill>
                <a:effectLst/>
                <a:latin typeface="Comic Sans MS" pitchFamily="66" charset="0"/>
              </a:rPr>
              <a:t>Long-term strategy actions generally </a:t>
            </a:r>
          </a:p>
          <a:p>
            <a:pPr algn="l"/>
            <a:r>
              <a:rPr lang="en-GB" sz="2000">
                <a:solidFill>
                  <a:schemeClr val="tx1"/>
                </a:solidFill>
                <a:effectLst/>
                <a:latin typeface="Comic Sans MS" pitchFamily="66" charset="0"/>
              </a:rPr>
              <a:t>aim to build up a company’s competences and</a:t>
            </a:r>
          </a:p>
          <a:p>
            <a:pPr algn="l"/>
            <a:r>
              <a:rPr lang="en-GB" sz="2000">
                <a:solidFill>
                  <a:schemeClr val="tx1"/>
                </a:solidFill>
                <a:effectLst/>
                <a:latin typeface="Comic Sans MS" pitchFamily="66" charset="0"/>
              </a:rPr>
              <a:t>thus enhance its long-term competitive advantage 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57200" y="161925"/>
            <a:ext cx="7902575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3200">
                <a:effectLst/>
                <a:latin typeface="Comic Sans MS" pitchFamily="66" charset="0"/>
              </a:rPr>
              <a:t>Short- and long-term strategy actions</a:t>
            </a:r>
            <a:endParaRPr lang="en-GB" sz="1800">
              <a:effectLst/>
              <a:latin typeface="Comic Sans MS" pitchFamily="66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8229600" y="6567488"/>
            <a:ext cx="83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0" i="1">
                <a:solidFill>
                  <a:schemeClr val="tx1"/>
                </a:solidFill>
                <a:effectLst/>
                <a:latin typeface="Arial" charset="0"/>
              </a:rPr>
              <a:t>M1:U4:4.6-6</a:t>
            </a:r>
          </a:p>
        </p:txBody>
      </p:sp>
      <p:pic>
        <p:nvPicPr>
          <p:cNvPr id="26651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8" name="Picture 34" descr="H:\IPSMS\TECHNICAL PRODUCTS\MLS - Modular Learning System\English\MLSArt\jpeg\Objects - various\radi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828800"/>
            <a:ext cx="1524000" cy="1025525"/>
          </a:xfrm>
          <a:prstGeom prst="rect">
            <a:avLst/>
          </a:prstGeom>
          <a:noFill/>
        </p:spPr>
      </p:pic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6172200" y="3124200"/>
            <a:ext cx="2362200" cy="2133600"/>
            <a:chOff x="2832" y="2256"/>
            <a:chExt cx="2112" cy="1732"/>
          </a:xfrm>
        </p:grpSpPr>
        <p:sp>
          <p:nvSpPr>
            <p:cNvPr id="26660" name="Oval 36"/>
            <p:cNvSpPr>
              <a:spLocks noChangeArrowheads="1"/>
            </p:cNvSpPr>
            <p:nvPr/>
          </p:nvSpPr>
          <p:spPr bwMode="auto">
            <a:xfrm rot="-8339556">
              <a:off x="3371" y="2476"/>
              <a:ext cx="181" cy="10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 rot="20394294" flipH="1">
              <a:off x="4176" y="2476"/>
              <a:ext cx="146" cy="105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3744" y="2781"/>
              <a:ext cx="131" cy="1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auto">
            <a:xfrm>
              <a:off x="3792" y="2788"/>
              <a:ext cx="45" cy="5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auto">
            <a:xfrm>
              <a:off x="3919" y="2781"/>
              <a:ext cx="132" cy="1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auto">
            <a:xfrm>
              <a:off x="3968" y="2788"/>
              <a:ext cx="45" cy="54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42"/>
            <p:cNvSpPr>
              <a:spLocks noChangeArrowheads="1"/>
            </p:cNvSpPr>
            <p:nvPr/>
          </p:nvSpPr>
          <p:spPr bwMode="auto">
            <a:xfrm rot="19092779" flipH="1">
              <a:off x="4031" y="3216"/>
              <a:ext cx="47" cy="409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43"/>
            <p:cNvSpPr>
              <a:spLocks noChangeArrowheads="1"/>
            </p:cNvSpPr>
            <p:nvPr/>
          </p:nvSpPr>
          <p:spPr bwMode="auto">
            <a:xfrm rot="21223588" flipH="1">
              <a:off x="4174" y="3550"/>
              <a:ext cx="49" cy="32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44"/>
            <p:cNvSpPr>
              <a:spLocks noChangeArrowheads="1"/>
            </p:cNvSpPr>
            <p:nvPr/>
          </p:nvSpPr>
          <p:spPr bwMode="auto">
            <a:xfrm rot="2306122" flipH="1">
              <a:off x="3675" y="3252"/>
              <a:ext cx="47" cy="393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45"/>
            <p:cNvSpPr>
              <a:spLocks noChangeArrowheads="1"/>
            </p:cNvSpPr>
            <p:nvPr/>
          </p:nvSpPr>
          <p:spPr bwMode="auto">
            <a:xfrm rot="383570" flipH="1">
              <a:off x="3552" y="3603"/>
              <a:ext cx="48" cy="314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Freeform 46"/>
            <p:cNvSpPr>
              <a:spLocks/>
            </p:cNvSpPr>
            <p:nvPr/>
          </p:nvSpPr>
          <p:spPr bwMode="auto">
            <a:xfrm>
              <a:off x="3779" y="3019"/>
              <a:ext cx="221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96"/>
                </a:cxn>
                <a:cxn ang="0">
                  <a:pos x="384" y="144"/>
                </a:cxn>
                <a:cxn ang="0">
                  <a:pos x="672" y="96"/>
                </a:cxn>
                <a:cxn ang="0">
                  <a:pos x="768" y="0"/>
                </a:cxn>
              </a:cxnLst>
              <a:rect l="0" t="0" r="r" b="b"/>
              <a:pathLst>
                <a:path w="768" h="144">
                  <a:moveTo>
                    <a:pt x="0" y="0"/>
                  </a:moveTo>
                  <a:cubicBezTo>
                    <a:pt x="40" y="36"/>
                    <a:pt x="80" y="72"/>
                    <a:pt x="144" y="96"/>
                  </a:cubicBezTo>
                  <a:cubicBezTo>
                    <a:pt x="208" y="120"/>
                    <a:pt x="296" y="144"/>
                    <a:pt x="384" y="144"/>
                  </a:cubicBezTo>
                  <a:cubicBezTo>
                    <a:pt x="472" y="144"/>
                    <a:pt x="608" y="120"/>
                    <a:pt x="672" y="96"/>
                  </a:cubicBezTo>
                  <a:cubicBezTo>
                    <a:pt x="736" y="72"/>
                    <a:pt x="752" y="36"/>
                    <a:pt x="768" y="0"/>
                  </a:cubicBezTo>
                </a:path>
              </a:pathLst>
            </a:custGeom>
            <a:solidFill>
              <a:srgbClr val="FF0000"/>
            </a:solidFill>
            <a:ln w="635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7"/>
            <p:cNvSpPr>
              <a:spLocks noChangeArrowheads="1"/>
            </p:cNvSpPr>
            <p:nvPr/>
          </p:nvSpPr>
          <p:spPr bwMode="auto">
            <a:xfrm rot="7923429" flipH="1">
              <a:off x="3605" y="2889"/>
              <a:ext cx="52" cy="315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8"/>
            <p:cNvSpPr>
              <a:spLocks noChangeArrowheads="1"/>
            </p:cNvSpPr>
            <p:nvPr/>
          </p:nvSpPr>
          <p:spPr bwMode="auto">
            <a:xfrm rot="10203688" flipH="1">
              <a:off x="3469" y="2636"/>
              <a:ext cx="47" cy="314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 rot="572457" flipH="1">
              <a:off x="4223" y="2636"/>
              <a:ext cx="48" cy="2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50"/>
            <p:cNvSpPr>
              <a:spLocks noChangeArrowheads="1"/>
            </p:cNvSpPr>
            <p:nvPr/>
          </p:nvSpPr>
          <p:spPr bwMode="auto">
            <a:xfrm rot="1759959" flipH="1">
              <a:off x="4125" y="2895"/>
              <a:ext cx="53" cy="2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auto">
            <a:xfrm rot="562197" flipH="1">
              <a:off x="4176" y="3844"/>
              <a:ext cx="264" cy="113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AutoShape 52"/>
            <p:cNvSpPr>
              <a:spLocks noChangeArrowheads="1"/>
            </p:cNvSpPr>
            <p:nvPr/>
          </p:nvSpPr>
          <p:spPr bwMode="auto">
            <a:xfrm rot="4635305">
              <a:off x="3762" y="2534"/>
              <a:ext cx="192" cy="336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Oval 53"/>
            <p:cNvSpPr>
              <a:spLocks noChangeArrowheads="1"/>
            </p:cNvSpPr>
            <p:nvPr/>
          </p:nvSpPr>
          <p:spPr bwMode="auto">
            <a:xfrm rot="-409999">
              <a:off x="3312" y="3884"/>
              <a:ext cx="284" cy="10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Freeform 54"/>
            <p:cNvSpPr>
              <a:spLocks/>
            </p:cNvSpPr>
            <p:nvPr/>
          </p:nvSpPr>
          <p:spPr bwMode="auto">
            <a:xfrm rot="405645">
              <a:off x="3072" y="2496"/>
              <a:ext cx="1680" cy="336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240" y="128"/>
                </a:cxn>
                <a:cxn ang="0">
                  <a:pos x="864" y="32"/>
                </a:cxn>
                <a:cxn ang="0">
                  <a:pos x="1344" y="32"/>
                </a:cxn>
                <a:cxn ang="0">
                  <a:pos x="1680" y="224"/>
                </a:cxn>
              </a:cxnLst>
              <a:rect l="0" t="0" r="r" b="b"/>
              <a:pathLst>
                <a:path w="1680" h="320">
                  <a:moveTo>
                    <a:pt x="0" y="320"/>
                  </a:moveTo>
                  <a:cubicBezTo>
                    <a:pt x="48" y="248"/>
                    <a:pt x="96" y="176"/>
                    <a:pt x="240" y="128"/>
                  </a:cubicBezTo>
                  <a:cubicBezTo>
                    <a:pt x="384" y="80"/>
                    <a:pt x="680" y="48"/>
                    <a:pt x="864" y="32"/>
                  </a:cubicBezTo>
                  <a:cubicBezTo>
                    <a:pt x="1048" y="16"/>
                    <a:pt x="1208" y="0"/>
                    <a:pt x="1344" y="32"/>
                  </a:cubicBezTo>
                  <a:cubicBezTo>
                    <a:pt x="1480" y="64"/>
                    <a:pt x="1624" y="192"/>
                    <a:pt x="1680" y="224"/>
                  </a:cubicBezTo>
                </a:path>
              </a:pathLst>
            </a:custGeom>
            <a:noFill/>
            <a:ln w="1143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 rot="-17814379">
              <a:off x="3400" y="2535"/>
              <a:ext cx="130" cy="79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Oval 56"/>
            <p:cNvSpPr>
              <a:spLocks noChangeArrowheads="1"/>
            </p:cNvSpPr>
            <p:nvPr/>
          </p:nvSpPr>
          <p:spPr bwMode="auto">
            <a:xfrm rot="20394294" flipH="1">
              <a:off x="4224" y="2544"/>
              <a:ext cx="105" cy="79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81" name="Group 57"/>
            <p:cNvGrpSpPr>
              <a:grpSpLocks/>
            </p:cNvGrpSpPr>
            <p:nvPr/>
          </p:nvGrpSpPr>
          <p:grpSpPr bwMode="auto">
            <a:xfrm>
              <a:off x="2832" y="2256"/>
              <a:ext cx="576" cy="720"/>
              <a:chOff x="1920" y="2496"/>
              <a:chExt cx="480" cy="480"/>
            </a:xfrm>
          </p:grpSpPr>
          <p:sp>
            <p:nvSpPr>
              <p:cNvPr id="26682" name="Oval 58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ObliqueTopRight">
                  <a:rot lat="300000" lon="1800000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683" name="Oval 59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96" cy="96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84" name="Group 60"/>
            <p:cNvGrpSpPr>
              <a:grpSpLocks/>
            </p:cNvGrpSpPr>
            <p:nvPr/>
          </p:nvGrpSpPr>
          <p:grpSpPr bwMode="auto">
            <a:xfrm>
              <a:off x="4368" y="2256"/>
              <a:ext cx="576" cy="720"/>
              <a:chOff x="3600" y="2592"/>
              <a:chExt cx="480" cy="480"/>
            </a:xfrm>
          </p:grpSpPr>
          <p:sp>
            <p:nvSpPr>
              <p:cNvPr id="26685" name="Oval 61"/>
              <p:cNvSpPr>
                <a:spLocks noChangeArrowheads="1"/>
              </p:cNvSpPr>
              <p:nvPr/>
            </p:nvSpPr>
            <p:spPr bwMode="auto">
              <a:xfrm>
                <a:off x="3600" y="2592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ObliqueTopRight">
                  <a:rot lat="0" lon="17699998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686" name="Oval 62"/>
              <p:cNvSpPr>
                <a:spLocks noChangeArrowheads="1"/>
              </p:cNvSpPr>
              <p:nvPr/>
            </p:nvSpPr>
            <p:spPr bwMode="auto">
              <a:xfrm>
                <a:off x="3792" y="2784"/>
                <a:ext cx="96" cy="96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87" name="Group 63"/>
          <p:cNvGrpSpPr>
            <a:grpSpLocks/>
          </p:cNvGrpSpPr>
          <p:nvPr/>
        </p:nvGrpSpPr>
        <p:grpSpPr bwMode="auto">
          <a:xfrm>
            <a:off x="228600" y="1465263"/>
            <a:ext cx="887413" cy="1685925"/>
            <a:chOff x="903" y="2944"/>
            <a:chExt cx="914" cy="831"/>
          </a:xfrm>
        </p:grpSpPr>
        <p:sp>
          <p:nvSpPr>
            <p:cNvPr id="26688" name="Oval 64"/>
            <p:cNvSpPr>
              <a:spLocks noChangeArrowheads="1"/>
            </p:cNvSpPr>
            <p:nvPr/>
          </p:nvSpPr>
          <p:spPr bwMode="auto">
            <a:xfrm>
              <a:off x="944" y="2944"/>
              <a:ext cx="820" cy="8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36322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689" name="Text Box 65"/>
            <p:cNvSpPr txBox="1">
              <a:spLocks noChangeArrowheads="1"/>
            </p:cNvSpPr>
            <p:nvPr/>
          </p:nvSpPr>
          <p:spPr bwMode="auto">
            <a:xfrm>
              <a:off x="1129" y="2960"/>
              <a:ext cx="425" cy="1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ffectLst/>
                </a:rPr>
                <a:t>12</a:t>
              </a:r>
              <a:endParaRPr lang="en-US" sz="32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690" name="Text Box 66"/>
            <p:cNvSpPr txBox="1">
              <a:spLocks noChangeArrowheads="1"/>
            </p:cNvSpPr>
            <p:nvPr/>
          </p:nvSpPr>
          <p:spPr bwMode="auto">
            <a:xfrm>
              <a:off x="1510" y="3253"/>
              <a:ext cx="307" cy="1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ffectLst/>
                </a:rPr>
                <a:t>3</a:t>
              </a:r>
              <a:endParaRPr lang="en-US" sz="32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691" name="Oval 67"/>
            <p:cNvSpPr>
              <a:spLocks noChangeArrowheads="1"/>
            </p:cNvSpPr>
            <p:nvPr/>
          </p:nvSpPr>
          <p:spPr bwMode="auto">
            <a:xfrm>
              <a:off x="1317" y="3325"/>
              <a:ext cx="59" cy="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 rot="4713942" flipH="1" flipV="1">
              <a:off x="1288" y="3143"/>
              <a:ext cx="234" cy="17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 rot="18295451" flipH="1">
              <a:off x="1322" y="3367"/>
              <a:ext cx="176" cy="293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Text Box 70"/>
            <p:cNvSpPr txBox="1">
              <a:spLocks noChangeArrowheads="1"/>
            </p:cNvSpPr>
            <p:nvPr/>
          </p:nvSpPr>
          <p:spPr bwMode="auto">
            <a:xfrm>
              <a:off x="1207" y="3594"/>
              <a:ext cx="308" cy="1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ffectLst/>
                </a:rPr>
                <a:t>6</a:t>
              </a:r>
              <a:endParaRPr lang="en-US" sz="32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695" name="Text Box 71"/>
            <p:cNvSpPr txBox="1">
              <a:spLocks noChangeArrowheads="1"/>
            </p:cNvSpPr>
            <p:nvPr/>
          </p:nvSpPr>
          <p:spPr bwMode="auto">
            <a:xfrm>
              <a:off x="903" y="3270"/>
              <a:ext cx="308" cy="1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ffectLst/>
                </a:rPr>
                <a:t>9</a:t>
              </a:r>
              <a:endParaRPr lang="en-US" sz="32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6696" name="Group 72"/>
          <p:cNvGrpSpPr>
            <a:grpSpLocks/>
          </p:cNvGrpSpPr>
          <p:nvPr/>
        </p:nvGrpSpPr>
        <p:grpSpPr bwMode="auto">
          <a:xfrm>
            <a:off x="1600200" y="3803650"/>
            <a:ext cx="3048000" cy="996950"/>
            <a:chOff x="2832" y="3052"/>
            <a:chExt cx="820" cy="1002"/>
          </a:xfrm>
        </p:grpSpPr>
        <p:sp>
          <p:nvSpPr>
            <p:cNvPr id="26697" name="Oval 73"/>
            <p:cNvSpPr>
              <a:spLocks noChangeArrowheads="1"/>
            </p:cNvSpPr>
            <p:nvPr/>
          </p:nvSpPr>
          <p:spPr bwMode="auto">
            <a:xfrm>
              <a:off x="2832" y="3129"/>
              <a:ext cx="820" cy="8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36322">
              <a:solidFill>
                <a:srgbClr val="000000"/>
              </a:solidFill>
              <a:round/>
              <a:headEnd/>
              <a:tailEnd/>
            </a:ln>
            <a:effectLst>
              <a:outerShdw dist="53882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698" name="Text Box 74"/>
            <p:cNvSpPr txBox="1">
              <a:spLocks noChangeArrowheads="1"/>
            </p:cNvSpPr>
            <p:nvPr/>
          </p:nvSpPr>
          <p:spPr bwMode="auto">
            <a:xfrm>
              <a:off x="3173" y="3052"/>
              <a:ext cx="111" cy="3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rgbClr val="0000CC"/>
                  </a:solidFill>
                  <a:effectLst/>
                </a:rPr>
                <a:t>12</a:t>
              </a:r>
              <a:endParaRPr lang="en-US" sz="3200" b="0">
                <a:solidFill>
                  <a:srgbClr val="0000CC"/>
                </a:solidFill>
                <a:effectLst/>
              </a:endParaRPr>
            </a:p>
          </p:txBody>
        </p:sp>
        <p:sp>
          <p:nvSpPr>
            <p:cNvPr id="26699" name="Text Box 75"/>
            <p:cNvSpPr txBox="1">
              <a:spLocks noChangeArrowheads="1"/>
            </p:cNvSpPr>
            <p:nvPr/>
          </p:nvSpPr>
          <p:spPr bwMode="auto">
            <a:xfrm>
              <a:off x="3510" y="3344"/>
              <a:ext cx="81" cy="3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rgbClr val="0000CC"/>
                  </a:solidFill>
                  <a:effectLst/>
                </a:rPr>
                <a:t>3</a:t>
              </a:r>
              <a:endParaRPr lang="en-US" sz="3200" b="0">
                <a:solidFill>
                  <a:srgbClr val="0000CC"/>
                </a:solidFill>
                <a:effectLst/>
              </a:endParaRPr>
            </a:p>
          </p:txBody>
        </p:sp>
        <p:sp>
          <p:nvSpPr>
            <p:cNvPr id="26700" name="Oval 76"/>
            <p:cNvSpPr>
              <a:spLocks noChangeArrowheads="1"/>
            </p:cNvSpPr>
            <p:nvPr/>
          </p:nvSpPr>
          <p:spPr bwMode="auto">
            <a:xfrm>
              <a:off x="3205" y="3510"/>
              <a:ext cx="59" cy="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Line 77"/>
            <p:cNvSpPr>
              <a:spLocks noChangeShapeType="1"/>
            </p:cNvSpPr>
            <p:nvPr/>
          </p:nvSpPr>
          <p:spPr bwMode="auto">
            <a:xfrm rot="4713942" flipH="1" flipV="1">
              <a:off x="3176" y="3328"/>
              <a:ext cx="234" cy="17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Line 78"/>
            <p:cNvSpPr>
              <a:spLocks noChangeShapeType="1"/>
            </p:cNvSpPr>
            <p:nvPr/>
          </p:nvSpPr>
          <p:spPr bwMode="auto">
            <a:xfrm rot="18295451" flipH="1">
              <a:off x="3210" y="3552"/>
              <a:ext cx="176" cy="293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Text Box 79"/>
            <p:cNvSpPr txBox="1">
              <a:spLocks noChangeArrowheads="1"/>
            </p:cNvSpPr>
            <p:nvPr/>
          </p:nvSpPr>
          <p:spPr bwMode="auto">
            <a:xfrm>
              <a:off x="3207" y="3685"/>
              <a:ext cx="80" cy="3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rgbClr val="0000CC"/>
                  </a:solidFill>
                  <a:effectLst/>
                </a:rPr>
                <a:t>6</a:t>
              </a:r>
              <a:endParaRPr lang="en-US" sz="3200" b="0">
                <a:solidFill>
                  <a:srgbClr val="0000CC"/>
                </a:solidFill>
                <a:effectLst/>
              </a:endParaRPr>
            </a:p>
          </p:txBody>
        </p:sp>
        <p:sp>
          <p:nvSpPr>
            <p:cNvPr id="26704" name="Text Box 80"/>
            <p:cNvSpPr txBox="1">
              <a:spLocks noChangeArrowheads="1"/>
            </p:cNvSpPr>
            <p:nvPr/>
          </p:nvSpPr>
          <p:spPr bwMode="auto">
            <a:xfrm>
              <a:off x="2903" y="3361"/>
              <a:ext cx="80" cy="3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rgbClr val="0000CC"/>
                  </a:solidFill>
                  <a:effectLst/>
                </a:rPr>
                <a:t>9</a:t>
              </a:r>
              <a:endParaRPr lang="en-US" sz="3200" b="0">
                <a:solidFill>
                  <a:srgbClr val="0000CC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860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0" y="1746250"/>
          <a:ext cx="100584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Document" r:id="rId3" imgW="9392400" imgH="3790800" progId="Word.Document.8">
                  <p:embed/>
                </p:oleObj>
              </mc:Choice>
              <mc:Fallback>
                <p:oleObj name="Document" r:id="rId3" imgW="9392400" imgH="3790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6250"/>
                        <a:ext cx="10058400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0" y="685800"/>
            <a:ext cx="891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>
                <a:solidFill>
                  <a:srgbClr val="A50021"/>
                </a:solidFill>
                <a:effectLst/>
                <a:latin typeface="Comic Sans MS" pitchFamily="66" charset="0"/>
              </a:rPr>
              <a:t>Determining the offers required to develop a product-market option</a:t>
            </a:r>
            <a:endParaRPr lang="en-US" sz="3600" b="0" u="sng">
              <a:solidFill>
                <a:srgbClr val="A50021"/>
              </a:solidFill>
              <a:effectLst/>
              <a:latin typeface="Comic Sans MS" pitchFamily="66" charset="0"/>
            </a:endParaRPr>
          </a:p>
        </p:txBody>
      </p:sp>
      <p:sp>
        <p:nvSpPr>
          <p:cNvPr id="173110" name="Text Box 54"/>
          <p:cNvSpPr txBox="1">
            <a:spLocks noChangeArrowheads="1"/>
          </p:cNvSpPr>
          <p:nvPr/>
        </p:nvSpPr>
        <p:spPr bwMode="auto">
          <a:xfrm>
            <a:off x="8229600" y="6567488"/>
            <a:ext cx="83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0" i="1">
                <a:solidFill>
                  <a:schemeClr val="tx1"/>
                </a:solidFill>
                <a:effectLst/>
                <a:latin typeface="Arial" charset="0"/>
              </a:rPr>
              <a:t>M1:U4:4.6-7</a:t>
            </a:r>
          </a:p>
        </p:txBody>
      </p:sp>
      <p:pic>
        <p:nvPicPr>
          <p:cNvPr id="173111" name="Picture 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3162" name="Group 106"/>
          <p:cNvGrpSpPr>
            <a:grpSpLocks/>
          </p:cNvGrpSpPr>
          <p:nvPr/>
        </p:nvGrpSpPr>
        <p:grpSpPr bwMode="auto">
          <a:xfrm>
            <a:off x="0" y="0"/>
            <a:ext cx="9150350" cy="615950"/>
            <a:chOff x="0" y="0"/>
            <a:chExt cx="5764" cy="388"/>
          </a:xfrm>
        </p:grpSpPr>
        <p:sp>
          <p:nvSpPr>
            <p:cNvPr id="173060" name="Rectangle 4"/>
            <p:cNvSpPr>
              <a:spLocks noChangeArrowheads="1"/>
            </p:cNvSpPr>
            <p:nvPr/>
          </p:nvSpPr>
          <p:spPr bwMode="auto">
            <a:xfrm>
              <a:off x="44" y="44"/>
              <a:ext cx="5720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13" cy="337"/>
            </a:xfrm>
            <a:prstGeom prst="rect">
              <a:avLst/>
            </a:prstGeom>
            <a:solidFill>
              <a:srgbClr val="F7F7F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2256" y="96"/>
              <a:ext cx="104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1" name="Rectangle 45"/>
            <p:cNvSpPr>
              <a:spLocks noChangeArrowheads="1"/>
            </p:cNvSpPr>
            <p:nvPr/>
          </p:nvSpPr>
          <p:spPr bwMode="auto">
            <a:xfrm>
              <a:off x="2256" y="108"/>
              <a:ext cx="10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500" i="1">
                  <a:solidFill>
                    <a:srgbClr val="000000"/>
                  </a:solidFill>
                  <a:effectLst/>
                </a:rPr>
                <a:t>Action Point</a:t>
              </a:r>
              <a:endParaRPr lang="en-US" sz="24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3102" name="Rectangle 46"/>
            <p:cNvSpPr>
              <a:spLocks noChangeArrowheads="1"/>
            </p:cNvSpPr>
            <p:nvPr/>
          </p:nvSpPr>
          <p:spPr bwMode="auto">
            <a:xfrm>
              <a:off x="5256" y="112"/>
              <a:ext cx="3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3" name="Rectangle 47"/>
            <p:cNvSpPr>
              <a:spLocks noChangeArrowheads="1"/>
            </p:cNvSpPr>
            <p:nvPr/>
          </p:nvSpPr>
          <p:spPr bwMode="auto">
            <a:xfrm>
              <a:off x="5313" y="151"/>
              <a:ext cx="2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0" i="1">
                  <a:solidFill>
                    <a:srgbClr val="000000"/>
                  </a:solidFill>
                  <a:effectLst/>
                </a:rPr>
                <a:t>4.6-1</a:t>
              </a:r>
              <a:endParaRPr lang="en-US" sz="2400" b="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73112" name="Group 56"/>
            <p:cNvGrpSpPr>
              <a:grpSpLocks/>
            </p:cNvGrpSpPr>
            <p:nvPr/>
          </p:nvGrpSpPr>
          <p:grpSpPr bwMode="auto">
            <a:xfrm>
              <a:off x="0" y="11"/>
              <a:ext cx="672" cy="373"/>
              <a:chOff x="3072" y="3072"/>
              <a:chExt cx="1644" cy="912"/>
            </a:xfrm>
          </p:grpSpPr>
          <p:graphicFrame>
            <p:nvGraphicFramePr>
              <p:cNvPr id="173113" name="Object 57"/>
              <p:cNvGraphicFramePr>
                <a:graphicFrameLocks noChangeAspect="1"/>
              </p:cNvGraphicFramePr>
              <p:nvPr/>
            </p:nvGraphicFramePr>
            <p:xfrm>
              <a:off x="3072" y="3216"/>
              <a:ext cx="1644" cy="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7" name="Bitmap Image" r:id="rId6" imgW="2610214" imgH="1219370" progId="Paint.Picture">
                      <p:embed/>
                    </p:oleObj>
                  </mc:Choice>
                  <mc:Fallback>
                    <p:oleObj name="Bitmap Image" r:id="rId6" imgW="2610214" imgH="1219370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2" y="3216"/>
                            <a:ext cx="1644" cy="7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73114" name="Group 58"/>
              <p:cNvGrpSpPr>
                <a:grpSpLocks/>
              </p:cNvGrpSpPr>
              <p:nvPr/>
            </p:nvGrpSpPr>
            <p:grpSpPr bwMode="auto">
              <a:xfrm>
                <a:off x="3408" y="3072"/>
                <a:ext cx="880" cy="624"/>
                <a:chOff x="3408" y="3072"/>
                <a:chExt cx="880" cy="624"/>
              </a:xfrm>
            </p:grpSpPr>
            <p:grpSp>
              <p:nvGrpSpPr>
                <p:cNvPr id="173115" name="Group 59"/>
                <p:cNvGrpSpPr>
                  <a:grpSpLocks/>
                </p:cNvGrpSpPr>
                <p:nvPr/>
              </p:nvGrpSpPr>
              <p:grpSpPr bwMode="auto">
                <a:xfrm>
                  <a:off x="4128" y="3216"/>
                  <a:ext cx="160" cy="480"/>
                  <a:chOff x="3206" y="1846"/>
                  <a:chExt cx="288" cy="678"/>
                </a:xfrm>
              </p:grpSpPr>
              <p:sp>
                <p:nvSpPr>
                  <p:cNvPr id="1731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206" y="2368"/>
                    <a:ext cx="288" cy="156"/>
                  </a:xfrm>
                  <a:prstGeom prst="ellipse">
                    <a:avLst/>
                  </a:prstGeom>
                  <a:solidFill>
                    <a:srgbClr val="A9A8A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206" y="2338"/>
                    <a:ext cx="288" cy="162"/>
                  </a:xfrm>
                  <a:prstGeom prst="ellipse">
                    <a:avLst/>
                  </a:prstGeom>
                  <a:solidFill>
                    <a:srgbClr val="DEDE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18" name="Freeform 62"/>
                  <p:cNvSpPr>
                    <a:spLocks/>
                  </p:cNvSpPr>
                  <p:nvPr/>
                </p:nvSpPr>
                <p:spPr bwMode="auto">
                  <a:xfrm>
                    <a:off x="3206" y="2338"/>
                    <a:ext cx="288" cy="162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48" y="13"/>
                      </a:cxn>
                      <a:cxn ang="0">
                        <a:pos x="24" y="2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3" y="25"/>
                      </a:cxn>
                      <a:cxn ang="0">
                        <a:pos x="46" y="13"/>
                      </a:cxn>
                      <a:cxn ang="0">
                        <a:pos x="23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48" h="27">
                        <a:moveTo>
                          <a:pt x="24" y="0"/>
                        </a:moveTo>
                        <a:cubicBezTo>
                          <a:pt x="37" y="0"/>
                          <a:pt x="48" y="6"/>
                          <a:pt x="48" y="13"/>
                        </a:cubicBezTo>
                        <a:cubicBezTo>
                          <a:pt x="48" y="21"/>
                          <a:pt x="37" y="27"/>
                          <a:pt x="24" y="27"/>
                        </a:cubicBezTo>
                        <a:cubicBezTo>
                          <a:pt x="10" y="27"/>
                          <a:pt x="0" y="21"/>
                          <a:pt x="0" y="13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20"/>
                          <a:pt x="10" y="25"/>
                          <a:pt x="23" y="25"/>
                        </a:cubicBezTo>
                        <a:cubicBezTo>
                          <a:pt x="35" y="25"/>
                          <a:pt x="46" y="20"/>
                          <a:pt x="46" y="13"/>
                        </a:cubicBezTo>
                        <a:cubicBezTo>
                          <a:pt x="46" y="6"/>
                          <a:pt x="36" y="1"/>
                          <a:pt x="23" y="0"/>
                        </a:cubicBezTo>
                        <a:cubicBezTo>
                          <a:pt x="23" y="0"/>
                          <a:pt x="24" y="0"/>
                          <a:pt x="24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2332"/>
                    <a:ext cx="198" cy="102"/>
                  </a:xfrm>
                  <a:prstGeom prst="ellipse">
                    <a:avLst/>
                  </a:prstGeom>
                  <a:solidFill>
                    <a:srgbClr val="838181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0" name="Freeform 64"/>
                  <p:cNvSpPr>
                    <a:spLocks/>
                  </p:cNvSpPr>
                  <p:nvPr/>
                </p:nvSpPr>
                <p:spPr bwMode="auto">
                  <a:xfrm>
                    <a:off x="3224" y="2158"/>
                    <a:ext cx="246" cy="264"/>
                  </a:xfrm>
                  <a:custGeom>
                    <a:avLst/>
                    <a:gdLst/>
                    <a:ahLst/>
                    <a:cxnLst>
                      <a:cxn ang="0">
                        <a:pos x="41" y="32"/>
                      </a:cxn>
                      <a:cxn ang="0">
                        <a:pos x="21" y="44"/>
                      </a:cxn>
                      <a:cxn ang="0">
                        <a:pos x="0" y="31"/>
                      </a:cxn>
                      <a:cxn ang="0">
                        <a:pos x="13" y="0"/>
                      </a:cxn>
                      <a:cxn ang="0">
                        <a:pos x="28" y="0"/>
                      </a:cxn>
                      <a:cxn ang="0">
                        <a:pos x="41" y="32"/>
                      </a:cxn>
                    </a:cxnLst>
                    <a:rect l="0" t="0" r="r" b="b"/>
                    <a:pathLst>
                      <a:path w="41" h="44">
                        <a:moveTo>
                          <a:pt x="41" y="32"/>
                        </a:moveTo>
                        <a:cubicBezTo>
                          <a:pt x="39" y="39"/>
                          <a:pt x="32" y="44"/>
                          <a:pt x="21" y="44"/>
                        </a:cubicBezTo>
                        <a:cubicBezTo>
                          <a:pt x="20" y="44"/>
                          <a:pt x="0" y="43"/>
                          <a:pt x="0" y="31"/>
                        </a:cubicBezTo>
                        <a:cubicBezTo>
                          <a:pt x="5" y="29"/>
                          <a:pt x="11" y="16"/>
                          <a:pt x="13" y="0"/>
                        </a:cubicBezTo>
                        <a:lnTo>
                          <a:pt x="28" y="0"/>
                        </a:lnTo>
                        <a:cubicBezTo>
                          <a:pt x="29" y="13"/>
                          <a:pt x="37" y="29"/>
                          <a:pt x="41" y="32"/>
                        </a:cubicBezTo>
                      </a:path>
                    </a:pathLst>
                  </a:custGeom>
                  <a:solidFill>
                    <a:srgbClr val="FDFFC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1" name="Freeform 65"/>
                  <p:cNvSpPr>
                    <a:spLocks/>
                  </p:cNvSpPr>
                  <p:nvPr/>
                </p:nvSpPr>
                <p:spPr bwMode="auto">
                  <a:xfrm>
                    <a:off x="3296" y="2158"/>
                    <a:ext cx="174" cy="264"/>
                  </a:xfrm>
                  <a:custGeom>
                    <a:avLst/>
                    <a:gdLst/>
                    <a:ahLst/>
                    <a:cxnLst>
                      <a:cxn ang="0">
                        <a:pos x="29" y="32"/>
                      </a:cxn>
                      <a:cxn ang="0">
                        <a:pos x="9" y="44"/>
                      </a:cxn>
                      <a:cxn ang="0">
                        <a:pos x="0" y="42"/>
                      </a:cxn>
                      <a:cxn ang="0">
                        <a:pos x="6" y="43"/>
                      </a:cxn>
                      <a:cxn ang="0">
                        <a:pos x="26" y="32"/>
                      </a:cxn>
                      <a:cxn ang="0">
                        <a:pos x="13" y="0"/>
                      </a:cxn>
                      <a:cxn ang="0">
                        <a:pos x="16" y="0"/>
                      </a:cxn>
                      <a:cxn ang="0">
                        <a:pos x="29" y="32"/>
                      </a:cxn>
                    </a:cxnLst>
                    <a:rect l="0" t="0" r="r" b="b"/>
                    <a:pathLst>
                      <a:path w="29" h="44">
                        <a:moveTo>
                          <a:pt x="29" y="32"/>
                        </a:moveTo>
                        <a:cubicBezTo>
                          <a:pt x="27" y="39"/>
                          <a:pt x="20" y="44"/>
                          <a:pt x="9" y="44"/>
                        </a:cubicBezTo>
                        <a:cubicBezTo>
                          <a:pt x="8" y="44"/>
                          <a:pt x="4" y="43"/>
                          <a:pt x="0" y="42"/>
                        </a:cubicBezTo>
                        <a:cubicBezTo>
                          <a:pt x="3" y="43"/>
                          <a:pt x="5" y="43"/>
                          <a:pt x="6" y="43"/>
                        </a:cubicBezTo>
                        <a:cubicBezTo>
                          <a:pt x="17" y="43"/>
                          <a:pt x="24" y="38"/>
                          <a:pt x="26" y="32"/>
                        </a:cubicBezTo>
                        <a:cubicBezTo>
                          <a:pt x="22" y="29"/>
                          <a:pt x="14" y="13"/>
                          <a:pt x="13" y="0"/>
                        </a:cubicBezTo>
                        <a:lnTo>
                          <a:pt x="16" y="0"/>
                        </a:lnTo>
                        <a:cubicBezTo>
                          <a:pt x="17" y="13"/>
                          <a:pt x="25" y="29"/>
                          <a:pt x="29" y="32"/>
                        </a:cubicBezTo>
                      </a:path>
                    </a:pathLst>
                  </a:custGeom>
                  <a:solidFill>
                    <a:srgbClr val="A9A8A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278" y="2098"/>
                    <a:ext cx="144" cy="78"/>
                  </a:xfrm>
                  <a:prstGeom prst="ellipse">
                    <a:avLst/>
                  </a:pr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2062"/>
                    <a:ext cx="180" cy="96"/>
                  </a:xfrm>
                  <a:prstGeom prst="ellipse">
                    <a:avLst/>
                  </a:pr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4" name="Freeform 68"/>
                  <p:cNvSpPr>
                    <a:spLocks/>
                  </p:cNvSpPr>
                  <p:nvPr/>
                </p:nvSpPr>
                <p:spPr bwMode="auto">
                  <a:xfrm>
                    <a:off x="3260" y="2062"/>
                    <a:ext cx="180" cy="96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30" y="8"/>
                      </a:cxn>
                      <a:cxn ang="0">
                        <a:pos x="15" y="16"/>
                      </a:cxn>
                      <a:cxn ang="0">
                        <a:pos x="0" y="10"/>
                      </a:cxn>
                      <a:cxn ang="0">
                        <a:pos x="14" y="15"/>
                      </a:cxn>
                      <a:cxn ang="0">
                        <a:pos x="28" y="7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30" h="16">
                        <a:moveTo>
                          <a:pt x="16" y="0"/>
                        </a:moveTo>
                        <a:cubicBezTo>
                          <a:pt x="24" y="0"/>
                          <a:pt x="30" y="4"/>
                          <a:pt x="30" y="8"/>
                        </a:cubicBezTo>
                        <a:cubicBezTo>
                          <a:pt x="30" y="13"/>
                          <a:pt x="23" y="16"/>
                          <a:pt x="15" y="16"/>
                        </a:cubicBezTo>
                        <a:cubicBezTo>
                          <a:pt x="8" y="16"/>
                          <a:pt x="2" y="14"/>
                          <a:pt x="0" y="10"/>
                        </a:cubicBezTo>
                        <a:cubicBezTo>
                          <a:pt x="2" y="13"/>
                          <a:pt x="8" y="15"/>
                          <a:pt x="14" y="15"/>
                        </a:cubicBezTo>
                        <a:cubicBezTo>
                          <a:pt x="22" y="15"/>
                          <a:pt x="28" y="11"/>
                          <a:pt x="28" y="7"/>
                        </a:cubicBezTo>
                        <a:cubicBezTo>
                          <a:pt x="28" y="4"/>
                          <a:pt x="23" y="0"/>
                          <a:pt x="16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302" y="2062"/>
                    <a:ext cx="96" cy="54"/>
                  </a:xfrm>
                  <a:prstGeom prst="ellipse">
                    <a:avLst/>
                  </a:pr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302" y="2044"/>
                    <a:ext cx="96" cy="48"/>
                  </a:xfrm>
                  <a:prstGeom prst="ellipse">
                    <a:avLst/>
                  </a:pr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7" name="Freeform 71"/>
                  <p:cNvSpPr>
                    <a:spLocks/>
                  </p:cNvSpPr>
                  <p:nvPr/>
                </p:nvSpPr>
                <p:spPr bwMode="auto">
                  <a:xfrm>
                    <a:off x="3284" y="2014"/>
                    <a:ext cx="126" cy="60"/>
                  </a:xfrm>
                  <a:custGeom>
                    <a:avLst/>
                    <a:gdLst/>
                    <a:ahLst/>
                    <a:cxnLst>
                      <a:cxn ang="0">
                        <a:pos x="19" y="6"/>
                      </a:cxn>
                      <a:cxn ang="0">
                        <a:pos x="11" y="10"/>
                      </a:cxn>
                      <a:cxn ang="0">
                        <a:pos x="3" y="6"/>
                      </a:cxn>
                      <a:cxn ang="0">
                        <a:pos x="0" y="0"/>
                      </a:cxn>
                      <a:cxn ang="0">
                        <a:pos x="21" y="0"/>
                      </a:cxn>
                      <a:cxn ang="0">
                        <a:pos x="19" y="6"/>
                      </a:cxn>
                    </a:cxnLst>
                    <a:rect l="0" t="0" r="r" b="b"/>
                    <a:pathLst>
                      <a:path w="21" h="10">
                        <a:moveTo>
                          <a:pt x="19" y="6"/>
                        </a:moveTo>
                        <a:cubicBezTo>
                          <a:pt x="19" y="8"/>
                          <a:pt x="15" y="10"/>
                          <a:pt x="11" y="10"/>
                        </a:cubicBezTo>
                        <a:cubicBezTo>
                          <a:pt x="6" y="10"/>
                          <a:pt x="3" y="8"/>
                          <a:pt x="3" y="6"/>
                        </a:cubicBezTo>
                        <a:lnTo>
                          <a:pt x="0" y="0"/>
                        </a:lnTo>
                        <a:lnTo>
                          <a:pt x="21" y="0"/>
                        </a:lnTo>
                        <a:lnTo>
                          <a:pt x="19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284" y="1978"/>
                    <a:ext cx="132" cy="72"/>
                  </a:xfrm>
                  <a:prstGeom prst="ellipse">
                    <a:avLst/>
                  </a:pr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1966"/>
                    <a:ext cx="72" cy="42"/>
                  </a:xfrm>
                  <a:prstGeom prst="ellipse">
                    <a:avLst/>
                  </a:pr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0" name="Freeform 74"/>
                  <p:cNvSpPr>
                    <a:spLocks/>
                  </p:cNvSpPr>
                  <p:nvPr/>
                </p:nvSpPr>
                <p:spPr bwMode="auto">
                  <a:xfrm>
                    <a:off x="3284" y="1846"/>
                    <a:ext cx="126" cy="144"/>
                  </a:xfrm>
                  <a:custGeom>
                    <a:avLst/>
                    <a:gdLst/>
                    <a:ahLst/>
                    <a:cxnLst>
                      <a:cxn ang="0">
                        <a:pos x="8" y="2"/>
                      </a:cxn>
                      <a:cxn ang="0">
                        <a:pos x="11" y="0"/>
                      </a:cxn>
                      <a:cxn ang="0">
                        <a:pos x="14" y="2"/>
                      </a:cxn>
                      <a:cxn ang="0">
                        <a:pos x="13" y="10"/>
                      </a:cxn>
                      <a:cxn ang="0">
                        <a:pos x="20" y="9"/>
                      </a:cxn>
                      <a:cxn ang="0">
                        <a:pos x="21" y="12"/>
                      </a:cxn>
                      <a:cxn ang="0">
                        <a:pos x="20" y="15"/>
                      </a:cxn>
                      <a:cxn ang="0">
                        <a:pos x="13" y="14"/>
                      </a:cxn>
                      <a:cxn ang="0">
                        <a:pos x="14" y="24"/>
                      </a:cxn>
                      <a:cxn ang="0">
                        <a:pos x="8" y="24"/>
                      </a:cxn>
                      <a:cxn ang="0">
                        <a:pos x="9" y="14"/>
                      </a:cxn>
                      <a:cxn ang="0">
                        <a:pos x="2" y="15"/>
                      </a:cxn>
                      <a:cxn ang="0">
                        <a:pos x="0" y="12"/>
                      </a:cxn>
                      <a:cxn ang="0">
                        <a:pos x="2" y="9"/>
                      </a:cxn>
                      <a:cxn ang="0">
                        <a:pos x="9" y="10"/>
                      </a:cxn>
                      <a:cxn ang="0">
                        <a:pos x="8" y="2"/>
                      </a:cxn>
                    </a:cxnLst>
                    <a:rect l="0" t="0" r="r" b="b"/>
                    <a:pathLst>
                      <a:path w="21" h="24">
                        <a:moveTo>
                          <a:pt x="8" y="2"/>
                        </a:moveTo>
                        <a:lnTo>
                          <a:pt x="11" y="0"/>
                        </a:lnTo>
                        <a:lnTo>
                          <a:pt x="14" y="2"/>
                        </a:lnTo>
                        <a:lnTo>
                          <a:pt x="13" y="10"/>
                        </a:lnTo>
                        <a:lnTo>
                          <a:pt x="20" y="9"/>
                        </a:lnTo>
                        <a:lnTo>
                          <a:pt x="21" y="12"/>
                        </a:lnTo>
                        <a:lnTo>
                          <a:pt x="20" y="15"/>
                        </a:lnTo>
                        <a:lnTo>
                          <a:pt x="13" y="14"/>
                        </a:lnTo>
                        <a:lnTo>
                          <a:pt x="14" y="24"/>
                        </a:lnTo>
                        <a:lnTo>
                          <a:pt x="8" y="24"/>
                        </a:lnTo>
                        <a:lnTo>
                          <a:pt x="9" y="14"/>
                        </a:lnTo>
                        <a:lnTo>
                          <a:pt x="2" y="15"/>
                        </a:lnTo>
                        <a:lnTo>
                          <a:pt x="0" y="12"/>
                        </a:lnTo>
                        <a:lnTo>
                          <a:pt x="2" y="9"/>
                        </a:lnTo>
                        <a:lnTo>
                          <a:pt x="9" y="10"/>
                        </a:lnTo>
                        <a:lnTo>
                          <a:pt x="8" y="2"/>
                        </a:lnTo>
                      </a:path>
                    </a:pathLst>
                  </a:cu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3131" name="Group 75"/>
                <p:cNvGrpSpPr>
                  <a:grpSpLocks/>
                </p:cNvGrpSpPr>
                <p:nvPr/>
              </p:nvGrpSpPr>
              <p:grpSpPr bwMode="auto">
                <a:xfrm>
                  <a:off x="3408" y="3216"/>
                  <a:ext cx="175" cy="432"/>
                  <a:chOff x="3590" y="1528"/>
                  <a:chExt cx="246" cy="516"/>
                </a:xfrm>
              </p:grpSpPr>
              <p:sp>
                <p:nvSpPr>
                  <p:cNvPr id="1731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590" y="1912"/>
                    <a:ext cx="246" cy="132"/>
                  </a:xfrm>
                  <a:prstGeom prst="ellipse">
                    <a:avLst/>
                  </a:prstGeom>
                  <a:solidFill>
                    <a:srgbClr val="A9A8A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590" y="1888"/>
                    <a:ext cx="246" cy="132"/>
                  </a:xfrm>
                  <a:prstGeom prst="ellipse">
                    <a:avLst/>
                  </a:prstGeom>
                  <a:solidFill>
                    <a:srgbClr val="DEDE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4" name="Freeform 78"/>
                  <p:cNvSpPr>
                    <a:spLocks/>
                  </p:cNvSpPr>
                  <p:nvPr/>
                </p:nvSpPr>
                <p:spPr bwMode="auto">
                  <a:xfrm>
                    <a:off x="3590" y="1888"/>
                    <a:ext cx="246" cy="132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41" y="11"/>
                      </a:cxn>
                      <a:cxn ang="0">
                        <a:pos x="20" y="22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9" y="21"/>
                      </a:cxn>
                      <a:cxn ang="0">
                        <a:pos x="39" y="1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41" h="22">
                        <a:moveTo>
                          <a:pt x="20" y="0"/>
                        </a:moveTo>
                        <a:cubicBezTo>
                          <a:pt x="32" y="0"/>
                          <a:pt x="41" y="5"/>
                          <a:pt x="41" y="11"/>
                        </a:cubicBezTo>
                        <a:cubicBezTo>
                          <a:pt x="41" y="18"/>
                          <a:pt x="32" y="22"/>
                          <a:pt x="20" y="22"/>
                        </a:cubicBezTo>
                        <a:cubicBezTo>
                          <a:pt x="9" y="22"/>
                          <a:pt x="0" y="18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7"/>
                          <a:pt x="9" y="21"/>
                          <a:pt x="19" y="21"/>
                        </a:cubicBezTo>
                        <a:cubicBezTo>
                          <a:pt x="30" y="21"/>
                          <a:pt x="39" y="17"/>
                          <a:pt x="39" y="11"/>
                        </a:cubicBezTo>
                        <a:cubicBezTo>
                          <a:pt x="39" y="5"/>
                          <a:pt x="30" y="1"/>
                          <a:pt x="2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5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632" y="1882"/>
                    <a:ext cx="162" cy="90"/>
                  </a:xfrm>
                  <a:prstGeom prst="ellipse">
                    <a:avLst/>
                  </a:prstGeom>
                  <a:solidFill>
                    <a:srgbClr val="83818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6" name="Freeform 80"/>
                  <p:cNvSpPr>
                    <a:spLocks/>
                  </p:cNvSpPr>
                  <p:nvPr/>
                </p:nvSpPr>
                <p:spPr bwMode="auto">
                  <a:xfrm>
                    <a:off x="3608" y="1738"/>
                    <a:ext cx="210" cy="216"/>
                  </a:xfrm>
                  <a:custGeom>
                    <a:avLst/>
                    <a:gdLst/>
                    <a:ahLst/>
                    <a:cxnLst>
                      <a:cxn ang="0">
                        <a:pos x="35" y="27"/>
                      </a:cxn>
                      <a:cxn ang="0">
                        <a:pos x="17" y="36"/>
                      </a:cxn>
                      <a:cxn ang="0">
                        <a:pos x="0" y="26"/>
                      </a:cxn>
                      <a:cxn ang="0">
                        <a:pos x="11" y="0"/>
                      </a:cxn>
                      <a:cxn ang="0">
                        <a:pos x="24" y="0"/>
                      </a:cxn>
                      <a:cxn ang="0">
                        <a:pos x="35" y="27"/>
                      </a:cxn>
                    </a:cxnLst>
                    <a:rect l="0" t="0" r="r" b="b"/>
                    <a:pathLst>
                      <a:path w="35" h="36">
                        <a:moveTo>
                          <a:pt x="35" y="27"/>
                        </a:moveTo>
                        <a:cubicBezTo>
                          <a:pt x="33" y="32"/>
                          <a:pt x="27" y="36"/>
                          <a:pt x="17" y="36"/>
                        </a:cubicBezTo>
                        <a:cubicBezTo>
                          <a:pt x="17" y="36"/>
                          <a:pt x="0" y="36"/>
                          <a:pt x="0" y="26"/>
                        </a:cubicBezTo>
                        <a:cubicBezTo>
                          <a:pt x="4" y="24"/>
                          <a:pt x="9" y="14"/>
                          <a:pt x="11" y="0"/>
                        </a:cubicBezTo>
                        <a:lnTo>
                          <a:pt x="24" y="0"/>
                        </a:lnTo>
                        <a:cubicBezTo>
                          <a:pt x="24" y="11"/>
                          <a:pt x="31" y="25"/>
                          <a:pt x="35" y="27"/>
                        </a:cubicBezTo>
                      </a:path>
                    </a:pathLst>
                  </a:custGeom>
                  <a:solidFill>
                    <a:srgbClr val="FDFFC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7" name="Freeform 81"/>
                  <p:cNvSpPr>
                    <a:spLocks/>
                  </p:cNvSpPr>
                  <p:nvPr/>
                </p:nvSpPr>
                <p:spPr bwMode="auto">
                  <a:xfrm>
                    <a:off x="3668" y="1738"/>
                    <a:ext cx="150" cy="216"/>
                  </a:xfrm>
                  <a:custGeom>
                    <a:avLst/>
                    <a:gdLst/>
                    <a:ahLst/>
                    <a:cxnLst>
                      <a:cxn ang="0">
                        <a:pos x="25" y="27"/>
                      </a:cxn>
                      <a:cxn ang="0">
                        <a:pos x="7" y="36"/>
                      </a:cxn>
                      <a:cxn ang="0">
                        <a:pos x="0" y="35"/>
                      </a:cxn>
                      <a:cxn ang="0">
                        <a:pos x="5" y="36"/>
                      </a:cxn>
                      <a:cxn ang="0">
                        <a:pos x="22" y="27"/>
                      </a:cxn>
                      <a:cxn ang="0">
                        <a:pos x="11" y="0"/>
                      </a:cxn>
                      <a:cxn ang="0">
                        <a:pos x="14" y="0"/>
                      </a:cxn>
                      <a:cxn ang="0">
                        <a:pos x="25" y="27"/>
                      </a:cxn>
                    </a:cxnLst>
                    <a:rect l="0" t="0" r="r" b="b"/>
                    <a:pathLst>
                      <a:path w="25" h="36">
                        <a:moveTo>
                          <a:pt x="25" y="27"/>
                        </a:moveTo>
                        <a:cubicBezTo>
                          <a:pt x="23" y="32"/>
                          <a:pt x="17" y="36"/>
                          <a:pt x="7" y="36"/>
                        </a:cubicBezTo>
                        <a:cubicBezTo>
                          <a:pt x="7" y="36"/>
                          <a:pt x="4" y="36"/>
                          <a:pt x="0" y="35"/>
                        </a:cubicBezTo>
                        <a:cubicBezTo>
                          <a:pt x="3" y="36"/>
                          <a:pt x="5" y="36"/>
                          <a:pt x="5" y="36"/>
                        </a:cubicBezTo>
                        <a:cubicBezTo>
                          <a:pt x="14" y="36"/>
                          <a:pt x="20" y="32"/>
                          <a:pt x="22" y="27"/>
                        </a:cubicBezTo>
                        <a:cubicBezTo>
                          <a:pt x="18" y="24"/>
                          <a:pt x="12" y="11"/>
                          <a:pt x="11" y="0"/>
                        </a:cubicBezTo>
                        <a:lnTo>
                          <a:pt x="14" y="0"/>
                        </a:lnTo>
                        <a:cubicBezTo>
                          <a:pt x="14" y="11"/>
                          <a:pt x="21" y="25"/>
                          <a:pt x="25" y="27"/>
                        </a:cubicBezTo>
                      </a:path>
                    </a:pathLst>
                  </a:custGeom>
                  <a:solidFill>
                    <a:srgbClr val="C2C1C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8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644" y="1726"/>
                    <a:ext cx="138" cy="72"/>
                  </a:xfrm>
                  <a:prstGeom prst="ellipse">
                    <a:avLst/>
                  </a:pr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3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3626" y="1690"/>
                    <a:ext cx="174" cy="96"/>
                  </a:xfrm>
                  <a:prstGeom prst="ellipse">
                    <a:avLst/>
                  </a:pr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0" name="Freeform 84"/>
                  <p:cNvSpPr>
                    <a:spLocks/>
                  </p:cNvSpPr>
                  <p:nvPr/>
                </p:nvSpPr>
                <p:spPr bwMode="auto">
                  <a:xfrm>
                    <a:off x="3626" y="1690"/>
                    <a:ext cx="174" cy="96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29" y="8"/>
                      </a:cxn>
                      <a:cxn ang="0">
                        <a:pos x="14" y="16"/>
                      </a:cxn>
                      <a:cxn ang="0">
                        <a:pos x="0" y="10"/>
                      </a:cxn>
                      <a:cxn ang="0">
                        <a:pos x="13" y="14"/>
                      </a:cxn>
                      <a:cxn ang="0">
                        <a:pos x="27" y="7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29" h="16">
                        <a:moveTo>
                          <a:pt x="15" y="0"/>
                        </a:moveTo>
                        <a:cubicBezTo>
                          <a:pt x="23" y="1"/>
                          <a:pt x="29" y="4"/>
                          <a:pt x="29" y="8"/>
                        </a:cubicBezTo>
                        <a:cubicBezTo>
                          <a:pt x="29" y="12"/>
                          <a:pt x="22" y="16"/>
                          <a:pt x="14" y="16"/>
                        </a:cubicBezTo>
                        <a:cubicBezTo>
                          <a:pt x="8" y="16"/>
                          <a:pt x="2" y="13"/>
                          <a:pt x="0" y="10"/>
                        </a:cubicBezTo>
                        <a:cubicBezTo>
                          <a:pt x="3" y="13"/>
                          <a:pt x="8" y="14"/>
                          <a:pt x="13" y="14"/>
                        </a:cubicBezTo>
                        <a:cubicBezTo>
                          <a:pt x="21" y="14"/>
                          <a:pt x="27" y="11"/>
                          <a:pt x="27" y="7"/>
                        </a:cubicBezTo>
                        <a:cubicBezTo>
                          <a:pt x="27" y="4"/>
                          <a:pt x="22" y="1"/>
                          <a:pt x="1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668" y="1690"/>
                    <a:ext cx="90" cy="54"/>
                  </a:xfrm>
                  <a:prstGeom prst="ellipse">
                    <a:avLst/>
                  </a:pr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2" name="Freeform 86"/>
                  <p:cNvSpPr>
                    <a:spLocks/>
                  </p:cNvSpPr>
                  <p:nvPr/>
                </p:nvSpPr>
                <p:spPr bwMode="auto">
                  <a:xfrm>
                    <a:off x="3644" y="1552"/>
                    <a:ext cx="138" cy="174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4" y="1"/>
                      </a:cxn>
                      <a:cxn ang="0">
                        <a:pos x="20" y="19"/>
                      </a:cxn>
                      <a:cxn ang="0">
                        <a:pos x="11" y="29"/>
                      </a:cxn>
                      <a:cxn ang="0">
                        <a:pos x="3" y="20"/>
                      </a:cxn>
                      <a:cxn ang="0">
                        <a:pos x="8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3" h="29">
                        <a:moveTo>
                          <a:pt x="11" y="0"/>
                        </a:moveTo>
                        <a:cubicBezTo>
                          <a:pt x="12" y="0"/>
                          <a:pt x="14" y="0"/>
                          <a:pt x="14" y="1"/>
                        </a:cubicBezTo>
                        <a:cubicBezTo>
                          <a:pt x="16" y="8"/>
                          <a:pt x="17" y="15"/>
                          <a:pt x="20" y="19"/>
                        </a:cubicBezTo>
                        <a:cubicBezTo>
                          <a:pt x="23" y="26"/>
                          <a:pt x="14" y="29"/>
                          <a:pt x="11" y="29"/>
                        </a:cubicBezTo>
                        <a:cubicBezTo>
                          <a:pt x="8" y="29"/>
                          <a:pt x="0" y="27"/>
                          <a:pt x="3" y="20"/>
                        </a:cubicBezTo>
                        <a:cubicBezTo>
                          <a:pt x="5" y="14"/>
                          <a:pt x="8" y="9"/>
                          <a:pt x="8" y="1"/>
                        </a:cubicBezTo>
                        <a:cubicBezTo>
                          <a:pt x="8" y="0"/>
                          <a:pt x="10" y="0"/>
                          <a:pt x="11" y="0"/>
                        </a:cubicBezTo>
                      </a:path>
                    </a:pathLst>
                  </a:cu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3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1534"/>
                    <a:ext cx="66" cy="36"/>
                  </a:xfrm>
                  <a:prstGeom prst="ellipse">
                    <a:avLst/>
                  </a:prstGeom>
                  <a:solidFill>
                    <a:srgbClr val="FDFFC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4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692" y="1528"/>
                    <a:ext cx="42" cy="24"/>
                  </a:xfrm>
                  <a:prstGeom prst="ellipse">
                    <a:avLst/>
                  </a:pr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5" name="Freeform 89"/>
                  <p:cNvSpPr>
                    <a:spLocks/>
                  </p:cNvSpPr>
                  <p:nvPr/>
                </p:nvSpPr>
                <p:spPr bwMode="auto">
                  <a:xfrm>
                    <a:off x="3722" y="1612"/>
                    <a:ext cx="24" cy="96"/>
                  </a:xfrm>
                  <a:custGeom>
                    <a:avLst/>
                    <a:gdLst/>
                    <a:ahLst/>
                    <a:cxnLst>
                      <a:cxn ang="0">
                        <a:pos x="1" y="16"/>
                      </a:cxn>
                      <a:cxn ang="0">
                        <a:pos x="2" y="13"/>
                      </a:cxn>
                      <a:cxn ang="0">
                        <a:pos x="0" y="0"/>
                      </a:cxn>
                      <a:cxn ang="0">
                        <a:pos x="4" y="13"/>
                      </a:cxn>
                      <a:cxn ang="0">
                        <a:pos x="1" y="16"/>
                      </a:cxn>
                    </a:cxnLst>
                    <a:rect l="0" t="0" r="r" b="b"/>
                    <a:pathLst>
                      <a:path w="4" h="16">
                        <a:moveTo>
                          <a:pt x="1" y="16"/>
                        </a:moveTo>
                        <a:cubicBezTo>
                          <a:pt x="1" y="15"/>
                          <a:pt x="2" y="14"/>
                          <a:pt x="2" y="13"/>
                        </a:cubicBezTo>
                        <a:cubicBezTo>
                          <a:pt x="2" y="8"/>
                          <a:pt x="1" y="4"/>
                          <a:pt x="0" y="0"/>
                        </a:cubicBezTo>
                        <a:cubicBezTo>
                          <a:pt x="1" y="4"/>
                          <a:pt x="4" y="8"/>
                          <a:pt x="4" y="13"/>
                        </a:cubicBezTo>
                        <a:cubicBezTo>
                          <a:pt x="4" y="15"/>
                          <a:pt x="2" y="15"/>
                          <a:pt x="1" y="16"/>
                        </a:cubicBezTo>
                      </a:path>
                    </a:pathLst>
                  </a:custGeom>
                  <a:solidFill>
                    <a:srgbClr val="9594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3146" name="Group 90"/>
                <p:cNvGrpSpPr>
                  <a:grpSpLocks/>
                </p:cNvGrpSpPr>
                <p:nvPr/>
              </p:nvGrpSpPr>
              <p:grpSpPr bwMode="auto">
                <a:xfrm>
                  <a:off x="3744" y="3072"/>
                  <a:ext cx="180" cy="480"/>
                  <a:chOff x="2498" y="1516"/>
                  <a:chExt cx="288" cy="678"/>
                </a:xfrm>
              </p:grpSpPr>
              <p:sp>
                <p:nvSpPr>
                  <p:cNvPr id="173147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2038"/>
                    <a:ext cx="288" cy="156"/>
                  </a:xfrm>
                  <a:prstGeom prst="ellipse">
                    <a:avLst/>
                  </a:prstGeom>
                  <a:solidFill>
                    <a:srgbClr val="504C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2008"/>
                    <a:ext cx="288" cy="156"/>
                  </a:xfrm>
                  <a:prstGeom prst="ellipse">
                    <a:avLst/>
                  </a:prstGeom>
                  <a:solidFill>
                    <a:srgbClr val="504C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49" name="Freeform 93"/>
                  <p:cNvSpPr>
                    <a:spLocks/>
                  </p:cNvSpPr>
                  <p:nvPr/>
                </p:nvSpPr>
                <p:spPr bwMode="auto">
                  <a:xfrm>
                    <a:off x="2498" y="2008"/>
                    <a:ext cx="288" cy="15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48" y="13"/>
                      </a:cxn>
                      <a:cxn ang="0">
                        <a:pos x="24" y="26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3" y="25"/>
                      </a:cxn>
                      <a:cxn ang="0">
                        <a:pos x="46" y="12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48" h="26">
                        <a:moveTo>
                          <a:pt x="24" y="0"/>
                        </a:moveTo>
                        <a:cubicBezTo>
                          <a:pt x="37" y="0"/>
                          <a:pt x="48" y="6"/>
                          <a:pt x="48" y="13"/>
                        </a:cubicBezTo>
                        <a:cubicBezTo>
                          <a:pt x="48" y="20"/>
                          <a:pt x="37" y="26"/>
                          <a:pt x="24" y="26"/>
                        </a:cubicBezTo>
                        <a:cubicBezTo>
                          <a:pt x="11" y="26"/>
                          <a:pt x="0" y="20"/>
                          <a:pt x="0" y="13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20"/>
                          <a:pt x="11" y="25"/>
                          <a:pt x="23" y="25"/>
                        </a:cubicBezTo>
                        <a:cubicBezTo>
                          <a:pt x="36" y="25"/>
                          <a:pt x="46" y="19"/>
                          <a:pt x="46" y="12"/>
                        </a:cubicBezTo>
                        <a:cubicBezTo>
                          <a:pt x="46" y="6"/>
                          <a:pt x="36" y="0"/>
                          <a:pt x="24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0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546" y="1996"/>
                    <a:ext cx="192" cy="108"/>
                  </a:xfrm>
                  <a:prstGeom prst="ellipse">
                    <a:avLst/>
                  </a:pr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1" name="Freeform 95"/>
                  <p:cNvSpPr>
                    <a:spLocks/>
                  </p:cNvSpPr>
                  <p:nvPr/>
                </p:nvSpPr>
                <p:spPr bwMode="auto">
                  <a:xfrm>
                    <a:off x="2522" y="1828"/>
                    <a:ext cx="246" cy="258"/>
                  </a:xfrm>
                  <a:custGeom>
                    <a:avLst/>
                    <a:gdLst/>
                    <a:ahLst/>
                    <a:cxnLst>
                      <a:cxn ang="0">
                        <a:pos x="41" y="32"/>
                      </a:cxn>
                      <a:cxn ang="0">
                        <a:pos x="20" y="43"/>
                      </a:cxn>
                      <a:cxn ang="0">
                        <a:pos x="0" y="31"/>
                      </a:cxn>
                      <a:cxn ang="0">
                        <a:pos x="12" y="0"/>
                      </a:cxn>
                      <a:cxn ang="0">
                        <a:pos x="28" y="0"/>
                      </a:cxn>
                      <a:cxn ang="0">
                        <a:pos x="41" y="32"/>
                      </a:cxn>
                    </a:cxnLst>
                    <a:rect l="0" t="0" r="r" b="b"/>
                    <a:pathLst>
                      <a:path w="41" h="43">
                        <a:moveTo>
                          <a:pt x="41" y="32"/>
                        </a:moveTo>
                        <a:cubicBezTo>
                          <a:pt x="38" y="38"/>
                          <a:pt x="31" y="43"/>
                          <a:pt x="20" y="43"/>
                        </a:cubicBezTo>
                        <a:cubicBezTo>
                          <a:pt x="19" y="43"/>
                          <a:pt x="0" y="42"/>
                          <a:pt x="0" y="31"/>
                        </a:cubicBezTo>
                        <a:cubicBezTo>
                          <a:pt x="4" y="29"/>
                          <a:pt x="10" y="16"/>
                          <a:pt x="12" y="0"/>
                        </a:cubicBezTo>
                        <a:lnTo>
                          <a:pt x="28" y="0"/>
                        </a:lnTo>
                        <a:cubicBezTo>
                          <a:pt x="28" y="13"/>
                          <a:pt x="36" y="29"/>
                          <a:pt x="41" y="32"/>
                        </a:cubicBezTo>
                      </a:path>
                    </a:pathLst>
                  </a:custGeom>
                  <a:solidFill>
                    <a:srgbClr val="3D39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2" name="Freeform 96"/>
                  <p:cNvSpPr>
                    <a:spLocks/>
                  </p:cNvSpPr>
                  <p:nvPr/>
                </p:nvSpPr>
                <p:spPr bwMode="auto">
                  <a:xfrm>
                    <a:off x="2588" y="1828"/>
                    <a:ext cx="180" cy="258"/>
                  </a:xfrm>
                  <a:custGeom>
                    <a:avLst/>
                    <a:gdLst/>
                    <a:ahLst/>
                    <a:cxnLst>
                      <a:cxn ang="0">
                        <a:pos x="30" y="32"/>
                      </a:cxn>
                      <a:cxn ang="0">
                        <a:pos x="9" y="43"/>
                      </a:cxn>
                      <a:cxn ang="0">
                        <a:pos x="0" y="42"/>
                      </a:cxn>
                      <a:cxn ang="0">
                        <a:pos x="6" y="42"/>
                      </a:cxn>
                      <a:cxn ang="0">
                        <a:pos x="27" y="31"/>
                      </a:cxn>
                      <a:cxn ang="0">
                        <a:pos x="14" y="0"/>
                      </a:cxn>
                      <a:cxn ang="0">
                        <a:pos x="17" y="0"/>
                      </a:cxn>
                      <a:cxn ang="0">
                        <a:pos x="30" y="32"/>
                      </a:cxn>
                    </a:cxnLst>
                    <a:rect l="0" t="0" r="r" b="b"/>
                    <a:pathLst>
                      <a:path w="30" h="43">
                        <a:moveTo>
                          <a:pt x="30" y="32"/>
                        </a:moveTo>
                        <a:cubicBezTo>
                          <a:pt x="27" y="38"/>
                          <a:pt x="20" y="43"/>
                          <a:pt x="9" y="43"/>
                        </a:cubicBezTo>
                        <a:cubicBezTo>
                          <a:pt x="9" y="43"/>
                          <a:pt x="5" y="43"/>
                          <a:pt x="0" y="42"/>
                        </a:cubicBezTo>
                        <a:cubicBezTo>
                          <a:pt x="3" y="42"/>
                          <a:pt x="6" y="42"/>
                          <a:pt x="6" y="42"/>
                        </a:cubicBezTo>
                        <a:cubicBezTo>
                          <a:pt x="17" y="42"/>
                          <a:pt x="24" y="37"/>
                          <a:pt x="27" y="31"/>
                        </a:cubicBezTo>
                        <a:cubicBezTo>
                          <a:pt x="22" y="28"/>
                          <a:pt x="14" y="13"/>
                          <a:pt x="14" y="0"/>
                        </a:cubicBezTo>
                        <a:lnTo>
                          <a:pt x="17" y="0"/>
                        </a:lnTo>
                        <a:cubicBezTo>
                          <a:pt x="17" y="13"/>
                          <a:pt x="25" y="29"/>
                          <a:pt x="30" y="32"/>
                        </a:cubicBezTo>
                      </a:path>
                    </a:pathLst>
                  </a:custGeom>
                  <a:solidFill>
                    <a:srgbClr val="A9A8A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570" y="1762"/>
                    <a:ext cx="144" cy="78"/>
                  </a:xfrm>
                  <a:prstGeom prst="ellipse">
                    <a:avLst/>
                  </a:prstGeom>
                  <a:solidFill>
                    <a:srgbClr val="3D3937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552" y="1726"/>
                    <a:ext cx="180" cy="102"/>
                  </a:xfrm>
                  <a:prstGeom prst="ellipse">
                    <a:avLst/>
                  </a:prstGeom>
                  <a:solidFill>
                    <a:srgbClr val="838181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5" name="Freeform 99"/>
                  <p:cNvSpPr>
                    <a:spLocks/>
                  </p:cNvSpPr>
                  <p:nvPr/>
                </p:nvSpPr>
                <p:spPr bwMode="auto">
                  <a:xfrm>
                    <a:off x="2558" y="1726"/>
                    <a:ext cx="174" cy="102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29" y="9"/>
                      </a:cxn>
                      <a:cxn ang="0">
                        <a:pos x="14" y="17"/>
                      </a:cxn>
                      <a:cxn ang="0">
                        <a:pos x="0" y="11"/>
                      </a:cxn>
                      <a:cxn ang="0">
                        <a:pos x="13" y="15"/>
                      </a:cxn>
                      <a:cxn ang="0">
                        <a:pos x="27" y="8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29" h="17">
                        <a:moveTo>
                          <a:pt x="15" y="0"/>
                        </a:moveTo>
                        <a:cubicBezTo>
                          <a:pt x="23" y="1"/>
                          <a:pt x="29" y="4"/>
                          <a:pt x="29" y="9"/>
                        </a:cubicBezTo>
                        <a:cubicBezTo>
                          <a:pt x="29" y="13"/>
                          <a:pt x="22" y="17"/>
                          <a:pt x="14" y="17"/>
                        </a:cubicBezTo>
                        <a:cubicBezTo>
                          <a:pt x="7" y="17"/>
                          <a:pt x="1" y="14"/>
                          <a:pt x="0" y="11"/>
                        </a:cubicBezTo>
                        <a:cubicBezTo>
                          <a:pt x="2" y="13"/>
                          <a:pt x="7" y="15"/>
                          <a:pt x="13" y="15"/>
                        </a:cubicBezTo>
                        <a:cubicBezTo>
                          <a:pt x="21" y="15"/>
                          <a:pt x="27" y="12"/>
                          <a:pt x="27" y="8"/>
                        </a:cubicBezTo>
                        <a:cubicBezTo>
                          <a:pt x="27" y="4"/>
                          <a:pt x="22" y="1"/>
                          <a:pt x="1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594" y="1732"/>
                    <a:ext cx="96" cy="48"/>
                  </a:xfrm>
                  <a:prstGeom prst="ellipse">
                    <a:avLst/>
                  </a:prstGeom>
                  <a:solidFill>
                    <a:srgbClr val="615E5D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594" y="1708"/>
                    <a:ext cx="96" cy="54"/>
                  </a:xfrm>
                  <a:prstGeom prst="ellipse">
                    <a:avLst/>
                  </a:prstGeom>
                  <a:solidFill>
                    <a:srgbClr val="615E5D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8" name="Freeform 102"/>
                  <p:cNvSpPr>
                    <a:spLocks/>
                  </p:cNvSpPr>
                  <p:nvPr/>
                </p:nvSpPr>
                <p:spPr bwMode="auto">
                  <a:xfrm>
                    <a:off x="2582" y="1678"/>
                    <a:ext cx="126" cy="60"/>
                  </a:xfrm>
                  <a:custGeom>
                    <a:avLst/>
                    <a:gdLst/>
                    <a:ahLst/>
                    <a:cxnLst>
                      <a:cxn ang="0">
                        <a:pos x="18" y="6"/>
                      </a:cxn>
                      <a:cxn ang="0">
                        <a:pos x="10" y="10"/>
                      </a:cxn>
                      <a:cxn ang="0">
                        <a:pos x="2" y="6"/>
                      </a:cxn>
                      <a:cxn ang="0">
                        <a:pos x="0" y="1"/>
                      </a:cxn>
                      <a:cxn ang="0">
                        <a:pos x="21" y="0"/>
                      </a:cxn>
                      <a:cxn ang="0">
                        <a:pos x="18" y="6"/>
                      </a:cxn>
                    </a:cxnLst>
                    <a:rect l="0" t="0" r="r" b="b"/>
                    <a:pathLst>
                      <a:path w="21" h="10">
                        <a:moveTo>
                          <a:pt x="18" y="6"/>
                        </a:moveTo>
                        <a:cubicBezTo>
                          <a:pt x="18" y="9"/>
                          <a:pt x="14" y="10"/>
                          <a:pt x="10" y="10"/>
                        </a:cubicBezTo>
                        <a:cubicBezTo>
                          <a:pt x="6" y="10"/>
                          <a:pt x="2" y="9"/>
                          <a:pt x="2" y="6"/>
                        </a:cubicBezTo>
                        <a:lnTo>
                          <a:pt x="0" y="1"/>
                        </a:lnTo>
                        <a:lnTo>
                          <a:pt x="21" y="0"/>
                        </a:lnTo>
                        <a:lnTo>
                          <a:pt x="18" y="6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576" y="1642"/>
                    <a:ext cx="132" cy="72"/>
                  </a:xfrm>
                  <a:prstGeom prst="ellipse">
                    <a:avLst/>
                  </a:pr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606" y="1636"/>
                    <a:ext cx="72" cy="36"/>
                  </a:xfrm>
                  <a:prstGeom prst="ellipse">
                    <a:avLst/>
                  </a:prstGeom>
                  <a:solidFill>
                    <a:srgbClr val="615E5D"/>
                  </a:solidFill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161" name="Freeform 105"/>
                  <p:cNvSpPr>
                    <a:spLocks/>
                  </p:cNvSpPr>
                  <p:nvPr/>
                </p:nvSpPr>
                <p:spPr bwMode="auto">
                  <a:xfrm>
                    <a:off x="2582" y="1516"/>
                    <a:ext cx="126" cy="138"/>
                  </a:xfrm>
                  <a:custGeom>
                    <a:avLst/>
                    <a:gdLst/>
                    <a:ahLst/>
                    <a:cxnLst>
                      <a:cxn ang="0">
                        <a:pos x="7" y="2"/>
                      </a:cxn>
                      <a:cxn ang="0">
                        <a:pos x="10" y="0"/>
                      </a:cxn>
                      <a:cxn ang="0">
                        <a:pos x="13" y="2"/>
                      </a:cxn>
                      <a:cxn ang="0">
                        <a:pos x="13" y="9"/>
                      </a:cxn>
                      <a:cxn ang="0">
                        <a:pos x="19" y="8"/>
                      </a:cxn>
                      <a:cxn ang="0">
                        <a:pos x="21" y="11"/>
                      </a:cxn>
                      <a:cxn ang="0">
                        <a:pos x="19" y="14"/>
                      </a:cxn>
                      <a:cxn ang="0">
                        <a:pos x="13" y="14"/>
                      </a:cxn>
                      <a:cxn ang="0">
                        <a:pos x="13" y="23"/>
                      </a:cxn>
                      <a:cxn ang="0">
                        <a:pos x="7" y="23"/>
                      </a:cxn>
                      <a:cxn ang="0">
                        <a:pos x="8" y="14"/>
                      </a:cxn>
                      <a:cxn ang="0">
                        <a:pos x="1" y="14"/>
                      </a:cxn>
                      <a:cxn ang="0">
                        <a:pos x="0" y="11"/>
                      </a:cxn>
                      <a:cxn ang="0">
                        <a:pos x="1" y="8"/>
                      </a:cxn>
                      <a:cxn ang="0">
                        <a:pos x="8" y="9"/>
                      </a:cxn>
                      <a:cxn ang="0">
                        <a:pos x="7" y="2"/>
                      </a:cxn>
                    </a:cxnLst>
                    <a:rect l="0" t="0" r="r" b="b"/>
                    <a:pathLst>
                      <a:path w="21" h="23">
                        <a:moveTo>
                          <a:pt x="7" y="2"/>
                        </a:moveTo>
                        <a:lnTo>
                          <a:pt x="10" y="0"/>
                        </a:lnTo>
                        <a:lnTo>
                          <a:pt x="13" y="2"/>
                        </a:lnTo>
                        <a:lnTo>
                          <a:pt x="13" y="9"/>
                        </a:lnTo>
                        <a:lnTo>
                          <a:pt x="19" y="8"/>
                        </a:lnTo>
                        <a:lnTo>
                          <a:pt x="21" y="11"/>
                        </a:lnTo>
                        <a:lnTo>
                          <a:pt x="19" y="14"/>
                        </a:lnTo>
                        <a:lnTo>
                          <a:pt x="13" y="14"/>
                        </a:lnTo>
                        <a:lnTo>
                          <a:pt x="13" y="23"/>
                        </a:lnTo>
                        <a:lnTo>
                          <a:pt x="7" y="23"/>
                        </a:lnTo>
                        <a:lnTo>
                          <a:pt x="8" y="14"/>
                        </a:lnTo>
                        <a:lnTo>
                          <a:pt x="1" y="14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8" y="9"/>
                        </a:lnTo>
                        <a:lnTo>
                          <a:pt x="7" y="2"/>
                        </a:lnTo>
                      </a:path>
                    </a:pathLst>
                  </a:custGeom>
                  <a:solidFill>
                    <a:srgbClr val="504C4B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57998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5334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>
                <a:solidFill>
                  <a:srgbClr val="004800"/>
                </a:solidFill>
                <a:effectLst/>
                <a:latin typeface="Comic Sans MS" pitchFamily="66" charset="0"/>
              </a:rPr>
              <a:t>Reviewing sales targets</a:t>
            </a:r>
            <a:endParaRPr lang="en-US" sz="2800" b="0" u="sng">
              <a:solidFill>
                <a:srgbClr val="004800"/>
              </a:solidFill>
              <a:effectLst/>
              <a:latin typeface="Comic Sans MS" pitchFamily="66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3581400" cy="2259013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effectLst/>
                <a:latin typeface="Comic Sans MS" pitchFamily="66" charset="0"/>
              </a:rPr>
              <a:t>Get more in-depth information on market potential, opportunities and risks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5638800" y="2451100"/>
            <a:ext cx="2971800" cy="977900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effectLst/>
                <a:latin typeface="Comic Sans MS" pitchFamily="66" charset="0"/>
              </a:rPr>
              <a:t>More defined sales targets</a:t>
            </a:r>
            <a:endParaRPr lang="en-U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4572000" y="25908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00808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13928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9284" name="Group 20"/>
          <p:cNvGrpSpPr>
            <a:grpSpLocks/>
          </p:cNvGrpSpPr>
          <p:nvPr/>
        </p:nvGrpSpPr>
        <p:grpSpPr bwMode="auto">
          <a:xfrm>
            <a:off x="4724400" y="4114800"/>
            <a:ext cx="2555875" cy="2119313"/>
            <a:chOff x="432" y="2400"/>
            <a:chExt cx="1610" cy="1335"/>
          </a:xfrm>
        </p:grpSpPr>
        <p:sp>
          <p:nvSpPr>
            <p:cNvPr id="139285" name="Oval 21"/>
            <p:cNvSpPr>
              <a:spLocks noChangeArrowheads="1"/>
            </p:cNvSpPr>
            <p:nvPr/>
          </p:nvSpPr>
          <p:spPr bwMode="auto">
            <a:xfrm>
              <a:off x="432" y="2400"/>
              <a:ext cx="124" cy="20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6" name="Oval 22"/>
            <p:cNvSpPr>
              <a:spLocks noChangeArrowheads="1"/>
            </p:cNvSpPr>
            <p:nvPr/>
          </p:nvSpPr>
          <p:spPr bwMode="auto">
            <a:xfrm>
              <a:off x="515" y="2465"/>
              <a:ext cx="41" cy="59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7" name="Oval 23"/>
            <p:cNvSpPr>
              <a:spLocks noChangeArrowheads="1"/>
            </p:cNvSpPr>
            <p:nvPr/>
          </p:nvSpPr>
          <p:spPr bwMode="auto">
            <a:xfrm>
              <a:off x="597" y="2400"/>
              <a:ext cx="124" cy="20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8" name="Oval 24"/>
            <p:cNvSpPr>
              <a:spLocks noChangeArrowheads="1"/>
            </p:cNvSpPr>
            <p:nvPr/>
          </p:nvSpPr>
          <p:spPr bwMode="auto">
            <a:xfrm>
              <a:off x="680" y="2465"/>
              <a:ext cx="41" cy="59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9" name="Oval 25"/>
            <p:cNvSpPr>
              <a:spLocks noChangeArrowheads="1"/>
            </p:cNvSpPr>
            <p:nvPr/>
          </p:nvSpPr>
          <p:spPr bwMode="auto">
            <a:xfrm rot="1428801" flipH="1">
              <a:off x="561" y="3517"/>
              <a:ext cx="248" cy="123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 rot="21109807" flipH="1">
              <a:off x="644" y="2854"/>
              <a:ext cx="32" cy="347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 rot="490193" flipH="1">
              <a:off x="644" y="3201"/>
              <a:ext cx="32" cy="346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2" name="Oval 28"/>
            <p:cNvSpPr>
              <a:spLocks noChangeArrowheads="1"/>
            </p:cNvSpPr>
            <p:nvPr/>
          </p:nvSpPr>
          <p:spPr bwMode="auto">
            <a:xfrm rot="-4189820">
              <a:off x="375" y="3549"/>
              <a:ext cx="248" cy="12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 rot="21109807" flipH="1">
              <a:off x="521" y="2854"/>
              <a:ext cx="31" cy="347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 rot="490193" flipH="1">
              <a:off x="521" y="3201"/>
              <a:ext cx="31" cy="346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5" name="Freeform 31"/>
            <p:cNvSpPr>
              <a:spLocks/>
            </p:cNvSpPr>
            <p:nvPr/>
          </p:nvSpPr>
          <p:spPr bwMode="auto">
            <a:xfrm>
              <a:off x="466" y="2648"/>
              <a:ext cx="207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96"/>
                </a:cxn>
                <a:cxn ang="0">
                  <a:pos x="384" y="144"/>
                </a:cxn>
                <a:cxn ang="0">
                  <a:pos x="672" y="96"/>
                </a:cxn>
                <a:cxn ang="0">
                  <a:pos x="768" y="0"/>
                </a:cxn>
              </a:cxnLst>
              <a:rect l="0" t="0" r="r" b="b"/>
              <a:pathLst>
                <a:path w="768" h="144">
                  <a:moveTo>
                    <a:pt x="0" y="0"/>
                  </a:moveTo>
                  <a:cubicBezTo>
                    <a:pt x="40" y="36"/>
                    <a:pt x="80" y="72"/>
                    <a:pt x="144" y="96"/>
                  </a:cubicBezTo>
                  <a:cubicBezTo>
                    <a:pt x="208" y="120"/>
                    <a:pt x="296" y="144"/>
                    <a:pt x="384" y="144"/>
                  </a:cubicBezTo>
                  <a:cubicBezTo>
                    <a:pt x="472" y="144"/>
                    <a:pt x="608" y="120"/>
                    <a:pt x="672" y="96"/>
                  </a:cubicBezTo>
                  <a:cubicBezTo>
                    <a:pt x="736" y="72"/>
                    <a:pt x="752" y="36"/>
                    <a:pt x="768" y="0"/>
                  </a:cubicBezTo>
                </a:path>
              </a:pathLst>
            </a:custGeom>
            <a:solidFill>
              <a:srgbClr val="FF0000"/>
            </a:solidFill>
            <a:ln w="635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6" name="Rectangle 32"/>
            <p:cNvSpPr>
              <a:spLocks noChangeArrowheads="1"/>
            </p:cNvSpPr>
            <p:nvPr/>
          </p:nvSpPr>
          <p:spPr bwMode="auto">
            <a:xfrm rot="-6101219">
              <a:off x="590" y="2582"/>
              <a:ext cx="32" cy="347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7" name="Rectangle 33"/>
            <p:cNvSpPr>
              <a:spLocks noChangeArrowheads="1"/>
            </p:cNvSpPr>
            <p:nvPr/>
          </p:nvSpPr>
          <p:spPr bwMode="auto">
            <a:xfrm rot="-6981813">
              <a:off x="919" y="2459"/>
              <a:ext cx="32" cy="346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 rot="9244021" flipH="1">
              <a:off x="1025" y="2483"/>
              <a:ext cx="170" cy="117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9" name="Rectangle 35"/>
            <p:cNvSpPr>
              <a:spLocks noChangeArrowheads="1"/>
            </p:cNvSpPr>
            <p:nvPr/>
          </p:nvSpPr>
          <p:spPr bwMode="auto">
            <a:xfrm rot="1815287" flipH="1">
              <a:off x="1093" y="2579"/>
              <a:ext cx="31" cy="347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0" name="Rectangle 36"/>
            <p:cNvSpPr>
              <a:spLocks noChangeArrowheads="1"/>
            </p:cNvSpPr>
            <p:nvPr/>
          </p:nvSpPr>
          <p:spPr bwMode="auto">
            <a:xfrm rot="6582546" flipH="1">
              <a:off x="832" y="2658"/>
              <a:ext cx="31" cy="346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1" name="Oval 37"/>
            <p:cNvSpPr>
              <a:spLocks noChangeArrowheads="1"/>
            </p:cNvSpPr>
            <p:nvPr/>
          </p:nvSpPr>
          <p:spPr bwMode="auto">
            <a:xfrm rot="21234825" flipH="1">
              <a:off x="1189" y="2589"/>
              <a:ext cx="125" cy="68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2" name="Oval 38"/>
            <p:cNvSpPr>
              <a:spLocks noChangeArrowheads="1"/>
            </p:cNvSpPr>
            <p:nvPr/>
          </p:nvSpPr>
          <p:spPr bwMode="auto">
            <a:xfrm rot="21234825" flipH="1">
              <a:off x="1181" y="2536"/>
              <a:ext cx="174" cy="91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3" name="AutoShape 39"/>
            <p:cNvSpPr>
              <a:spLocks noChangeArrowheads="1"/>
            </p:cNvSpPr>
            <p:nvPr/>
          </p:nvSpPr>
          <p:spPr bwMode="auto">
            <a:xfrm rot="5400000">
              <a:off x="1285" y="1883"/>
              <a:ext cx="204" cy="12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4" name="Oval 40"/>
            <p:cNvSpPr>
              <a:spLocks noChangeArrowheads="1"/>
            </p:cNvSpPr>
            <p:nvPr/>
          </p:nvSpPr>
          <p:spPr bwMode="auto">
            <a:xfrm rot="20291873" flipH="1">
              <a:off x="1012" y="2519"/>
              <a:ext cx="122" cy="87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5" name="Rectangle 41"/>
            <p:cNvSpPr>
              <a:spLocks noChangeArrowheads="1"/>
            </p:cNvSpPr>
            <p:nvPr/>
          </p:nvSpPr>
          <p:spPr bwMode="auto">
            <a:xfrm>
              <a:off x="767" y="2441"/>
              <a:ext cx="41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6" name="Rectangle 42"/>
            <p:cNvSpPr>
              <a:spLocks noChangeArrowheads="1"/>
            </p:cNvSpPr>
            <p:nvPr/>
          </p:nvSpPr>
          <p:spPr bwMode="auto">
            <a:xfrm>
              <a:off x="918" y="2441"/>
              <a:ext cx="41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7" name="Rectangle 43"/>
            <p:cNvSpPr>
              <a:spLocks noChangeArrowheads="1"/>
            </p:cNvSpPr>
            <p:nvPr/>
          </p:nvSpPr>
          <p:spPr bwMode="auto">
            <a:xfrm>
              <a:off x="1175" y="2441"/>
              <a:ext cx="41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8" name="Rectangle 44"/>
            <p:cNvSpPr>
              <a:spLocks noChangeArrowheads="1"/>
            </p:cNvSpPr>
            <p:nvPr/>
          </p:nvSpPr>
          <p:spPr bwMode="auto">
            <a:xfrm>
              <a:off x="1505" y="2428"/>
              <a:ext cx="42" cy="15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9" name="Rectangle 45"/>
            <p:cNvSpPr>
              <a:spLocks noChangeArrowheads="1"/>
            </p:cNvSpPr>
            <p:nvPr/>
          </p:nvSpPr>
          <p:spPr bwMode="auto">
            <a:xfrm>
              <a:off x="2001" y="2400"/>
              <a:ext cx="41" cy="2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0" name="Rectangle 46"/>
            <p:cNvSpPr>
              <a:spLocks noChangeArrowheads="1"/>
            </p:cNvSpPr>
            <p:nvPr/>
          </p:nvSpPr>
          <p:spPr bwMode="auto">
            <a:xfrm>
              <a:off x="1812" y="2400"/>
              <a:ext cx="41" cy="2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033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2" name="Rectangle 48"/>
          <p:cNvSpPr>
            <a:spLocks noChangeArrowheads="1"/>
          </p:cNvSpPr>
          <p:nvPr/>
        </p:nvSpPr>
        <p:spPr bwMode="auto">
          <a:xfrm>
            <a:off x="68263" y="2955925"/>
            <a:ext cx="3113087" cy="476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3" name="Rectangle 49"/>
          <p:cNvSpPr>
            <a:spLocks noChangeArrowheads="1"/>
          </p:cNvSpPr>
          <p:nvPr/>
        </p:nvSpPr>
        <p:spPr bwMode="auto">
          <a:xfrm>
            <a:off x="3189288" y="2955925"/>
            <a:ext cx="19050" cy="476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4" name="Rectangle 50"/>
          <p:cNvSpPr>
            <a:spLocks noChangeArrowheads="1"/>
          </p:cNvSpPr>
          <p:nvPr/>
        </p:nvSpPr>
        <p:spPr bwMode="auto">
          <a:xfrm>
            <a:off x="3181350" y="2955925"/>
            <a:ext cx="793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3208338" y="2955925"/>
            <a:ext cx="2735262" cy="476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8" name="Rectangle 54"/>
          <p:cNvSpPr>
            <a:spLocks noChangeArrowheads="1"/>
          </p:cNvSpPr>
          <p:nvPr/>
        </p:nvSpPr>
        <p:spPr bwMode="auto">
          <a:xfrm>
            <a:off x="5951538" y="2955925"/>
            <a:ext cx="19050" cy="476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9" name="Rectangle 55"/>
          <p:cNvSpPr>
            <a:spLocks noChangeArrowheads="1"/>
          </p:cNvSpPr>
          <p:nvPr/>
        </p:nvSpPr>
        <p:spPr bwMode="auto">
          <a:xfrm>
            <a:off x="5943600" y="2955925"/>
            <a:ext cx="793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2" name="Rectangle 58"/>
          <p:cNvSpPr>
            <a:spLocks noChangeArrowheads="1"/>
          </p:cNvSpPr>
          <p:nvPr/>
        </p:nvSpPr>
        <p:spPr bwMode="auto">
          <a:xfrm>
            <a:off x="5970588" y="2955925"/>
            <a:ext cx="3038475" cy="476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5943600" y="2590800"/>
            <a:ext cx="7938" cy="785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79" name="Rectangle 75"/>
          <p:cNvSpPr>
            <a:spLocks noChangeArrowheads="1"/>
          </p:cNvSpPr>
          <p:nvPr/>
        </p:nvSpPr>
        <p:spPr bwMode="auto">
          <a:xfrm>
            <a:off x="5943600" y="3773488"/>
            <a:ext cx="793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5" name="Rectangle 81"/>
          <p:cNvSpPr>
            <a:spLocks noChangeArrowheads="1"/>
          </p:cNvSpPr>
          <p:nvPr/>
        </p:nvSpPr>
        <p:spPr bwMode="auto">
          <a:xfrm>
            <a:off x="5943600" y="3429000"/>
            <a:ext cx="7938" cy="673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7" name="Rectangle 93"/>
          <p:cNvSpPr>
            <a:spLocks noChangeArrowheads="1"/>
          </p:cNvSpPr>
          <p:nvPr/>
        </p:nvSpPr>
        <p:spPr bwMode="auto">
          <a:xfrm>
            <a:off x="3181350" y="4475163"/>
            <a:ext cx="7938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0" name="Rectangle 96"/>
          <p:cNvSpPr>
            <a:spLocks noChangeArrowheads="1"/>
          </p:cNvSpPr>
          <p:nvPr/>
        </p:nvSpPr>
        <p:spPr bwMode="auto">
          <a:xfrm>
            <a:off x="5943600" y="4475163"/>
            <a:ext cx="7938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6" name="Rectangle 102"/>
          <p:cNvSpPr>
            <a:spLocks noChangeArrowheads="1"/>
          </p:cNvSpPr>
          <p:nvPr/>
        </p:nvSpPr>
        <p:spPr bwMode="auto">
          <a:xfrm>
            <a:off x="5943600" y="4114800"/>
            <a:ext cx="7938" cy="787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17" name="Rectangle 113"/>
          <p:cNvSpPr>
            <a:spLocks noChangeArrowheads="1"/>
          </p:cNvSpPr>
          <p:nvPr/>
        </p:nvSpPr>
        <p:spPr bwMode="auto">
          <a:xfrm>
            <a:off x="3181350" y="5292725"/>
            <a:ext cx="793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0" name="Rectangle 116"/>
          <p:cNvSpPr>
            <a:spLocks noChangeArrowheads="1"/>
          </p:cNvSpPr>
          <p:nvPr/>
        </p:nvSpPr>
        <p:spPr bwMode="auto">
          <a:xfrm>
            <a:off x="5943600" y="5292725"/>
            <a:ext cx="793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6" name="Rectangle 122"/>
          <p:cNvSpPr>
            <a:spLocks noChangeArrowheads="1"/>
          </p:cNvSpPr>
          <p:nvPr/>
        </p:nvSpPr>
        <p:spPr bwMode="auto">
          <a:xfrm>
            <a:off x="5943600" y="4937125"/>
            <a:ext cx="7938" cy="758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39" name="Rectangle 135"/>
          <p:cNvSpPr>
            <a:spLocks noChangeArrowheads="1"/>
          </p:cNvSpPr>
          <p:nvPr/>
        </p:nvSpPr>
        <p:spPr bwMode="auto">
          <a:xfrm>
            <a:off x="5943600" y="6083300"/>
            <a:ext cx="793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8" name="Rectangle 144"/>
          <p:cNvSpPr>
            <a:spLocks noChangeArrowheads="1"/>
          </p:cNvSpPr>
          <p:nvPr/>
        </p:nvSpPr>
        <p:spPr bwMode="auto">
          <a:xfrm>
            <a:off x="5943600" y="5715000"/>
            <a:ext cx="7938" cy="606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864475" y="685800"/>
            <a:ext cx="819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0" i="1">
                <a:solidFill>
                  <a:srgbClr val="000000"/>
                </a:solidFill>
                <a:effectLst/>
                <a:latin typeface="Arial" charset="0"/>
              </a:rPr>
              <a:t>Figure 4.6-2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62188" y="857250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en-GB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731963" y="1216025"/>
            <a:ext cx="511357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2500" dirty="0">
                <a:solidFill>
                  <a:srgbClr val="000000"/>
                </a:solidFill>
                <a:effectLst/>
                <a:latin typeface="Arial" charset="0"/>
              </a:rPr>
              <a:t>in order to </a:t>
            </a:r>
            <a:r>
              <a:rPr lang="en-GB" sz="2500" dirty="0" smtClean="0">
                <a:solidFill>
                  <a:srgbClr val="000000"/>
                </a:solidFill>
                <a:effectLst/>
                <a:latin typeface="Arial" charset="0"/>
              </a:rPr>
              <a:t>achieve  expected </a:t>
            </a:r>
            <a:r>
              <a:rPr lang="en-GB" sz="2500" dirty="0">
                <a:solidFill>
                  <a:srgbClr val="000000"/>
                </a:solidFill>
                <a:effectLst/>
                <a:latin typeface="Arial" charset="0"/>
              </a:rPr>
              <a:t>sales</a:t>
            </a:r>
            <a:endParaRPr lang="en-GB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61925" y="1951038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61925" y="1947863"/>
            <a:ext cx="1493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FF0000"/>
                </a:solidFill>
                <a:effectLst/>
                <a:latin typeface="Arial" charset="0"/>
              </a:rPr>
              <a:t>Product/service: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689100" y="194786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endParaRPr lang="en-GB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1743075" y="1947863"/>
            <a:ext cx="12519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dirty="0" smtClean="0">
                <a:solidFill>
                  <a:srgbClr val="000000"/>
                </a:solidFill>
                <a:effectLst/>
                <a:latin typeface="Arial" charset="0"/>
              </a:rPr>
              <a:t>Computer </a:t>
            </a:r>
            <a:r>
              <a:rPr lang="en-GB" sz="1500" dirty="0">
                <a:solidFill>
                  <a:srgbClr val="000000"/>
                </a:solidFill>
                <a:effectLst/>
                <a:latin typeface="Arial" charset="0"/>
              </a:rPr>
              <a:t>sets</a:t>
            </a:r>
            <a:endParaRPr lang="en-GB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194175" y="1947863"/>
            <a:ext cx="941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FF0000"/>
                </a:solidFill>
                <a:effectLst/>
                <a:latin typeface="Arial" charset="0"/>
              </a:rPr>
              <a:t>     Market: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5156200" y="194786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5211763" y="1968500"/>
            <a:ext cx="6652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dirty="0" smtClean="0">
                <a:solidFill>
                  <a:srgbClr val="000000"/>
                </a:solidFill>
                <a:effectLst/>
                <a:latin typeface="Arial" charset="0"/>
              </a:rPr>
              <a:t>Padang</a:t>
            </a:r>
            <a:endParaRPr lang="en-GB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7150" y="2286000"/>
            <a:ext cx="2373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FF0000"/>
                </a:solidFill>
                <a:effectLst/>
                <a:latin typeface="Arial" charset="0"/>
              </a:rPr>
              <a:t>  3 years’ sales prospects: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443163" y="2286000"/>
            <a:ext cx="211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000000"/>
                </a:solidFill>
                <a:effectLst/>
                <a:latin typeface="Arial" charset="0"/>
              </a:rPr>
              <a:t> $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662238" y="2286000"/>
            <a:ext cx="849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000000"/>
                </a:solidFill>
                <a:effectLst/>
                <a:latin typeface="Arial" charset="0"/>
              </a:rPr>
              <a:t>1,200,000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41275" y="1803400"/>
            <a:ext cx="26988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1275" y="1803400"/>
            <a:ext cx="2698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8263" y="1803400"/>
            <a:ext cx="8940800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9009063" y="1830388"/>
            <a:ext cx="8572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9009063" y="1803400"/>
            <a:ext cx="8572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41275" y="1835150"/>
            <a:ext cx="26988" cy="7350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9009063" y="1835150"/>
            <a:ext cx="85725" cy="7350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68263" y="2601913"/>
            <a:ext cx="3113087" cy="9366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76200" y="2695575"/>
            <a:ext cx="3105150" cy="30321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258763" y="2773363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258763" y="2754313"/>
            <a:ext cx="27416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i="1">
                <a:solidFill>
                  <a:srgbClr val="010000"/>
                </a:solidFill>
                <a:effectLst/>
                <a:latin typeface="Arial" charset="0"/>
              </a:rPr>
              <a:t>Product/service features &amp;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76200" y="2998788"/>
            <a:ext cx="3105150" cy="3048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1077913" y="2998788"/>
            <a:ext cx="1092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i="1">
                <a:solidFill>
                  <a:srgbClr val="010000"/>
                </a:solidFill>
                <a:effectLst/>
                <a:latin typeface="Arial" charset="0"/>
              </a:rPr>
              <a:t>conditions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68263" y="3303588"/>
            <a:ext cx="3113087" cy="8572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3189288" y="2601913"/>
            <a:ext cx="2754312" cy="9366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3189288" y="2695575"/>
            <a:ext cx="2754312" cy="30321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3971925" y="277336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3971925" y="2754313"/>
            <a:ext cx="11890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i="1">
                <a:solidFill>
                  <a:srgbClr val="010000"/>
                </a:solidFill>
                <a:effectLst/>
                <a:latin typeface="Arial" charset="0"/>
              </a:rPr>
              <a:t>Our current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3189288" y="2998788"/>
            <a:ext cx="2754312" cy="3048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3711575" y="2998788"/>
            <a:ext cx="17192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i="1">
                <a:solidFill>
                  <a:srgbClr val="010000"/>
                </a:solidFill>
                <a:effectLst/>
                <a:latin typeface="Arial" charset="0"/>
              </a:rPr>
              <a:t>offer/capabilities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3189288" y="3303588"/>
            <a:ext cx="2754312" cy="8572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5951538" y="2601913"/>
            <a:ext cx="3057525" cy="21431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5951538" y="2816225"/>
            <a:ext cx="3057525" cy="36195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6862763" y="2894013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48" name="Rectangle 44"/>
          <p:cNvSpPr>
            <a:spLocks noChangeArrowheads="1"/>
          </p:cNvSpPr>
          <p:nvPr/>
        </p:nvSpPr>
        <p:spPr bwMode="auto">
          <a:xfrm>
            <a:off x="6862763" y="2874963"/>
            <a:ext cx="1200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700" i="1">
                <a:solidFill>
                  <a:srgbClr val="010000"/>
                </a:solidFill>
                <a:effectLst/>
                <a:latin typeface="Arial" charset="0"/>
              </a:rPr>
              <a:t>Target offer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5951538" y="3178175"/>
            <a:ext cx="3057525" cy="211138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0" name="Rectangle 46"/>
          <p:cNvSpPr>
            <a:spLocks noChangeArrowheads="1"/>
          </p:cNvSpPr>
          <p:nvPr/>
        </p:nvSpPr>
        <p:spPr bwMode="auto">
          <a:xfrm>
            <a:off x="41275" y="2574925"/>
            <a:ext cx="26988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1" name="Rectangle 47"/>
          <p:cNvSpPr>
            <a:spLocks noChangeArrowheads="1"/>
          </p:cNvSpPr>
          <p:nvPr/>
        </p:nvSpPr>
        <p:spPr bwMode="auto">
          <a:xfrm>
            <a:off x="68263" y="2574925"/>
            <a:ext cx="3113087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5" name="Rectangle 51"/>
          <p:cNvSpPr>
            <a:spLocks noChangeArrowheads="1"/>
          </p:cNvSpPr>
          <p:nvPr/>
        </p:nvSpPr>
        <p:spPr bwMode="auto">
          <a:xfrm>
            <a:off x="3181350" y="2574925"/>
            <a:ext cx="2698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6" name="Rectangle 52"/>
          <p:cNvSpPr>
            <a:spLocks noChangeArrowheads="1"/>
          </p:cNvSpPr>
          <p:nvPr/>
        </p:nvSpPr>
        <p:spPr bwMode="auto">
          <a:xfrm>
            <a:off x="3208338" y="2574925"/>
            <a:ext cx="273526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0" name="Rectangle 56"/>
          <p:cNvSpPr>
            <a:spLocks noChangeArrowheads="1"/>
          </p:cNvSpPr>
          <p:nvPr/>
        </p:nvSpPr>
        <p:spPr bwMode="auto">
          <a:xfrm>
            <a:off x="5943600" y="2574925"/>
            <a:ext cx="2698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1" name="Rectangle 57"/>
          <p:cNvSpPr>
            <a:spLocks noChangeArrowheads="1"/>
          </p:cNvSpPr>
          <p:nvPr/>
        </p:nvSpPr>
        <p:spPr bwMode="auto">
          <a:xfrm>
            <a:off x="5970588" y="2574925"/>
            <a:ext cx="303847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3" name="Rectangle 59"/>
          <p:cNvSpPr>
            <a:spLocks noChangeArrowheads="1"/>
          </p:cNvSpPr>
          <p:nvPr/>
        </p:nvSpPr>
        <p:spPr bwMode="auto">
          <a:xfrm>
            <a:off x="9009063" y="2574925"/>
            <a:ext cx="85725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4" name="Rectangle 60"/>
          <p:cNvSpPr>
            <a:spLocks noChangeArrowheads="1"/>
          </p:cNvSpPr>
          <p:nvPr/>
        </p:nvSpPr>
        <p:spPr bwMode="auto">
          <a:xfrm>
            <a:off x="41275" y="2606675"/>
            <a:ext cx="26988" cy="785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3181350" y="2606675"/>
            <a:ext cx="7938" cy="785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9009063" y="2606675"/>
            <a:ext cx="85725" cy="785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341313" y="3649663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69" name="Rectangle 65"/>
          <p:cNvSpPr>
            <a:spLocks noChangeArrowheads="1"/>
          </p:cNvSpPr>
          <p:nvPr/>
        </p:nvSpPr>
        <p:spPr bwMode="auto">
          <a:xfrm>
            <a:off x="341313" y="3649663"/>
            <a:ext cx="2446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Functionality: output in Watts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70" name="Rectangle 66"/>
          <p:cNvSpPr>
            <a:spLocks noChangeArrowheads="1"/>
          </p:cNvSpPr>
          <p:nvPr/>
        </p:nvSpPr>
        <p:spPr bwMode="auto">
          <a:xfrm>
            <a:off x="4330700" y="364966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71" name="Rectangle 67"/>
          <p:cNvSpPr>
            <a:spLocks noChangeArrowheads="1"/>
          </p:cNvSpPr>
          <p:nvPr/>
        </p:nvSpPr>
        <p:spPr bwMode="auto">
          <a:xfrm>
            <a:off x="4330700" y="3649663"/>
            <a:ext cx="444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10 W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7267575" y="3649663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7267575" y="3649663"/>
            <a:ext cx="444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12 W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41275" y="3392488"/>
            <a:ext cx="26988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75" name="Rectangle 71"/>
          <p:cNvSpPr>
            <a:spLocks noChangeArrowheads="1"/>
          </p:cNvSpPr>
          <p:nvPr/>
        </p:nvSpPr>
        <p:spPr bwMode="auto">
          <a:xfrm>
            <a:off x="68263" y="3392488"/>
            <a:ext cx="31130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3181350" y="3419475"/>
            <a:ext cx="793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77" name="Rectangle 73"/>
          <p:cNvSpPr>
            <a:spLocks noChangeArrowheads="1"/>
          </p:cNvSpPr>
          <p:nvPr/>
        </p:nvSpPr>
        <p:spPr bwMode="auto">
          <a:xfrm>
            <a:off x="3181350" y="339248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78" name="Rectangle 74"/>
          <p:cNvSpPr>
            <a:spLocks noChangeArrowheads="1"/>
          </p:cNvSpPr>
          <p:nvPr/>
        </p:nvSpPr>
        <p:spPr bwMode="auto">
          <a:xfrm>
            <a:off x="3208338" y="3392488"/>
            <a:ext cx="27352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0" name="Rectangle 76"/>
          <p:cNvSpPr>
            <a:spLocks noChangeArrowheads="1"/>
          </p:cNvSpPr>
          <p:nvPr/>
        </p:nvSpPr>
        <p:spPr bwMode="auto">
          <a:xfrm>
            <a:off x="5943600" y="3392488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1" name="Rectangle 77"/>
          <p:cNvSpPr>
            <a:spLocks noChangeArrowheads="1"/>
          </p:cNvSpPr>
          <p:nvPr/>
        </p:nvSpPr>
        <p:spPr bwMode="auto">
          <a:xfrm>
            <a:off x="5970588" y="3392488"/>
            <a:ext cx="303847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2" name="Rectangle 78"/>
          <p:cNvSpPr>
            <a:spLocks noChangeArrowheads="1"/>
          </p:cNvSpPr>
          <p:nvPr/>
        </p:nvSpPr>
        <p:spPr bwMode="auto">
          <a:xfrm>
            <a:off x="9009063" y="3392488"/>
            <a:ext cx="85725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3" name="Rectangle 79"/>
          <p:cNvSpPr>
            <a:spLocks noChangeArrowheads="1"/>
          </p:cNvSpPr>
          <p:nvPr/>
        </p:nvSpPr>
        <p:spPr bwMode="auto">
          <a:xfrm>
            <a:off x="41275" y="3424238"/>
            <a:ext cx="26988" cy="673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4" name="Rectangle 80"/>
          <p:cNvSpPr>
            <a:spLocks noChangeArrowheads="1"/>
          </p:cNvSpPr>
          <p:nvPr/>
        </p:nvSpPr>
        <p:spPr bwMode="auto">
          <a:xfrm>
            <a:off x="3181350" y="3424238"/>
            <a:ext cx="7938" cy="673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6" name="Rectangle 82"/>
          <p:cNvSpPr>
            <a:spLocks noChangeArrowheads="1"/>
          </p:cNvSpPr>
          <p:nvPr/>
        </p:nvSpPr>
        <p:spPr bwMode="auto">
          <a:xfrm>
            <a:off x="9009063" y="3424238"/>
            <a:ext cx="85725" cy="673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7" name="Rectangle 83"/>
          <p:cNvSpPr>
            <a:spLocks noChangeArrowheads="1"/>
          </p:cNvSpPr>
          <p:nvPr/>
        </p:nvSpPr>
        <p:spPr bwMode="auto">
          <a:xfrm>
            <a:off x="336550" y="4187825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88" name="Rectangle 84"/>
          <p:cNvSpPr>
            <a:spLocks noChangeArrowheads="1"/>
          </p:cNvSpPr>
          <p:nvPr/>
        </p:nvSpPr>
        <p:spPr bwMode="auto">
          <a:xfrm>
            <a:off x="336550" y="4187825"/>
            <a:ext cx="2513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Performance reliability (No. of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89" name="Rectangle 85"/>
          <p:cNvSpPr>
            <a:spLocks noChangeArrowheads="1"/>
          </p:cNvSpPr>
          <p:nvPr/>
        </p:nvSpPr>
        <p:spPr bwMode="auto">
          <a:xfrm>
            <a:off x="274638" y="4408488"/>
            <a:ext cx="2625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sets returned by customers, for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90" name="Rectangle 86"/>
          <p:cNvSpPr>
            <a:spLocks noChangeArrowheads="1"/>
          </p:cNvSpPr>
          <p:nvPr/>
        </p:nvSpPr>
        <p:spPr bwMode="auto">
          <a:xfrm>
            <a:off x="665163" y="4635500"/>
            <a:ext cx="1865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 dirty="0">
                <a:solidFill>
                  <a:srgbClr val="010000"/>
                </a:solidFill>
                <a:effectLst/>
                <a:latin typeface="Arial" charset="0"/>
              </a:rPr>
              <a:t>every 1,000 sets sold)</a:t>
            </a:r>
            <a:endParaRPr lang="en-GB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7191" name="Rectangle 87"/>
          <p:cNvSpPr>
            <a:spLocks noChangeArrowheads="1"/>
          </p:cNvSpPr>
          <p:nvPr/>
        </p:nvSpPr>
        <p:spPr bwMode="auto">
          <a:xfrm>
            <a:off x="3941763" y="4408488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92" name="Rectangle 88"/>
          <p:cNvSpPr>
            <a:spLocks noChangeArrowheads="1"/>
          </p:cNvSpPr>
          <p:nvPr/>
        </p:nvSpPr>
        <p:spPr bwMode="auto">
          <a:xfrm>
            <a:off x="3941763" y="4408488"/>
            <a:ext cx="1273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2 per thousand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93" name="Rectangle 89"/>
          <p:cNvSpPr>
            <a:spLocks noChangeArrowheads="1"/>
          </p:cNvSpPr>
          <p:nvPr/>
        </p:nvSpPr>
        <p:spPr bwMode="auto">
          <a:xfrm>
            <a:off x="6875463" y="4408488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6875463" y="4408488"/>
            <a:ext cx="1273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1 per thousand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195" name="Rectangle 91"/>
          <p:cNvSpPr>
            <a:spLocks noChangeArrowheads="1"/>
          </p:cNvSpPr>
          <p:nvPr/>
        </p:nvSpPr>
        <p:spPr bwMode="auto">
          <a:xfrm>
            <a:off x="41275" y="4094163"/>
            <a:ext cx="2698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6" name="Rectangle 92"/>
          <p:cNvSpPr>
            <a:spLocks noChangeArrowheads="1"/>
          </p:cNvSpPr>
          <p:nvPr/>
        </p:nvSpPr>
        <p:spPr bwMode="auto">
          <a:xfrm>
            <a:off x="68263" y="4094163"/>
            <a:ext cx="311308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8" name="Rectangle 94"/>
          <p:cNvSpPr>
            <a:spLocks noChangeArrowheads="1"/>
          </p:cNvSpPr>
          <p:nvPr/>
        </p:nvSpPr>
        <p:spPr bwMode="auto">
          <a:xfrm>
            <a:off x="3181350" y="4094163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9" name="Rectangle 95"/>
          <p:cNvSpPr>
            <a:spLocks noChangeArrowheads="1"/>
          </p:cNvSpPr>
          <p:nvPr/>
        </p:nvSpPr>
        <p:spPr bwMode="auto">
          <a:xfrm>
            <a:off x="3208338" y="4094163"/>
            <a:ext cx="27352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1" name="Rectangle 97"/>
          <p:cNvSpPr>
            <a:spLocks noChangeArrowheads="1"/>
          </p:cNvSpPr>
          <p:nvPr/>
        </p:nvSpPr>
        <p:spPr bwMode="auto">
          <a:xfrm>
            <a:off x="5943600" y="4094163"/>
            <a:ext cx="26988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2" name="Rectangle 98"/>
          <p:cNvSpPr>
            <a:spLocks noChangeArrowheads="1"/>
          </p:cNvSpPr>
          <p:nvPr/>
        </p:nvSpPr>
        <p:spPr bwMode="auto">
          <a:xfrm>
            <a:off x="5970588" y="4094163"/>
            <a:ext cx="303847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3" name="Rectangle 99"/>
          <p:cNvSpPr>
            <a:spLocks noChangeArrowheads="1"/>
          </p:cNvSpPr>
          <p:nvPr/>
        </p:nvSpPr>
        <p:spPr bwMode="auto">
          <a:xfrm>
            <a:off x="9009063" y="4094163"/>
            <a:ext cx="85725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4" name="Rectangle 100"/>
          <p:cNvSpPr>
            <a:spLocks noChangeArrowheads="1"/>
          </p:cNvSpPr>
          <p:nvPr/>
        </p:nvSpPr>
        <p:spPr bwMode="auto">
          <a:xfrm>
            <a:off x="41275" y="4124325"/>
            <a:ext cx="26988" cy="787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5" name="Rectangle 101"/>
          <p:cNvSpPr>
            <a:spLocks noChangeArrowheads="1"/>
          </p:cNvSpPr>
          <p:nvPr/>
        </p:nvSpPr>
        <p:spPr bwMode="auto">
          <a:xfrm>
            <a:off x="3181350" y="4124325"/>
            <a:ext cx="7938" cy="787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7" name="Rectangle 103"/>
          <p:cNvSpPr>
            <a:spLocks noChangeArrowheads="1"/>
          </p:cNvSpPr>
          <p:nvPr/>
        </p:nvSpPr>
        <p:spPr bwMode="auto">
          <a:xfrm>
            <a:off x="9009063" y="4124325"/>
            <a:ext cx="85725" cy="787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8" name="Rectangle 104"/>
          <p:cNvSpPr>
            <a:spLocks noChangeArrowheads="1"/>
          </p:cNvSpPr>
          <p:nvPr/>
        </p:nvSpPr>
        <p:spPr bwMode="auto">
          <a:xfrm>
            <a:off x="271463" y="5102225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09" name="Rectangle 105"/>
          <p:cNvSpPr>
            <a:spLocks noChangeArrowheads="1"/>
          </p:cNvSpPr>
          <p:nvPr/>
        </p:nvSpPr>
        <p:spPr bwMode="auto">
          <a:xfrm>
            <a:off x="271463" y="5102225"/>
            <a:ext cx="2640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Lead-time to delivery (orders of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10" name="Rectangle 106"/>
          <p:cNvSpPr>
            <a:spLocks noChangeArrowheads="1"/>
          </p:cNvSpPr>
          <p:nvPr/>
        </p:nvSpPr>
        <p:spPr bwMode="auto">
          <a:xfrm>
            <a:off x="1108075" y="5324475"/>
            <a:ext cx="996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1,000 units)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11" name="Rectangle 107"/>
          <p:cNvSpPr>
            <a:spLocks noChangeArrowheads="1"/>
          </p:cNvSpPr>
          <p:nvPr/>
        </p:nvSpPr>
        <p:spPr bwMode="auto">
          <a:xfrm>
            <a:off x="4248150" y="5214938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12" name="Rectangle 108"/>
          <p:cNvSpPr>
            <a:spLocks noChangeArrowheads="1"/>
          </p:cNvSpPr>
          <p:nvPr/>
        </p:nvSpPr>
        <p:spPr bwMode="auto">
          <a:xfrm>
            <a:off x="4248150" y="5214938"/>
            <a:ext cx="668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30 days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13" name="Rectangle 109"/>
          <p:cNvSpPr>
            <a:spLocks noChangeArrowheads="1"/>
          </p:cNvSpPr>
          <p:nvPr/>
        </p:nvSpPr>
        <p:spPr bwMode="auto">
          <a:xfrm>
            <a:off x="7186613" y="5214938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14" name="Rectangle 110"/>
          <p:cNvSpPr>
            <a:spLocks noChangeArrowheads="1"/>
          </p:cNvSpPr>
          <p:nvPr/>
        </p:nvSpPr>
        <p:spPr bwMode="auto">
          <a:xfrm>
            <a:off x="7186613" y="5214938"/>
            <a:ext cx="668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18 days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15" name="Rectangle 111"/>
          <p:cNvSpPr>
            <a:spLocks noChangeArrowheads="1"/>
          </p:cNvSpPr>
          <p:nvPr/>
        </p:nvSpPr>
        <p:spPr bwMode="auto">
          <a:xfrm>
            <a:off x="41275" y="4911725"/>
            <a:ext cx="26988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16" name="Rectangle 112"/>
          <p:cNvSpPr>
            <a:spLocks noChangeArrowheads="1"/>
          </p:cNvSpPr>
          <p:nvPr/>
        </p:nvSpPr>
        <p:spPr bwMode="auto">
          <a:xfrm>
            <a:off x="68263" y="4911725"/>
            <a:ext cx="3113087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18" name="Rectangle 114"/>
          <p:cNvSpPr>
            <a:spLocks noChangeArrowheads="1"/>
          </p:cNvSpPr>
          <p:nvPr/>
        </p:nvSpPr>
        <p:spPr bwMode="auto">
          <a:xfrm>
            <a:off x="3181350" y="4911725"/>
            <a:ext cx="2698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19" name="Rectangle 115"/>
          <p:cNvSpPr>
            <a:spLocks noChangeArrowheads="1"/>
          </p:cNvSpPr>
          <p:nvPr/>
        </p:nvSpPr>
        <p:spPr bwMode="auto">
          <a:xfrm>
            <a:off x="3208338" y="4911725"/>
            <a:ext cx="273526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1" name="Rectangle 117"/>
          <p:cNvSpPr>
            <a:spLocks noChangeArrowheads="1"/>
          </p:cNvSpPr>
          <p:nvPr/>
        </p:nvSpPr>
        <p:spPr bwMode="auto">
          <a:xfrm>
            <a:off x="5943600" y="4911725"/>
            <a:ext cx="2698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2" name="Rectangle 118"/>
          <p:cNvSpPr>
            <a:spLocks noChangeArrowheads="1"/>
          </p:cNvSpPr>
          <p:nvPr/>
        </p:nvSpPr>
        <p:spPr bwMode="auto">
          <a:xfrm>
            <a:off x="5970588" y="4911725"/>
            <a:ext cx="303847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3" name="Rectangle 119"/>
          <p:cNvSpPr>
            <a:spLocks noChangeArrowheads="1"/>
          </p:cNvSpPr>
          <p:nvPr/>
        </p:nvSpPr>
        <p:spPr bwMode="auto">
          <a:xfrm>
            <a:off x="9009063" y="4911725"/>
            <a:ext cx="85725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4" name="Rectangle 120"/>
          <p:cNvSpPr>
            <a:spLocks noChangeArrowheads="1"/>
          </p:cNvSpPr>
          <p:nvPr/>
        </p:nvSpPr>
        <p:spPr bwMode="auto">
          <a:xfrm>
            <a:off x="41275" y="4943475"/>
            <a:ext cx="26988" cy="758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5" name="Rectangle 121"/>
          <p:cNvSpPr>
            <a:spLocks noChangeArrowheads="1"/>
          </p:cNvSpPr>
          <p:nvPr/>
        </p:nvSpPr>
        <p:spPr bwMode="auto">
          <a:xfrm>
            <a:off x="3181350" y="4943475"/>
            <a:ext cx="7938" cy="758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7" name="Rectangle 123"/>
          <p:cNvSpPr>
            <a:spLocks noChangeArrowheads="1"/>
          </p:cNvSpPr>
          <p:nvPr/>
        </p:nvSpPr>
        <p:spPr bwMode="auto">
          <a:xfrm>
            <a:off x="9009063" y="4943475"/>
            <a:ext cx="85725" cy="758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8" name="Rectangle 124"/>
          <p:cNvSpPr>
            <a:spLocks noChangeArrowheads="1"/>
          </p:cNvSpPr>
          <p:nvPr/>
        </p:nvSpPr>
        <p:spPr bwMode="auto">
          <a:xfrm>
            <a:off x="839788" y="5932488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29" name="Rectangle 125"/>
          <p:cNvSpPr>
            <a:spLocks noChangeArrowheads="1"/>
          </p:cNvSpPr>
          <p:nvPr/>
        </p:nvSpPr>
        <p:spPr bwMode="auto">
          <a:xfrm>
            <a:off x="839788" y="5932488"/>
            <a:ext cx="1525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Price/cost per unit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30" name="Rectangle 126"/>
          <p:cNvSpPr>
            <a:spLocks noChangeArrowheads="1"/>
          </p:cNvSpPr>
          <p:nvPr/>
        </p:nvSpPr>
        <p:spPr bwMode="auto">
          <a:xfrm>
            <a:off x="3805238" y="5932488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31" name="Rectangle 127"/>
          <p:cNvSpPr>
            <a:spLocks noChangeArrowheads="1"/>
          </p:cNvSpPr>
          <p:nvPr/>
        </p:nvSpPr>
        <p:spPr bwMode="auto">
          <a:xfrm>
            <a:off x="3805238" y="5932488"/>
            <a:ext cx="153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$ 50 (cost of $ 44)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32" name="Rectangle 128"/>
          <p:cNvSpPr>
            <a:spLocks noChangeArrowheads="1"/>
          </p:cNvSpPr>
          <p:nvPr/>
        </p:nvSpPr>
        <p:spPr bwMode="auto">
          <a:xfrm>
            <a:off x="6742113" y="5932488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 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33" name="Rectangle 129"/>
          <p:cNvSpPr>
            <a:spLocks noChangeArrowheads="1"/>
          </p:cNvSpPr>
          <p:nvPr/>
        </p:nvSpPr>
        <p:spPr bwMode="auto">
          <a:xfrm>
            <a:off x="6742113" y="5932488"/>
            <a:ext cx="1535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0">
                <a:solidFill>
                  <a:srgbClr val="010000"/>
                </a:solidFill>
                <a:effectLst/>
                <a:latin typeface="Arial" charset="0"/>
              </a:rPr>
              <a:t>$ 46 (cost of $ 40)</a:t>
            </a:r>
            <a:endParaRPr lang="en-GB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47234" name="Rectangle 130"/>
          <p:cNvSpPr>
            <a:spLocks noChangeArrowheads="1"/>
          </p:cNvSpPr>
          <p:nvPr/>
        </p:nvSpPr>
        <p:spPr bwMode="auto">
          <a:xfrm>
            <a:off x="41275" y="5702300"/>
            <a:ext cx="26988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35" name="Rectangle 131"/>
          <p:cNvSpPr>
            <a:spLocks noChangeArrowheads="1"/>
          </p:cNvSpPr>
          <p:nvPr/>
        </p:nvSpPr>
        <p:spPr bwMode="auto">
          <a:xfrm>
            <a:off x="68263" y="5702300"/>
            <a:ext cx="3113087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36" name="Rectangle 132"/>
          <p:cNvSpPr>
            <a:spLocks noChangeArrowheads="1"/>
          </p:cNvSpPr>
          <p:nvPr/>
        </p:nvSpPr>
        <p:spPr bwMode="auto">
          <a:xfrm>
            <a:off x="3181350" y="5729288"/>
            <a:ext cx="793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37" name="Rectangle 133"/>
          <p:cNvSpPr>
            <a:spLocks noChangeArrowheads="1"/>
          </p:cNvSpPr>
          <p:nvPr/>
        </p:nvSpPr>
        <p:spPr bwMode="auto">
          <a:xfrm>
            <a:off x="3181350" y="5702300"/>
            <a:ext cx="2698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38" name="Rectangle 134"/>
          <p:cNvSpPr>
            <a:spLocks noChangeArrowheads="1"/>
          </p:cNvSpPr>
          <p:nvPr/>
        </p:nvSpPr>
        <p:spPr bwMode="auto">
          <a:xfrm>
            <a:off x="3208338" y="5702300"/>
            <a:ext cx="273526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0" name="Rectangle 136"/>
          <p:cNvSpPr>
            <a:spLocks noChangeArrowheads="1"/>
          </p:cNvSpPr>
          <p:nvPr/>
        </p:nvSpPr>
        <p:spPr bwMode="auto">
          <a:xfrm>
            <a:off x="5943600" y="5702300"/>
            <a:ext cx="26988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1" name="Rectangle 137"/>
          <p:cNvSpPr>
            <a:spLocks noChangeArrowheads="1"/>
          </p:cNvSpPr>
          <p:nvPr/>
        </p:nvSpPr>
        <p:spPr bwMode="auto">
          <a:xfrm>
            <a:off x="5970588" y="5702300"/>
            <a:ext cx="303847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2" name="Rectangle 138"/>
          <p:cNvSpPr>
            <a:spLocks noChangeArrowheads="1"/>
          </p:cNvSpPr>
          <p:nvPr/>
        </p:nvSpPr>
        <p:spPr bwMode="auto">
          <a:xfrm>
            <a:off x="9009063" y="5702300"/>
            <a:ext cx="85725" cy="31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3" name="Rectangle 139"/>
          <p:cNvSpPr>
            <a:spLocks noChangeArrowheads="1"/>
          </p:cNvSpPr>
          <p:nvPr/>
        </p:nvSpPr>
        <p:spPr bwMode="auto">
          <a:xfrm>
            <a:off x="41275" y="5734050"/>
            <a:ext cx="26988" cy="606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4" name="Rectangle 140"/>
          <p:cNvSpPr>
            <a:spLocks noChangeArrowheads="1"/>
          </p:cNvSpPr>
          <p:nvPr/>
        </p:nvSpPr>
        <p:spPr bwMode="auto">
          <a:xfrm>
            <a:off x="41275" y="6340475"/>
            <a:ext cx="3140075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5" name="Rectangle 141"/>
          <p:cNvSpPr>
            <a:spLocks noChangeArrowheads="1"/>
          </p:cNvSpPr>
          <p:nvPr/>
        </p:nvSpPr>
        <p:spPr bwMode="auto">
          <a:xfrm>
            <a:off x="3181350" y="5734050"/>
            <a:ext cx="7938" cy="606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6" name="Rectangle 142"/>
          <p:cNvSpPr>
            <a:spLocks noChangeArrowheads="1"/>
          </p:cNvSpPr>
          <p:nvPr/>
        </p:nvSpPr>
        <p:spPr bwMode="auto">
          <a:xfrm>
            <a:off x="3181350" y="6340475"/>
            <a:ext cx="85725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7" name="Rectangle 143"/>
          <p:cNvSpPr>
            <a:spLocks noChangeArrowheads="1"/>
          </p:cNvSpPr>
          <p:nvPr/>
        </p:nvSpPr>
        <p:spPr bwMode="auto">
          <a:xfrm>
            <a:off x="3267075" y="6340475"/>
            <a:ext cx="2676525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9" name="Rectangle 145"/>
          <p:cNvSpPr>
            <a:spLocks noChangeArrowheads="1"/>
          </p:cNvSpPr>
          <p:nvPr/>
        </p:nvSpPr>
        <p:spPr bwMode="auto">
          <a:xfrm>
            <a:off x="5943600" y="6340475"/>
            <a:ext cx="85725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0" name="Rectangle 146"/>
          <p:cNvSpPr>
            <a:spLocks noChangeArrowheads="1"/>
          </p:cNvSpPr>
          <p:nvPr/>
        </p:nvSpPr>
        <p:spPr bwMode="auto">
          <a:xfrm>
            <a:off x="6029325" y="6340475"/>
            <a:ext cx="2979738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1" name="Rectangle 147"/>
          <p:cNvSpPr>
            <a:spLocks noChangeArrowheads="1"/>
          </p:cNvSpPr>
          <p:nvPr/>
        </p:nvSpPr>
        <p:spPr bwMode="auto">
          <a:xfrm>
            <a:off x="9009063" y="5734050"/>
            <a:ext cx="85725" cy="606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2" name="Rectangle 148"/>
          <p:cNvSpPr>
            <a:spLocks noChangeArrowheads="1"/>
          </p:cNvSpPr>
          <p:nvPr/>
        </p:nvSpPr>
        <p:spPr bwMode="auto">
          <a:xfrm>
            <a:off x="9009063" y="6340475"/>
            <a:ext cx="85725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3" name="Rectangle 149"/>
          <p:cNvSpPr>
            <a:spLocks noChangeArrowheads="1"/>
          </p:cNvSpPr>
          <p:nvPr/>
        </p:nvSpPr>
        <p:spPr bwMode="auto">
          <a:xfrm>
            <a:off x="9009063" y="6340475"/>
            <a:ext cx="85725" cy="85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75" name="WordArt 171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9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Setting target offers</a:t>
            </a:r>
          </a:p>
        </p:txBody>
      </p:sp>
      <p:pic>
        <p:nvPicPr>
          <p:cNvPr id="47283" name="Picture 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284" name="Picture 180" descr="H:\IPSMS\TECHNICAL PRODUCTS\MLS - Modular Learning System\English\MLSArt\jpeg\Objects - various\radi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5800"/>
            <a:ext cx="1524000" cy="102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8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85775" y="1993900"/>
            <a:ext cx="1165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900" b="1">
                <a:latin typeface="Arial" charset="0"/>
              </a:rPr>
              <a:t>SECTORS</a:t>
            </a:r>
            <a:endParaRPr lang="en-GB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798763" y="1219200"/>
            <a:ext cx="677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latin typeface="Arial" charset="0"/>
              </a:rPr>
              <a:t>Private</a:t>
            </a:r>
            <a:endParaRPr lang="en-GB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138738" y="150495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latin typeface="Arial" charset="0"/>
              </a:rPr>
              <a:t>Public</a:t>
            </a:r>
            <a:endParaRPr lang="en-GB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413625" y="1219200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latin typeface="Arial" charset="0"/>
              </a:rPr>
              <a:t>Non-profit</a:t>
            </a:r>
            <a:endParaRPr lang="en-GB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565900" y="1404938"/>
            <a:ext cx="7938" cy="1300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14313" y="2763838"/>
            <a:ext cx="77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latin typeface="Arial" charset="0"/>
              </a:rPr>
              <a:t>Primary:</a:t>
            </a:r>
            <a:endParaRPr lang="en-GB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17488" y="2986088"/>
            <a:ext cx="836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latin typeface="Arial" charset="0"/>
              </a:rPr>
              <a:t>Extractive</a:t>
            </a:r>
            <a:endParaRPr lang="en-GB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34950" y="4087813"/>
            <a:ext cx="1038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latin typeface="Arial" charset="0"/>
              </a:rPr>
              <a:t>Secondary:</a:t>
            </a:r>
            <a:endParaRPr lang="en-GB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41300" y="4310063"/>
            <a:ext cx="1209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latin typeface="Arial" charset="0"/>
              </a:rPr>
              <a:t>Manufacturing</a:t>
            </a:r>
            <a:endParaRPr lang="en-GB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15900" y="5630863"/>
            <a:ext cx="763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latin typeface="Arial" charset="0"/>
              </a:rPr>
              <a:t>Tertiary:</a:t>
            </a:r>
            <a:endParaRPr lang="en-GB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211138" y="5908675"/>
            <a:ext cx="731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latin typeface="Arial" charset="0"/>
              </a:rPr>
              <a:t>Services</a:t>
            </a:r>
            <a:endParaRPr lang="en-GB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6565900" y="5572125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61" name="Picture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153988" y="266700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3" name="Line 59"/>
          <p:cNvSpPr>
            <a:spLocks noChangeShapeType="1"/>
          </p:cNvSpPr>
          <p:nvPr/>
        </p:nvSpPr>
        <p:spPr bwMode="auto">
          <a:xfrm>
            <a:off x="228600" y="396240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228600" y="548640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>
            <a:off x="6629400" y="1143000"/>
            <a:ext cx="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6" name="Line 62"/>
          <p:cNvSpPr>
            <a:spLocks noChangeShapeType="1"/>
          </p:cNvSpPr>
          <p:nvPr/>
        </p:nvSpPr>
        <p:spPr bwMode="auto">
          <a:xfrm>
            <a:off x="4114800" y="1143000"/>
            <a:ext cx="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2057400" y="1143000"/>
            <a:ext cx="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68" name="Group 64"/>
          <p:cNvGrpSpPr>
            <a:grpSpLocks/>
          </p:cNvGrpSpPr>
          <p:nvPr/>
        </p:nvGrpSpPr>
        <p:grpSpPr bwMode="auto">
          <a:xfrm>
            <a:off x="4267200" y="1676400"/>
            <a:ext cx="990600" cy="830263"/>
            <a:chOff x="3312" y="2640"/>
            <a:chExt cx="1034" cy="763"/>
          </a:xfrm>
        </p:grpSpPr>
        <p:sp>
          <p:nvSpPr>
            <p:cNvPr id="72769" name="Rectangle 65"/>
            <p:cNvSpPr>
              <a:spLocks noChangeArrowheads="1"/>
            </p:cNvSpPr>
            <p:nvPr/>
          </p:nvSpPr>
          <p:spPr bwMode="auto">
            <a:xfrm>
              <a:off x="3312" y="3339"/>
              <a:ext cx="1034" cy="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0" name="Rectangle 66"/>
            <p:cNvSpPr>
              <a:spLocks noChangeArrowheads="1"/>
            </p:cNvSpPr>
            <p:nvPr/>
          </p:nvSpPr>
          <p:spPr bwMode="auto">
            <a:xfrm>
              <a:off x="3354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3436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3643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3932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3726" y="2958"/>
              <a:ext cx="206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4015" y="2958"/>
              <a:ext cx="207" cy="3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4222" y="2958"/>
              <a:ext cx="82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3312" y="2895"/>
              <a:ext cx="1034" cy="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8" name="AutoShape 74"/>
            <p:cNvSpPr>
              <a:spLocks noChangeArrowheads="1"/>
            </p:cNvSpPr>
            <p:nvPr/>
          </p:nvSpPr>
          <p:spPr bwMode="auto">
            <a:xfrm>
              <a:off x="3312" y="2640"/>
              <a:ext cx="1034" cy="255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3497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4078" y="2958"/>
              <a:ext cx="83" cy="3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81" name="Group 77"/>
          <p:cNvGrpSpPr>
            <a:grpSpLocks/>
          </p:cNvGrpSpPr>
          <p:nvPr/>
        </p:nvGrpSpPr>
        <p:grpSpPr bwMode="auto">
          <a:xfrm>
            <a:off x="2209800" y="1524000"/>
            <a:ext cx="1295400" cy="1020763"/>
            <a:chOff x="3696" y="1584"/>
            <a:chExt cx="1181" cy="931"/>
          </a:xfrm>
        </p:grpSpPr>
        <p:sp>
          <p:nvSpPr>
            <p:cNvPr id="72782" name="Freeform 78"/>
            <p:cNvSpPr>
              <a:spLocks/>
            </p:cNvSpPr>
            <p:nvPr/>
          </p:nvSpPr>
          <p:spPr bwMode="auto">
            <a:xfrm>
              <a:off x="4004" y="1857"/>
              <a:ext cx="90" cy="513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219"/>
                </a:cxn>
                <a:cxn ang="0">
                  <a:pos x="0" y="204"/>
                </a:cxn>
                <a:cxn ang="0">
                  <a:pos x="0" y="189"/>
                </a:cxn>
                <a:cxn ang="0">
                  <a:pos x="0" y="174"/>
                </a:cxn>
                <a:cxn ang="0">
                  <a:pos x="0" y="159"/>
                </a:cxn>
                <a:cxn ang="0">
                  <a:pos x="0" y="144"/>
                </a:cxn>
                <a:cxn ang="0">
                  <a:pos x="0" y="129"/>
                </a:cxn>
                <a:cxn ang="0">
                  <a:pos x="0" y="114"/>
                </a:cxn>
                <a:cxn ang="0">
                  <a:pos x="0" y="99"/>
                </a:cxn>
                <a:cxn ang="0">
                  <a:pos x="0" y="84"/>
                </a:cxn>
                <a:cxn ang="0">
                  <a:pos x="0" y="69"/>
                </a:cxn>
                <a:cxn ang="0">
                  <a:pos x="0" y="54"/>
                </a:cxn>
                <a:cxn ang="0">
                  <a:pos x="7" y="44"/>
                </a:cxn>
                <a:cxn ang="0">
                  <a:pos x="7" y="24"/>
                </a:cxn>
                <a:cxn ang="0">
                  <a:pos x="7" y="14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15" y="4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44" y="0"/>
                </a:cxn>
                <a:cxn ang="0">
                  <a:pos x="44" y="14"/>
                </a:cxn>
                <a:cxn ang="0">
                  <a:pos x="44" y="24"/>
                </a:cxn>
                <a:cxn ang="0">
                  <a:pos x="44" y="44"/>
                </a:cxn>
                <a:cxn ang="0">
                  <a:pos x="51" y="54"/>
                </a:cxn>
                <a:cxn ang="0">
                  <a:pos x="51" y="69"/>
                </a:cxn>
                <a:cxn ang="0">
                  <a:pos x="51" y="84"/>
                </a:cxn>
                <a:cxn ang="0">
                  <a:pos x="51" y="99"/>
                </a:cxn>
                <a:cxn ang="0">
                  <a:pos x="51" y="114"/>
                </a:cxn>
                <a:cxn ang="0">
                  <a:pos x="51" y="129"/>
                </a:cxn>
                <a:cxn ang="0">
                  <a:pos x="51" y="144"/>
                </a:cxn>
                <a:cxn ang="0">
                  <a:pos x="51" y="159"/>
                </a:cxn>
                <a:cxn ang="0">
                  <a:pos x="51" y="174"/>
                </a:cxn>
                <a:cxn ang="0">
                  <a:pos x="51" y="189"/>
                </a:cxn>
                <a:cxn ang="0">
                  <a:pos x="51" y="204"/>
                </a:cxn>
                <a:cxn ang="0">
                  <a:pos x="51" y="219"/>
                </a:cxn>
                <a:cxn ang="0">
                  <a:pos x="51" y="234"/>
                </a:cxn>
                <a:cxn ang="0">
                  <a:pos x="51" y="239"/>
                </a:cxn>
                <a:cxn ang="0">
                  <a:pos x="44" y="244"/>
                </a:cxn>
                <a:cxn ang="0">
                  <a:pos x="37" y="244"/>
                </a:cxn>
                <a:cxn ang="0">
                  <a:pos x="29" y="244"/>
                </a:cxn>
                <a:cxn ang="0">
                  <a:pos x="22" y="244"/>
                </a:cxn>
                <a:cxn ang="0">
                  <a:pos x="7" y="244"/>
                </a:cxn>
                <a:cxn ang="0">
                  <a:pos x="7" y="239"/>
                </a:cxn>
                <a:cxn ang="0">
                  <a:pos x="0" y="234"/>
                </a:cxn>
              </a:cxnLst>
              <a:rect l="0" t="0" r="r" b="b"/>
              <a:pathLst>
                <a:path w="51" h="244">
                  <a:moveTo>
                    <a:pt x="0" y="234"/>
                  </a:moveTo>
                  <a:lnTo>
                    <a:pt x="0" y="219"/>
                  </a:lnTo>
                  <a:lnTo>
                    <a:pt x="0" y="204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7" y="44"/>
                  </a:lnTo>
                  <a:lnTo>
                    <a:pt x="7" y="24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4"/>
                  </a:lnTo>
                  <a:lnTo>
                    <a:pt x="15" y="4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7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44" y="24"/>
                  </a:lnTo>
                  <a:lnTo>
                    <a:pt x="44" y="44"/>
                  </a:lnTo>
                  <a:lnTo>
                    <a:pt x="51" y="54"/>
                  </a:lnTo>
                  <a:lnTo>
                    <a:pt x="51" y="69"/>
                  </a:lnTo>
                  <a:lnTo>
                    <a:pt x="51" y="84"/>
                  </a:lnTo>
                  <a:lnTo>
                    <a:pt x="51" y="99"/>
                  </a:lnTo>
                  <a:lnTo>
                    <a:pt x="51" y="114"/>
                  </a:lnTo>
                  <a:lnTo>
                    <a:pt x="51" y="129"/>
                  </a:lnTo>
                  <a:lnTo>
                    <a:pt x="51" y="144"/>
                  </a:lnTo>
                  <a:lnTo>
                    <a:pt x="51" y="159"/>
                  </a:lnTo>
                  <a:lnTo>
                    <a:pt x="51" y="174"/>
                  </a:lnTo>
                  <a:lnTo>
                    <a:pt x="51" y="189"/>
                  </a:lnTo>
                  <a:lnTo>
                    <a:pt x="51" y="204"/>
                  </a:lnTo>
                  <a:lnTo>
                    <a:pt x="51" y="219"/>
                  </a:lnTo>
                  <a:lnTo>
                    <a:pt x="51" y="234"/>
                  </a:lnTo>
                  <a:lnTo>
                    <a:pt x="51" y="239"/>
                  </a:lnTo>
                  <a:lnTo>
                    <a:pt x="44" y="244"/>
                  </a:lnTo>
                  <a:lnTo>
                    <a:pt x="37" y="244"/>
                  </a:lnTo>
                  <a:lnTo>
                    <a:pt x="29" y="244"/>
                  </a:lnTo>
                  <a:lnTo>
                    <a:pt x="22" y="244"/>
                  </a:lnTo>
                  <a:lnTo>
                    <a:pt x="7" y="244"/>
                  </a:lnTo>
                  <a:lnTo>
                    <a:pt x="7" y="239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79"/>
            <p:cNvSpPr>
              <a:spLocks/>
            </p:cNvSpPr>
            <p:nvPr/>
          </p:nvSpPr>
          <p:spPr bwMode="auto">
            <a:xfrm>
              <a:off x="4004" y="1857"/>
              <a:ext cx="90" cy="513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234"/>
                </a:cxn>
                <a:cxn ang="0">
                  <a:pos x="0" y="219"/>
                </a:cxn>
                <a:cxn ang="0">
                  <a:pos x="0" y="204"/>
                </a:cxn>
                <a:cxn ang="0">
                  <a:pos x="0" y="189"/>
                </a:cxn>
                <a:cxn ang="0">
                  <a:pos x="0" y="174"/>
                </a:cxn>
                <a:cxn ang="0">
                  <a:pos x="0" y="159"/>
                </a:cxn>
                <a:cxn ang="0">
                  <a:pos x="0" y="144"/>
                </a:cxn>
                <a:cxn ang="0">
                  <a:pos x="0" y="129"/>
                </a:cxn>
                <a:cxn ang="0">
                  <a:pos x="0" y="114"/>
                </a:cxn>
                <a:cxn ang="0">
                  <a:pos x="0" y="99"/>
                </a:cxn>
                <a:cxn ang="0">
                  <a:pos x="0" y="84"/>
                </a:cxn>
                <a:cxn ang="0">
                  <a:pos x="0" y="69"/>
                </a:cxn>
                <a:cxn ang="0">
                  <a:pos x="0" y="54"/>
                </a:cxn>
                <a:cxn ang="0">
                  <a:pos x="7" y="44"/>
                </a:cxn>
                <a:cxn ang="0">
                  <a:pos x="7" y="24"/>
                </a:cxn>
                <a:cxn ang="0">
                  <a:pos x="7" y="14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15" y="4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44" y="0"/>
                </a:cxn>
                <a:cxn ang="0">
                  <a:pos x="44" y="14"/>
                </a:cxn>
                <a:cxn ang="0">
                  <a:pos x="44" y="24"/>
                </a:cxn>
                <a:cxn ang="0">
                  <a:pos x="44" y="44"/>
                </a:cxn>
                <a:cxn ang="0">
                  <a:pos x="51" y="54"/>
                </a:cxn>
                <a:cxn ang="0">
                  <a:pos x="51" y="69"/>
                </a:cxn>
                <a:cxn ang="0">
                  <a:pos x="51" y="84"/>
                </a:cxn>
                <a:cxn ang="0">
                  <a:pos x="51" y="99"/>
                </a:cxn>
                <a:cxn ang="0">
                  <a:pos x="51" y="114"/>
                </a:cxn>
                <a:cxn ang="0">
                  <a:pos x="51" y="129"/>
                </a:cxn>
                <a:cxn ang="0">
                  <a:pos x="51" y="144"/>
                </a:cxn>
                <a:cxn ang="0">
                  <a:pos x="51" y="159"/>
                </a:cxn>
                <a:cxn ang="0">
                  <a:pos x="51" y="174"/>
                </a:cxn>
                <a:cxn ang="0">
                  <a:pos x="51" y="189"/>
                </a:cxn>
                <a:cxn ang="0">
                  <a:pos x="51" y="204"/>
                </a:cxn>
                <a:cxn ang="0">
                  <a:pos x="51" y="219"/>
                </a:cxn>
                <a:cxn ang="0">
                  <a:pos x="51" y="234"/>
                </a:cxn>
                <a:cxn ang="0">
                  <a:pos x="51" y="239"/>
                </a:cxn>
                <a:cxn ang="0">
                  <a:pos x="44" y="244"/>
                </a:cxn>
                <a:cxn ang="0">
                  <a:pos x="37" y="244"/>
                </a:cxn>
                <a:cxn ang="0">
                  <a:pos x="29" y="244"/>
                </a:cxn>
                <a:cxn ang="0">
                  <a:pos x="22" y="244"/>
                </a:cxn>
                <a:cxn ang="0">
                  <a:pos x="7" y="244"/>
                </a:cxn>
                <a:cxn ang="0">
                  <a:pos x="7" y="239"/>
                </a:cxn>
                <a:cxn ang="0">
                  <a:pos x="0" y="234"/>
                </a:cxn>
              </a:cxnLst>
              <a:rect l="0" t="0" r="r" b="b"/>
              <a:pathLst>
                <a:path w="51" h="244">
                  <a:moveTo>
                    <a:pt x="0" y="234"/>
                  </a:moveTo>
                  <a:lnTo>
                    <a:pt x="0" y="234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7" y="44"/>
                  </a:lnTo>
                  <a:lnTo>
                    <a:pt x="7" y="24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4"/>
                  </a:lnTo>
                  <a:lnTo>
                    <a:pt x="15" y="4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7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44" y="24"/>
                  </a:lnTo>
                  <a:lnTo>
                    <a:pt x="44" y="44"/>
                  </a:lnTo>
                  <a:lnTo>
                    <a:pt x="51" y="54"/>
                  </a:lnTo>
                  <a:lnTo>
                    <a:pt x="51" y="69"/>
                  </a:lnTo>
                  <a:lnTo>
                    <a:pt x="51" y="84"/>
                  </a:lnTo>
                  <a:lnTo>
                    <a:pt x="51" y="99"/>
                  </a:lnTo>
                  <a:lnTo>
                    <a:pt x="51" y="114"/>
                  </a:lnTo>
                  <a:lnTo>
                    <a:pt x="51" y="129"/>
                  </a:lnTo>
                  <a:lnTo>
                    <a:pt x="51" y="144"/>
                  </a:lnTo>
                  <a:lnTo>
                    <a:pt x="51" y="159"/>
                  </a:lnTo>
                  <a:lnTo>
                    <a:pt x="51" y="174"/>
                  </a:lnTo>
                  <a:lnTo>
                    <a:pt x="51" y="189"/>
                  </a:lnTo>
                  <a:lnTo>
                    <a:pt x="51" y="204"/>
                  </a:lnTo>
                  <a:lnTo>
                    <a:pt x="51" y="219"/>
                  </a:lnTo>
                  <a:lnTo>
                    <a:pt x="51" y="234"/>
                  </a:lnTo>
                  <a:lnTo>
                    <a:pt x="51" y="239"/>
                  </a:lnTo>
                  <a:lnTo>
                    <a:pt x="44" y="244"/>
                  </a:lnTo>
                  <a:lnTo>
                    <a:pt x="37" y="244"/>
                  </a:lnTo>
                  <a:lnTo>
                    <a:pt x="29" y="244"/>
                  </a:lnTo>
                  <a:lnTo>
                    <a:pt x="22" y="244"/>
                  </a:lnTo>
                  <a:lnTo>
                    <a:pt x="7" y="244"/>
                  </a:lnTo>
                  <a:lnTo>
                    <a:pt x="7" y="239"/>
                  </a:lnTo>
                  <a:lnTo>
                    <a:pt x="0" y="2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80"/>
            <p:cNvSpPr>
              <a:spLocks/>
            </p:cNvSpPr>
            <p:nvPr/>
          </p:nvSpPr>
          <p:spPr bwMode="auto">
            <a:xfrm>
              <a:off x="4017" y="1847"/>
              <a:ext cx="64" cy="2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5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0" y="14"/>
                </a:cxn>
                <a:cxn ang="0">
                  <a:pos x="22" y="14"/>
                </a:cxn>
                <a:cxn ang="0">
                  <a:pos x="15" y="14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2" y="0"/>
                </a:cxn>
              </a:cxnLst>
              <a:rect l="0" t="0" r="r" b="b"/>
              <a:pathLst>
                <a:path w="37" h="14">
                  <a:moveTo>
                    <a:pt x="22" y="0"/>
                  </a:move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0" y="14"/>
                  </a:lnTo>
                  <a:lnTo>
                    <a:pt x="22" y="14"/>
                  </a:lnTo>
                  <a:lnTo>
                    <a:pt x="15" y="14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5" name="Freeform 81"/>
            <p:cNvSpPr>
              <a:spLocks/>
            </p:cNvSpPr>
            <p:nvPr/>
          </p:nvSpPr>
          <p:spPr bwMode="auto">
            <a:xfrm>
              <a:off x="4017" y="1847"/>
              <a:ext cx="64" cy="2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5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0" y="14"/>
                </a:cxn>
                <a:cxn ang="0">
                  <a:pos x="22" y="14"/>
                </a:cxn>
                <a:cxn ang="0">
                  <a:pos x="15" y="14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2" y="0"/>
                </a:cxn>
              </a:cxnLst>
              <a:rect l="0" t="0" r="r" b="b"/>
              <a:pathLst>
                <a:path w="37" h="14">
                  <a:moveTo>
                    <a:pt x="22" y="0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0" y="14"/>
                  </a:lnTo>
                  <a:lnTo>
                    <a:pt x="22" y="14"/>
                  </a:lnTo>
                  <a:lnTo>
                    <a:pt x="15" y="14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6" name="Freeform 82"/>
            <p:cNvSpPr>
              <a:spLocks/>
            </p:cNvSpPr>
            <p:nvPr/>
          </p:nvSpPr>
          <p:spPr bwMode="auto">
            <a:xfrm>
              <a:off x="3696" y="2097"/>
              <a:ext cx="694" cy="262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5"/>
                </a:cxn>
                <a:cxn ang="0">
                  <a:pos x="132" y="125"/>
                </a:cxn>
                <a:cxn ang="0">
                  <a:pos x="0" y="55"/>
                </a:cxn>
              </a:cxnLst>
              <a:rect l="0" t="0" r="r" b="b"/>
              <a:pathLst>
                <a:path w="396" h="125">
                  <a:moveTo>
                    <a:pt x="0" y="55"/>
                  </a:moveTo>
                  <a:lnTo>
                    <a:pt x="271" y="0"/>
                  </a:lnTo>
                  <a:lnTo>
                    <a:pt x="396" y="65"/>
                  </a:lnTo>
                  <a:lnTo>
                    <a:pt x="132" y="12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83"/>
            <p:cNvSpPr>
              <a:spLocks/>
            </p:cNvSpPr>
            <p:nvPr/>
          </p:nvSpPr>
          <p:spPr bwMode="auto">
            <a:xfrm>
              <a:off x="3696" y="2097"/>
              <a:ext cx="694" cy="262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5"/>
                </a:cxn>
                <a:cxn ang="0">
                  <a:pos x="132" y="125"/>
                </a:cxn>
                <a:cxn ang="0">
                  <a:pos x="0" y="55"/>
                </a:cxn>
              </a:cxnLst>
              <a:rect l="0" t="0" r="r" b="b"/>
              <a:pathLst>
                <a:path w="396" h="125">
                  <a:moveTo>
                    <a:pt x="0" y="55"/>
                  </a:moveTo>
                  <a:lnTo>
                    <a:pt x="271" y="0"/>
                  </a:lnTo>
                  <a:lnTo>
                    <a:pt x="396" y="65"/>
                  </a:lnTo>
                  <a:lnTo>
                    <a:pt x="132" y="125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84"/>
            <p:cNvSpPr>
              <a:spLocks/>
            </p:cNvSpPr>
            <p:nvPr/>
          </p:nvSpPr>
          <p:spPr bwMode="auto">
            <a:xfrm>
              <a:off x="3927" y="2139"/>
              <a:ext cx="694" cy="260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0"/>
                </a:cxn>
                <a:cxn ang="0">
                  <a:pos x="139" y="124"/>
                </a:cxn>
                <a:cxn ang="0">
                  <a:pos x="0" y="55"/>
                </a:cxn>
              </a:cxnLst>
              <a:rect l="0" t="0" r="r" b="b"/>
              <a:pathLst>
                <a:path w="396" h="124">
                  <a:moveTo>
                    <a:pt x="0" y="55"/>
                  </a:moveTo>
                  <a:lnTo>
                    <a:pt x="271" y="0"/>
                  </a:lnTo>
                  <a:lnTo>
                    <a:pt x="396" y="60"/>
                  </a:lnTo>
                  <a:lnTo>
                    <a:pt x="139" y="12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85"/>
            <p:cNvSpPr>
              <a:spLocks/>
            </p:cNvSpPr>
            <p:nvPr/>
          </p:nvSpPr>
          <p:spPr bwMode="auto">
            <a:xfrm>
              <a:off x="3927" y="2139"/>
              <a:ext cx="694" cy="260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396" y="60"/>
                </a:cxn>
                <a:cxn ang="0">
                  <a:pos x="139" y="124"/>
                </a:cxn>
                <a:cxn ang="0">
                  <a:pos x="0" y="55"/>
                </a:cxn>
              </a:cxnLst>
              <a:rect l="0" t="0" r="r" b="b"/>
              <a:pathLst>
                <a:path w="396" h="124">
                  <a:moveTo>
                    <a:pt x="0" y="55"/>
                  </a:moveTo>
                  <a:lnTo>
                    <a:pt x="271" y="0"/>
                  </a:lnTo>
                  <a:lnTo>
                    <a:pt x="396" y="60"/>
                  </a:lnTo>
                  <a:lnTo>
                    <a:pt x="139" y="124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86"/>
            <p:cNvSpPr>
              <a:spLocks/>
            </p:cNvSpPr>
            <p:nvPr/>
          </p:nvSpPr>
          <p:spPr bwMode="auto">
            <a:xfrm>
              <a:off x="4171" y="2170"/>
              <a:ext cx="706" cy="26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403" y="65"/>
                </a:cxn>
                <a:cxn ang="0">
                  <a:pos x="132" y="124"/>
                </a:cxn>
                <a:cxn ang="0">
                  <a:pos x="0" y="55"/>
                </a:cxn>
              </a:cxnLst>
              <a:rect l="0" t="0" r="r" b="b"/>
              <a:pathLst>
                <a:path w="403" h="124">
                  <a:moveTo>
                    <a:pt x="0" y="55"/>
                  </a:moveTo>
                  <a:lnTo>
                    <a:pt x="271" y="0"/>
                  </a:lnTo>
                  <a:lnTo>
                    <a:pt x="403" y="65"/>
                  </a:lnTo>
                  <a:lnTo>
                    <a:pt x="132" y="12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87"/>
            <p:cNvSpPr>
              <a:spLocks/>
            </p:cNvSpPr>
            <p:nvPr/>
          </p:nvSpPr>
          <p:spPr bwMode="auto">
            <a:xfrm>
              <a:off x="4171" y="2170"/>
              <a:ext cx="706" cy="26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71" y="0"/>
                </a:cxn>
                <a:cxn ang="0">
                  <a:pos x="403" y="65"/>
                </a:cxn>
                <a:cxn ang="0">
                  <a:pos x="132" y="124"/>
                </a:cxn>
                <a:cxn ang="0">
                  <a:pos x="0" y="55"/>
                </a:cxn>
              </a:cxnLst>
              <a:rect l="0" t="0" r="r" b="b"/>
              <a:pathLst>
                <a:path w="403" h="124">
                  <a:moveTo>
                    <a:pt x="0" y="55"/>
                  </a:moveTo>
                  <a:lnTo>
                    <a:pt x="271" y="0"/>
                  </a:lnTo>
                  <a:lnTo>
                    <a:pt x="403" y="65"/>
                  </a:lnTo>
                  <a:lnTo>
                    <a:pt x="132" y="124"/>
                  </a:lnTo>
                  <a:lnTo>
                    <a:pt x="0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88"/>
            <p:cNvSpPr>
              <a:spLocks/>
            </p:cNvSpPr>
            <p:nvPr/>
          </p:nvSpPr>
          <p:spPr bwMode="auto">
            <a:xfrm>
              <a:off x="4402" y="2307"/>
              <a:ext cx="475" cy="19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1" y="0"/>
                </a:cxn>
                <a:cxn ang="0">
                  <a:pos x="271" y="35"/>
                </a:cxn>
                <a:cxn ang="0">
                  <a:pos x="0" y="94"/>
                </a:cxn>
                <a:cxn ang="0">
                  <a:pos x="0" y="59"/>
                </a:cxn>
              </a:cxnLst>
              <a:rect l="0" t="0" r="r" b="b"/>
              <a:pathLst>
                <a:path w="271" h="94">
                  <a:moveTo>
                    <a:pt x="0" y="59"/>
                  </a:moveTo>
                  <a:lnTo>
                    <a:pt x="271" y="0"/>
                  </a:lnTo>
                  <a:lnTo>
                    <a:pt x="271" y="35"/>
                  </a:lnTo>
                  <a:lnTo>
                    <a:pt x="0" y="9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89"/>
            <p:cNvSpPr>
              <a:spLocks/>
            </p:cNvSpPr>
            <p:nvPr/>
          </p:nvSpPr>
          <p:spPr bwMode="auto">
            <a:xfrm>
              <a:off x="4402" y="2307"/>
              <a:ext cx="475" cy="19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1" y="0"/>
                </a:cxn>
                <a:cxn ang="0">
                  <a:pos x="271" y="35"/>
                </a:cxn>
                <a:cxn ang="0">
                  <a:pos x="0" y="94"/>
                </a:cxn>
                <a:cxn ang="0">
                  <a:pos x="0" y="59"/>
                </a:cxn>
              </a:cxnLst>
              <a:rect l="0" t="0" r="r" b="b"/>
              <a:pathLst>
                <a:path w="271" h="94">
                  <a:moveTo>
                    <a:pt x="0" y="59"/>
                  </a:moveTo>
                  <a:lnTo>
                    <a:pt x="271" y="0"/>
                  </a:lnTo>
                  <a:lnTo>
                    <a:pt x="271" y="35"/>
                  </a:lnTo>
                  <a:lnTo>
                    <a:pt x="0" y="94"/>
                  </a:lnTo>
                  <a:lnTo>
                    <a:pt x="0" y="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4" name="Freeform 90"/>
            <p:cNvSpPr>
              <a:spLocks/>
            </p:cNvSpPr>
            <p:nvPr/>
          </p:nvSpPr>
          <p:spPr bwMode="auto">
            <a:xfrm>
              <a:off x="3696" y="2212"/>
              <a:ext cx="720" cy="303"/>
            </a:xfrm>
            <a:custGeom>
              <a:avLst/>
              <a:gdLst/>
              <a:ahLst/>
              <a:cxnLst>
                <a:cxn ang="0">
                  <a:pos x="411" y="104"/>
                </a:cxn>
                <a:cxn ang="0">
                  <a:pos x="271" y="35"/>
                </a:cxn>
                <a:cxn ang="0">
                  <a:pos x="271" y="89"/>
                </a:cxn>
                <a:cxn ang="0">
                  <a:pos x="132" y="20"/>
                </a:cxn>
                <a:cxn ang="0">
                  <a:pos x="132" y="65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411" y="144"/>
                </a:cxn>
                <a:cxn ang="0">
                  <a:pos x="411" y="104"/>
                </a:cxn>
              </a:cxnLst>
              <a:rect l="0" t="0" r="r" b="b"/>
              <a:pathLst>
                <a:path w="411" h="144">
                  <a:moveTo>
                    <a:pt x="411" y="104"/>
                  </a:moveTo>
                  <a:lnTo>
                    <a:pt x="271" y="35"/>
                  </a:lnTo>
                  <a:lnTo>
                    <a:pt x="271" y="89"/>
                  </a:lnTo>
                  <a:lnTo>
                    <a:pt x="132" y="20"/>
                  </a:lnTo>
                  <a:lnTo>
                    <a:pt x="132" y="65"/>
                  </a:lnTo>
                  <a:lnTo>
                    <a:pt x="0" y="0"/>
                  </a:lnTo>
                  <a:lnTo>
                    <a:pt x="0" y="89"/>
                  </a:lnTo>
                  <a:lnTo>
                    <a:pt x="411" y="144"/>
                  </a:lnTo>
                  <a:lnTo>
                    <a:pt x="411" y="10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5" name="Freeform 91"/>
            <p:cNvSpPr>
              <a:spLocks/>
            </p:cNvSpPr>
            <p:nvPr/>
          </p:nvSpPr>
          <p:spPr bwMode="auto">
            <a:xfrm>
              <a:off x="3696" y="2212"/>
              <a:ext cx="720" cy="303"/>
            </a:xfrm>
            <a:custGeom>
              <a:avLst/>
              <a:gdLst/>
              <a:ahLst/>
              <a:cxnLst>
                <a:cxn ang="0">
                  <a:pos x="411" y="104"/>
                </a:cxn>
                <a:cxn ang="0">
                  <a:pos x="271" y="35"/>
                </a:cxn>
                <a:cxn ang="0">
                  <a:pos x="271" y="89"/>
                </a:cxn>
                <a:cxn ang="0">
                  <a:pos x="132" y="20"/>
                </a:cxn>
                <a:cxn ang="0">
                  <a:pos x="132" y="65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411" y="144"/>
                </a:cxn>
                <a:cxn ang="0">
                  <a:pos x="411" y="104"/>
                </a:cxn>
              </a:cxnLst>
              <a:rect l="0" t="0" r="r" b="b"/>
              <a:pathLst>
                <a:path w="411" h="144">
                  <a:moveTo>
                    <a:pt x="411" y="104"/>
                  </a:moveTo>
                  <a:lnTo>
                    <a:pt x="271" y="35"/>
                  </a:lnTo>
                  <a:lnTo>
                    <a:pt x="271" y="89"/>
                  </a:lnTo>
                  <a:lnTo>
                    <a:pt x="132" y="20"/>
                  </a:lnTo>
                  <a:lnTo>
                    <a:pt x="132" y="65"/>
                  </a:lnTo>
                  <a:lnTo>
                    <a:pt x="0" y="0"/>
                  </a:lnTo>
                  <a:lnTo>
                    <a:pt x="0" y="89"/>
                  </a:lnTo>
                  <a:lnTo>
                    <a:pt x="411" y="144"/>
                  </a:lnTo>
                  <a:lnTo>
                    <a:pt x="411" y="10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6" name="Freeform 92"/>
            <p:cNvSpPr>
              <a:spLocks/>
            </p:cNvSpPr>
            <p:nvPr/>
          </p:nvSpPr>
          <p:spPr bwMode="auto">
            <a:xfrm>
              <a:off x="4017" y="1584"/>
              <a:ext cx="848" cy="27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8" y="110"/>
                </a:cxn>
                <a:cxn ang="0">
                  <a:pos x="22" y="90"/>
                </a:cxn>
                <a:cxn ang="0">
                  <a:pos x="37" y="70"/>
                </a:cxn>
                <a:cxn ang="0">
                  <a:pos x="66" y="60"/>
                </a:cxn>
                <a:cxn ang="0">
                  <a:pos x="66" y="50"/>
                </a:cxn>
                <a:cxn ang="0">
                  <a:pos x="66" y="45"/>
                </a:cxn>
                <a:cxn ang="0">
                  <a:pos x="66" y="35"/>
                </a:cxn>
                <a:cxn ang="0">
                  <a:pos x="74" y="25"/>
                </a:cxn>
                <a:cxn ang="0">
                  <a:pos x="81" y="15"/>
                </a:cxn>
                <a:cxn ang="0">
                  <a:pos x="96" y="10"/>
                </a:cxn>
                <a:cxn ang="0">
                  <a:pos x="118" y="0"/>
                </a:cxn>
                <a:cxn ang="0">
                  <a:pos x="132" y="0"/>
                </a:cxn>
                <a:cxn ang="0">
                  <a:pos x="154" y="0"/>
                </a:cxn>
                <a:cxn ang="0">
                  <a:pos x="169" y="0"/>
                </a:cxn>
                <a:cxn ang="0">
                  <a:pos x="191" y="10"/>
                </a:cxn>
                <a:cxn ang="0">
                  <a:pos x="206" y="15"/>
                </a:cxn>
                <a:cxn ang="0">
                  <a:pos x="220" y="25"/>
                </a:cxn>
                <a:cxn ang="0">
                  <a:pos x="235" y="25"/>
                </a:cxn>
                <a:cxn ang="0">
                  <a:pos x="250" y="25"/>
                </a:cxn>
                <a:cxn ang="0">
                  <a:pos x="264" y="20"/>
                </a:cxn>
                <a:cxn ang="0">
                  <a:pos x="279" y="15"/>
                </a:cxn>
                <a:cxn ang="0">
                  <a:pos x="301" y="10"/>
                </a:cxn>
                <a:cxn ang="0">
                  <a:pos x="323" y="15"/>
                </a:cxn>
                <a:cxn ang="0">
                  <a:pos x="345" y="20"/>
                </a:cxn>
                <a:cxn ang="0">
                  <a:pos x="359" y="30"/>
                </a:cxn>
                <a:cxn ang="0">
                  <a:pos x="381" y="30"/>
                </a:cxn>
                <a:cxn ang="0">
                  <a:pos x="396" y="25"/>
                </a:cxn>
                <a:cxn ang="0">
                  <a:pos x="411" y="20"/>
                </a:cxn>
                <a:cxn ang="0">
                  <a:pos x="433" y="20"/>
                </a:cxn>
                <a:cxn ang="0">
                  <a:pos x="462" y="25"/>
                </a:cxn>
                <a:cxn ang="0">
                  <a:pos x="477" y="40"/>
                </a:cxn>
                <a:cxn ang="0">
                  <a:pos x="484" y="60"/>
                </a:cxn>
                <a:cxn ang="0">
                  <a:pos x="477" y="80"/>
                </a:cxn>
                <a:cxn ang="0">
                  <a:pos x="455" y="95"/>
                </a:cxn>
                <a:cxn ang="0">
                  <a:pos x="433" y="100"/>
                </a:cxn>
                <a:cxn ang="0">
                  <a:pos x="411" y="95"/>
                </a:cxn>
                <a:cxn ang="0">
                  <a:pos x="396" y="90"/>
                </a:cxn>
                <a:cxn ang="0">
                  <a:pos x="381" y="85"/>
                </a:cxn>
                <a:cxn ang="0">
                  <a:pos x="359" y="90"/>
                </a:cxn>
                <a:cxn ang="0">
                  <a:pos x="338" y="95"/>
                </a:cxn>
                <a:cxn ang="0">
                  <a:pos x="316" y="105"/>
                </a:cxn>
                <a:cxn ang="0">
                  <a:pos x="294" y="105"/>
                </a:cxn>
                <a:cxn ang="0">
                  <a:pos x="272" y="100"/>
                </a:cxn>
                <a:cxn ang="0">
                  <a:pos x="257" y="90"/>
                </a:cxn>
                <a:cxn ang="0">
                  <a:pos x="242" y="85"/>
                </a:cxn>
                <a:cxn ang="0">
                  <a:pos x="228" y="80"/>
                </a:cxn>
                <a:cxn ang="0">
                  <a:pos x="213" y="85"/>
                </a:cxn>
                <a:cxn ang="0">
                  <a:pos x="198" y="90"/>
                </a:cxn>
                <a:cxn ang="0">
                  <a:pos x="184" y="95"/>
                </a:cxn>
                <a:cxn ang="0">
                  <a:pos x="169" y="100"/>
                </a:cxn>
                <a:cxn ang="0">
                  <a:pos x="154" y="105"/>
                </a:cxn>
                <a:cxn ang="0">
                  <a:pos x="140" y="105"/>
                </a:cxn>
                <a:cxn ang="0">
                  <a:pos x="125" y="105"/>
                </a:cxn>
                <a:cxn ang="0">
                  <a:pos x="110" y="100"/>
                </a:cxn>
                <a:cxn ang="0">
                  <a:pos x="103" y="95"/>
                </a:cxn>
                <a:cxn ang="0">
                  <a:pos x="88" y="90"/>
                </a:cxn>
                <a:cxn ang="0">
                  <a:pos x="74" y="95"/>
                </a:cxn>
                <a:cxn ang="0">
                  <a:pos x="59" y="100"/>
                </a:cxn>
                <a:cxn ang="0">
                  <a:pos x="44" y="115"/>
                </a:cxn>
                <a:cxn ang="0">
                  <a:pos x="37" y="130"/>
                </a:cxn>
              </a:cxnLst>
              <a:rect l="0" t="0" r="r" b="b"/>
              <a:pathLst>
                <a:path w="484" h="130">
                  <a:moveTo>
                    <a:pt x="37" y="130"/>
                  </a:moveTo>
                  <a:lnTo>
                    <a:pt x="0" y="130"/>
                  </a:lnTo>
                  <a:lnTo>
                    <a:pt x="0" y="125"/>
                  </a:lnTo>
                  <a:lnTo>
                    <a:pt x="8" y="110"/>
                  </a:lnTo>
                  <a:lnTo>
                    <a:pt x="15" y="100"/>
                  </a:lnTo>
                  <a:lnTo>
                    <a:pt x="22" y="90"/>
                  </a:lnTo>
                  <a:lnTo>
                    <a:pt x="30" y="80"/>
                  </a:lnTo>
                  <a:lnTo>
                    <a:pt x="37" y="70"/>
                  </a:lnTo>
                  <a:lnTo>
                    <a:pt x="52" y="65"/>
                  </a:lnTo>
                  <a:lnTo>
                    <a:pt x="66" y="60"/>
                  </a:lnTo>
                  <a:lnTo>
                    <a:pt x="66" y="55"/>
                  </a:lnTo>
                  <a:lnTo>
                    <a:pt x="66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81" y="15"/>
                  </a:lnTo>
                  <a:lnTo>
                    <a:pt x="88" y="10"/>
                  </a:lnTo>
                  <a:lnTo>
                    <a:pt x="96" y="10"/>
                  </a:lnTo>
                  <a:lnTo>
                    <a:pt x="103" y="5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84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6" y="15"/>
                  </a:lnTo>
                  <a:lnTo>
                    <a:pt x="213" y="20"/>
                  </a:lnTo>
                  <a:lnTo>
                    <a:pt x="220" y="25"/>
                  </a:lnTo>
                  <a:lnTo>
                    <a:pt x="228" y="25"/>
                  </a:lnTo>
                  <a:lnTo>
                    <a:pt x="235" y="25"/>
                  </a:lnTo>
                  <a:lnTo>
                    <a:pt x="242" y="25"/>
                  </a:lnTo>
                  <a:lnTo>
                    <a:pt x="250" y="25"/>
                  </a:lnTo>
                  <a:lnTo>
                    <a:pt x="257" y="20"/>
                  </a:lnTo>
                  <a:lnTo>
                    <a:pt x="264" y="20"/>
                  </a:lnTo>
                  <a:lnTo>
                    <a:pt x="272" y="20"/>
                  </a:lnTo>
                  <a:lnTo>
                    <a:pt x="279" y="15"/>
                  </a:lnTo>
                  <a:lnTo>
                    <a:pt x="286" y="15"/>
                  </a:lnTo>
                  <a:lnTo>
                    <a:pt x="301" y="10"/>
                  </a:lnTo>
                  <a:lnTo>
                    <a:pt x="308" y="15"/>
                  </a:lnTo>
                  <a:lnTo>
                    <a:pt x="323" y="15"/>
                  </a:lnTo>
                  <a:lnTo>
                    <a:pt x="330" y="15"/>
                  </a:lnTo>
                  <a:lnTo>
                    <a:pt x="345" y="20"/>
                  </a:lnTo>
                  <a:lnTo>
                    <a:pt x="352" y="25"/>
                  </a:lnTo>
                  <a:lnTo>
                    <a:pt x="359" y="30"/>
                  </a:lnTo>
                  <a:lnTo>
                    <a:pt x="374" y="30"/>
                  </a:lnTo>
                  <a:lnTo>
                    <a:pt x="381" y="30"/>
                  </a:lnTo>
                  <a:lnTo>
                    <a:pt x="389" y="30"/>
                  </a:lnTo>
                  <a:lnTo>
                    <a:pt x="396" y="25"/>
                  </a:lnTo>
                  <a:lnTo>
                    <a:pt x="403" y="25"/>
                  </a:lnTo>
                  <a:lnTo>
                    <a:pt x="411" y="20"/>
                  </a:lnTo>
                  <a:lnTo>
                    <a:pt x="425" y="20"/>
                  </a:lnTo>
                  <a:lnTo>
                    <a:pt x="433" y="20"/>
                  </a:lnTo>
                  <a:lnTo>
                    <a:pt x="447" y="25"/>
                  </a:lnTo>
                  <a:lnTo>
                    <a:pt x="462" y="25"/>
                  </a:lnTo>
                  <a:lnTo>
                    <a:pt x="469" y="35"/>
                  </a:lnTo>
                  <a:lnTo>
                    <a:pt x="477" y="40"/>
                  </a:lnTo>
                  <a:lnTo>
                    <a:pt x="484" y="50"/>
                  </a:lnTo>
                  <a:lnTo>
                    <a:pt x="484" y="60"/>
                  </a:lnTo>
                  <a:lnTo>
                    <a:pt x="484" y="70"/>
                  </a:lnTo>
                  <a:lnTo>
                    <a:pt x="477" y="80"/>
                  </a:lnTo>
                  <a:lnTo>
                    <a:pt x="469" y="90"/>
                  </a:lnTo>
                  <a:lnTo>
                    <a:pt x="455" y="95"/>
                  </a:lnTo>
                  <a:lnTo>
                    <a:pt x="440" y="95"/>
                  </a:lnTo>
                  <a:lnTo>
                    <a:pt x="433" y="100"/>
                  </a:lnTo>
                  <a:lnTo>
                    <a:pt x="418" y="100"/>
                  </a:lnTo>
                  <a:lnTo>
                    <a:pt x="411" y="95"/>
                  </a:lnTo>
                  <a:lnTo>
                    <a:pt x="403" y="95"/>
                  </a:lnTo>
                  <a:lnTo>
                    <a:pt x="396" y="90"/>
                  </a:lnTo>
                  <a:lnTo>
                    <a:pt x="389" y="90"/>
                  </a:lnTo>
                  <a:lnTo>
                    <a:pt x="381" y="85"/>
                  </a:lnTo>
                  <a:lnTo>
                    <a:pt x="374" y="85"/>
                  </a:lnTo>
                  <a:lnTo>
                    <a:pt x="359" y="90"/>
                  </a:lnTo>
                  <a:lnTo>
                    <a:pt x="352" y="90"/>
                  </a:lnTo>
                  <a:lnTo>
                    <a:pt x="338" y="95"/>
                  </a:lnTo>
                  <a:lnTo>
                    <a:pt x="330" y="100"/>
                  </a:lnTo>
                  <a:lnTo>
                    <a:pt x="316" y="105"/>
                  </a:lnTo>
                  <a:lnTo>
                    <a:pt x="308" y="105"/>
                  </a:lnTo>
                  <a:lnTo>
                    <a:pt x="294" y="105"/>
                  </a:lnTo>
                  <a:lnTo>
                    <a:pt x="286" y="100"/>
                  </a:lnTo>
                  <a:lnTo>
                    <a:pt x="272" y="100"/>
                  </a:lnTo>
                  <a:lnTo>
                    <a:pt x="264" y="95"/>
                  </a:lnTo>
                  <a:lnTo>
                    <a:pt x="257" y="90"/>
                  </a:lnTo>
                  <a:lnTo>
                    <a:pt x="250" y="85"/>
                  </a:lnTo>
                  <a:lnTo>
                    <a:pt x="242" y="85"/>
                  </a:lnTo>
                  <a:lnTo>
                    <a:pt x="235" y="80"/>
                  </a:lnTo>
                  <a:lnTo>
                    <a:pt x="228" y="80"/>
                  </a:lnTo>
                  <a:lnTo>
                    <a:pt x="220" y="80"/>
                  </a:lnTo>
                  <a:lnTo>
                    <a:pt x="213" y="85"/>
                  </a:lnTo>
                  <a:lnTo>
                    <a:pt x="206" y="85"/>
                  </a:lnTo>
                  <a:lnTo>
                    <a:pt x="198" y="90"/>
                  </a:lnTo>
                  <a:lnTo>
                    <a:pt x="191" y="95"/>
                  </a:lnTo>
                  <a:lnTo>
                    <a:pt x="184" y="95"/>
                  </a:lnTo>
                  <a:lnTo>
                    <a:pt x="176" y="100"/>
                  </a:lnTo>
                  <a:lnTo>
                    <a:pt x="169" y="100"/>
                  </a:lnTo>
                  <a:lnTo>
                    <a:pt x="162" y="100"/>
                  </a:lnTo>
                  <a:lnTo>
                    <a:pt x="154" y="105"/>
                  </a:lnTo>
                  <a:lnTo>
                    <a:pt x="147" y="105"/>
                  </a:lnTo>
                  <a:lnTo>
                    <a:pt x="140" y="105"/>
                  </a:lnTo>
                  <a:lnTo>
                    <a:pt x="132" y="105"/>
                  </a:lnTo>
                  <a:lnTo>
                    <a:pt x="125" y="105"/>
                  </a:lnTo>
                  <a:lnTo>
                    <a:pt x="118" y="100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03" y="95"/>
                  </a:lnTo>
                  <a:lnTo>
                    <a:pt x="96" y="95"/>
                  </a:lnTo>
                  <a:lnTo>
                    <a:pt x="88" y="90"/>
                  </a:lnTo>
                  <a:lnTo>
                    <a:pt x="81" y="95"/>
                  </a:lnTo>
                  <a:lnTo>
                    <a:pt x="74" y="95"/>
                  </a:lnTo>
                  <a:lnTo>
                    <a:pt x="66" y="100"/>
                  </a:lnTo>
                  <a:lnTo>
                    <a:pt x="59" y="100"/>
                  </a:lnTo>
                  <a:lnTo>
                    <a:pt x="52" y="110"/>
                  </a:lnTo>
                  <a:lnTo>
                    <a:pt x="44" y="115"/>
                  </a:lnTo>
                  <a:lnTo>
                    <a:pt x="37" y="125"/>
                  </a:lnTo>
                  <a:lnTo>
                    <a:pt x="37" y="13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7" name="Freeform 93"/>
            <p:cNvSpPr>
              <a:spLocks/>
            </p:cNvSpPr>
            <p:nvPr/>
          </p:nvSpPr>
          <p:spPr bwMode="auto">
            <a:xfrm>
              <a:off x="4055" y="1605"/>
              <a:ext cx="783" cy="221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90"/>
                </a:cxn>
                <a:cxn ang="0">
                  <a:pos x="15" y="75"/>
                </a:cxn>
                <a:cxn ang="0">
                  <a:pos x="30" y="60"/>
                </a:cxn>
                <a:cxn ang="0">
                  <a:pos x="52" y="50"/>
                </a:cxn>
                <a:cxn ang="0">
                  <a:pos x="52" y="45"/>
                </a:cxn>
                <a:cxn ang="0">
                  <a:pos x="52" y="40"/>
                </a:cxn>
                <a:cxn ang="0">
                  <a:pos x="59" y="30"/>
                </a:cxn>
                <a:cxn ang="0">
                  <a:pos x="59" y="25"/>
                </a:cxn>
                <a:cxn ang="0">
                  <a:pos x="66" y="15"/>
                </a:cxn>
                <a:cxn ang="0">
                  <a:pos x="88" y="5"/>
                </a:cxn>
                <a:cxn ang="0">
                  <a:pos x="103" y="5"/>
                </a:cxn>
                <a:cxn ang="0">
                  <a:pos x="118" y="0"/>
                </a:cxn>
                <a:cxn ang="0">
                  <a:pos x="140" y="0"/>
                </a:cxn>
                <a:cxn ang="0">
                  <a:pos x="154" y="5"/>
                </a:cxn>
                <a:cxn ang="0">
                  <a:pos x="169" y="10"/>
                </a:cxn>
                <a:cxn ang="0">
                  <a:pos x="184" y="15"/>
                </a:cxn>
                <a:cxn ang="0">
                  <a:pos x="198" y="25"/>
                </a:cxn>
                <a:cxn ang="0">
                  <a:pos x="213" y="25"/>
                </a:cxn>
                <a:cxn ang="0">
                  <a:pos x="228" y="25"/>
                </a:cxn>
                <a:cxn ang="0">
                  <a:pos x="242" y="20"/>
                </a:cxn>
                <a:cxn ang="0">
                  <a:pos x="250" y="15"/>
                </a:cxn>
                <a:cxn ang="0">
                  <a:pos x="272" y="15"/>
                </a:cxn>
                <a:cxn ang="0">
                  <a:pos x="294" y="15"/>
                </a:cxn>
                <a:cxn ang="0">
                  <a:pos x="316" y="25"/>
                </a:cxn>
                <a:cxn ang="0">
                  <a:pos x="330" y="30"/>
                </a:cxn>
                <a:cxn ang="0">
                  <a:pos x="352" y="30"/>
                </a:cxn>
                <a:cxn ang="0">
                  <a:pos x="359" y="30"/>
                </a:cxn>
                <a:cxn ang="0">
                  <a:pos x="381" y="25"/>
                </a:cxn>
                <a:cxn ang="0">
                  <a:pos x="403" y="25"/>
                </a:cxn>
                <a:cxn ang="0">
                  <a:pos x="418" y="30"/>
                </a:cxn>
                <a:cxn ang="0">
                  <a:pos x="440" y="35"/>
                </a:cxn>
                <a:cxn ang="0">
                  <a:pos x="447" y="50"/>
                </a:cxn>
                <a:cxn ang="0">
                  <a:pos x="440" y="70"/>
                </a:cxn>
                <a:cxn ang="0">
                  <a:pos x="418" y="75"/>
                </a:cxn>
                <a:cxn ang="0">
                  <a:pos x="396" y="75"/>
                </a:cxn>
                <a:cxn ang="0">
                  <a:pos x="374" y="75"/>
                </a:cxn>
                <a:cxn ang="0">
                  <a:pos x="359" y="70"/>
                </a:cxn>
                <a:cxn ang="0">
                  <a:pos x="352" y="65"/>
                </a:cxn>
                <a:cxn ang="0">
                  <a:pos x="330" y="70"/>
                </a:cxn>
                <a:cxn ang="0">
                  <a:pos x="316" y="75"/>
                </a:cxn>
                <a:cxn ang="0">
                  <a:pos x="294" y="80"/>
                </a:cxn>
                <a:cxn ang="0">
                  <a:pos x="272" y="80"/>
                </a:cxn>
                <a:cxn ang="0">
                  <a:pos x="250" y="75"/>
                </a:cxn>
                <a:cxn ang="0">
                  <a:pos x="235" y="70"/>
                </a:cxn>
                <a:cxn ang="0">
                  <a:pos x="220" y="60"/>
                </a:cxn>
                <a:cxn ang="0">
                  <a:pos x="206" y="60"/>
                </a:cxn>
                <a:cxn ang="0">
                  <a:pos x="191" y="60"/>
                </a:cxn>
                <a:cxn ang="0">
                  <a:pos x="176" y="70"/>
                </a:cxn>
                <a:cxn ang="0">
                  <a:pos x="169" y="75"/>
                </a:cxn>
                <a:cxn ang="0">
                  <a:pos x="154" y="80"/>
                </a:cxn>
                <a:cxn ang="0">
                  <a:pos x="140" y="85"/>
                </a:cxn>
                <a:cxn ang="0">
                  <a:pos x="125" y="85"/>
                </a:cxn>
                <a:cxn ang="0">
                  <a:pos x="110" y="85"/>
                </a:cxn>
                <a:cxn ang="0">
                  <a:pos x="96" y="85"/>
                </a:cxn>
                <a:cxn ang="0">
                  <a:pos x="88" y="80"/>
                </a:cxn>
                <a:cxn ang="0">
                  <a:pos x="81" y="75"/>
                </a:cxn>
                <a:cxn ang="0">
                  <a:pos x="52" y="80"/>
                </a:cxn>
                <a:cxn ang="0">
                  <a:pos x="37" y="85"/>
                </a:cxn>
                <a:cxn ang="0">
                  <a:pos x="22" y="95"/>
                </a:cxn>
                <a:cxn ang="0">
                  <a:pos x="15" y="105"/>
                </a:cxn>
              </a:cxnLst>
              <a:rect l="0" t="0" r="r" b="b"/>
              <a:pathLst>
                <a:path w="447" h="105">
                  <a:moveTo>
                    <a:pt x="15" y="105"/>
                  </a:moveTo>
                  <a:lnTo>
                    <a:pt x="0" y="105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5" y="75"/>
                  </a:lnTo>
                  <a:lnTo>
                    <a:pt x="22" y="70"/>
                  </a:lnTo>
                  <a:lnTo>
                    <a:pt x="30" y="60"/>
                  </a:lnTo>
                  <a:lnTo>
                    <a:pt x="44" y="55"/>
                  </a:lnTo>
                  <a:lnTo>
                    <a:pt x="52" y="50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5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5"/>
                  </a:lnTo>
                  <a:lnTo>
                    <a:pt x="66" y="2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5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4" y="5"/>
                  </a:lnTo>
                  <a:lnTo>
                    <a:pt x="162" y="5"/>
                  </a:lnTo>
                  <a:lnTo>
                    <a:pt x="169" y="10"/>
                  </a:lnTo>
                  <a:lnTo>
                    <a:pt x="176" y="15"/>
                  </a:lnTo>
                  <a:lnTo>
                    <a:pt x="184" y="15"/>
                  </a:lnTo>
                  <a:lnTo>
                    <a:pt x="191" y="20"/>
                  </a:lnTo>
                  <a:lnTo>
                    <a:pt x="198" y="25"/>
                  </a:lnTo>
                  <a:lnTo>
                    <a:pt x="206" y="25"/>
                  </a:lnTo>
                  <a:lnTo>
                    <a:pt x="213" y="25"/>
                  </a:lnTo>
                  <a:lnTo>
                    <a:pt x="220" y="25"/>
                  </a:lnTo>
                  <a:lnTo>
                    <a:pt x="228" y="25"/>
                  </a:lnTo>
                  <a:lnTo>
                    <a:pt x="235" y="20"/>
                  </a:lnTo>
                  <a:lnTo>
                    <a:pt x="242" y="20"/>
                  </a:lnTo>
                  <a:lnTo>
                    <a:pt x="242" y="15"/>
                  </a:lnTo>
                  <a:lnTo>
                    <a:pt x="250" y="15"/>
                  </a:lnTo>
                  <a:lnTo>
                    <a:pt x="264" y="15"/>
                  </a:lnTo>
                  <a:lnTo>
                    <a:pt x="272" y="15"/>
                  </a:lnTo>
                  <a:lnTo>
                    <a:pt x="286" y="15"/>
                  </a:lnTo>
                  <a:lnTo>
                    <a:pt x="294" y="15"/>
                  </a:lnTo>
                  <a:lnTo>
                    <a:pt x="301" y="20"/>
                  </a:lnTo>
                  <a:lnTo>
                    <a:pt x="316" y="25"/>
                  </a:lnTo>
                  <a:lnTo>
                    <a:pt x="323" y="30"/>
                  </a:lnTo>
                  <a:lnTo>
                    <a:pt x="330" y="30"/>
                  </a:lnTo>
                  <a:lnTo>
                    <a:pt x="337" y="30"/>
                  </a:lnTo>
                  <a:lnTo>
                    <a:pt x="352" y="30"/>
                  </a:lnTo>
                  <a:lnTo>
                    <a:pt x="352" y="30"/>
                  </a:lnTo>
                  <a:lnTo>
                    <a:pt x="359" y="30"/>
                  </a:lnTo>
                  <a:lnTo>
                    <a:pt x="374" y="30"/>
                  </a:lnTo>
                  <a:lnTo>
                    <a:pt x="381" y="25"/>
                  </a:lnTo>
                  <a:lnTo>
                    <a:pt x="389" y="25"/>
                  </a:lnTo>
                  <a:lnTo>
                    <a:pt x="403" y="25"/>
                  </a:lnTo>
                  <a:lnTo>
                    <a:pt x="411" y="25"/>
                  </a:lnTo>
                  <a:lnTo>
                    <a:pt x="418" y="30"/>
                  </a:lnTo>
                  <a:lnTo>
                    <a:pt x="433" y="30"/>
                  </a:lnTo>
                  <a:lnTo>
                    <a:pt x="440" y="35"/>
                  </a:lnTo>
                  <a:lnTo>
                    <a:pt x="447" y="45"/>
                  </a:lnTo>
                  <a:lnTo>
                    <a:pt x="447" y="50"/>
                  </a:lnTo>
                  <a:lnTo>
                    <a:pt x="447" y="60"/>
                  </a:lnTo>
                  <a:lnTo>
                    <a:pt x="440" y="70"/>
                  </a:lnTo>
                  <a:lnTo>
                    <a:pt x="425" y="70"/>
                  </a:lnTo>
                  <a:lnTo>
                    <a:pt x="418" y="75"/>
                  </a:lnTo>
                  <a:lnTo>
                    <a:pt x="411" y="75"/>
                  </a:lnTo>
                  <a:lnTo>
                    <a:pt x="396" y="75"/>
                  </a:lnTo>
                  <a:lnTo>
                    <a:pt x="389" y="75"/>
                  </a:lnTo>
                  <a:lnTo>
                    <a:pt x="374" y="75"/>
                  </a:lnTo>
                  <a:lnTo>
                    <a:pt x="367" y="75"/>
                  </a:lnTo>
                  <a:lnTo>
                    <a:pt x="359" y="70"/>
                  </a:lnTo>
                  <a:lnTo>
                    <a:pt x="352" y="70"/>
                  </a:lnTo>
                  <a:lnTo>
                    <a:pt x="352" y="65"/>
                  </a:lnTo>
                  <a:lnTo>
                    <a:pt x="337" y="65"/>
                  </a:lnTo>
                  <a:lnTo>
                    <a:pt x="330" y="70"/>
                  </a:lnTo>
                  <a:lnTo>
                    <a:pt x="323" y="70"/>
                  </a:lnTo>
                  <a:lnTo>
                    <a:pt x="316" y="75"/>
                  </a:lnTo>
                  <a:lnTo>
                    <a:pt x="301" y="80"/>
                  </a:lnTo>
                  <a:lnTo>
                    <a:pt x="294" y="80"/>
                  </a:lnTo>
                  <a:lnTo>
                    <a:pt x="279" y="80"/>
                  </a:lnTo>
                  <a:lnTo>
                    <a:pt x="272" y="80"/>
                  </a:lnTo>
                  <a:lnTo>
                    <a:pt x="257" y="80"/>
                  </a:lnTo>
                  <a:lnTo>
                    <a:pt x="250" y="75"/>
                  </a:lnTo>
                  <a:lnTo>
                    <a:pt x="242" y="75"/>
                  </a:lnTo>
                  <a:lnTo>
                    <a:pt x="235" y="70"/>
                  </a:lnTo>
                  <a:lnTo>
                    <a:pt x="228" y="65"/>
                  </a:lnTo>
                  <a:lnTo>
                    <a:pt x="220" y="60"/>
                  </a:lnTo>
                  <a:lnTo>
                    <a:pt x="213" y="60"/>
                  </a:lnTo>
                  <a:lnTo>
                    <a:pt x="206" y="60"/>
                  </a:lnTo>
                  <a:lnTo>
                    <a:pt x="198" y="60"/>
                  </a:lnTo>
                  <a:lnTo>
                    <a:pt x="191" y="60"/>
                  </a:lnTo>
                  <a:lnTo>
                    <a:pt x="184" y="65"/>
                  </a:lnTo>
                  <a:lnTo>
                    <a:pt x="176" y="70"/>
                  </a:lnTo>
                  <a:lnTo>
                    <a:pt x="176" y="75"/>
                  </a:lnTo>
                  <a:lnTo>
                    <a:pt x="169" y="75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47" y="85"/>
                  </a:lnTo>
                  <a:lnTo>
                    <a:pt x="140" y="85"/>
                  </a:lnTo>
                  <a:lnTo>
                    <a:pt x="132" y="85"/>
                  </a:lnTo>
                  <a:lnTo>
                    <a:pt x="125" y="85"/>
                  </a:lnTo>
                  <a:lnTo>
                    <a:pt x="118" y="85"/>
                  </a:lnTo>
                  <a:lnTo>
                    <a:pt x="110" y="85"/>
                  </a:lnTo>
                  <a:lnTo>
                    <a:pt x="103" y="85"/>
                  </a:lnTo>
                  <a:lnTo>
                    <a:pt x="96" y="85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81" y="80"/>
                  </a:lnTo>
                  <a:lnTo>
                    <a:pt x="81" y="75"/>
                  </a:lnTo>
                  <a:lnTo>
                    <a:pt x="66" y="75"/>
                  </a:lnTo>
                  <a:lnTo>
                    <a:pt x="52" y="80"/>
                  </a:lnTo>
                  <a:lnTo>
                    <a:pt x="44" y="80"/>
                  </a:lnTo>
                  <a:lnTo>
                    <a:pt x="37" y="85"/>
                  </a:lnTo>
                  <a:lnTo>
                    <a:pt x="30" y="90"/>
                  </a:lnTo>
                  <a:lnTo>
                    <a:pt x="22" y="95"/>
                  </a:lnTo>
                  <a:lnTo>
                    <a:pt x="15" y="100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8" name="Freeform 94"/>
            <p:cNvSpPr>
              <a:spLocks/>
            </p:cNvSpPr>
            <p:nvPr/>
          </p:nvSpPr>
          <p:spPr bwMode="auto">
            <a:xfrm>
              <a:off x="4081" y="1647"/>
              <a:ext cx="719" cy="137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7" y="55"/>
                </a:cxn>
                <a:cxn ang="0">
                  <a:pos x="15" y="45"/>
                </a:cxn>
                <a:cxn ang="0">
                  <a:pos x="29" y="35"/>
                </a:cxn>
                <a:cxn ang="0">
                  <a:pos x="51" y="30"/>
                </a:cxn>
                <a:cxn ang="0">
                  <a:pos x="51" y="20"/>
                </a:cxn>
                <a:cxn ang="0">
                  <a:pos x="66" y="15"/>
                </a:cxn>
                <a:cxn ang="0">
                  <a:pos x="73" y="10"/>
                </a:cxn>
                <a:cxn ang="0">
                  <a:pos x="81" y="5"/>
                </a:cxn>
                <a:cxn ang="0">
                  <a:pos x="95" y="0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47" y="0"/>
                </a:cxn>
                <a:cxn ang="0">
                  <a:pos x="161" y="5"/>
                </a:cxn>
                <a:cxn ang="0">
                  <a:pos x="176" y="10"/>
                </a:cxn>
                <a:cxn ang="0">
                  <a:pos x="191" y="15"/>
                </a:cxn>
                <a:cxn ang="0">
                  <a:pos x="198" y="15"/>
                </a:cxn>
                <a:cxn ang="0">
                  <a:pos x="213" y="15"/>
                </a:cxn>
                <a:cxn ang="0">
                  <a:pos x="227" y="10"/>
                </a:cxn>
                <a:cxn ang="0">
                  <a:pos x="242" y="10"/>
                </a:cxn>
                <a:cxn ang="0">
                  <a:pos x="257" y="10"/>
                </a:cxn>
                <a:cxn ang="0">
                  <a:pos x="279" y="10"/>
                </a:cxn>
                <a:cxn ang="0">
                  <a:pos x="293" y="15"/>
                </a:cxn>
                <a:cxn ang="0">
                  <a:pos x="308" y="20"/>
                </a:cxn>
                <a:cxn ang="0">
                  <a:pos x="322" y="20"/>
                </a:cxn>
                <a:cxn ang="0">
                  <a:pos x="337" y="15"/>
                </a:cxn>
                <a:cxn ang="0">
                  <a:pos x="359" y="15"/>
                </a:cxn>
                <a:cxn ang="0">
                  <a:pos x="374" y="15"/>
                </a:cxn>
                <a:cxn ang="0">
                  <a:pos x="396" y="15"/>
                </a:cxn>
                <a:cxn ang="0">
                  <a:pos x="410" y="20"/>
                </a:cxn>
                <a:cxn ang="0">
                  <a:pos x="410" y="30"/>
                </a:cxn>
                <a:cxn ang="0">
                  <a:pos x="410" y="40"/>
                </a:cxn>
                <a:cxn ang="0">
                  <a:pos x="388" y="45"/>
                </a:cxn>
                <a:cxn ang="0">
                  <a:pos x="374" y="45"/>
                </a:cxn>
                <a:cxn ang="0">
                  <a:pos x="352" y="45"/>
                </a:cxn>
                <a:cxn ang="0">
                  <a:pos x="337" y="40"/>
                </a:cxn>
                <a:cxn ang="0">
                  <a:pos x="322" y="40"/>
                </a:cxn>
                <a:cxn ang="0">
                  <a:pos x="308" y="40"/>
                </a:cxn>
                <a:cxn ang="0">
                  <a:pos x="293" y="45"/>
                </a:cxn>
                <a:cxn ang="0">
                  <a:pos x="279" y="50"/>
                </a:cxn>
                <a:cxn ang="0">
                  <a:pos x="257" y="50"/>
                </a:cxn>
                <a:cxn ang="0">
                  <a:pos x="235" y="45"/>
                </a:cxn>
                <a:cxn ang="0">
                  <a:pos x="220" y="40"/>
                </a:cxn>
                <a:cxn ang="0">
                  <a:pos x="205" y="35"/>
                </a:cxn>
                <a:cxn ang="0">
                  <a:pos x="198" y="35"/>
                </a:cxn>
                <a:cxn ang="0">
                  <a:pos x="183" y="35"/>
                </a:cxn>
                <a:cxn ang="0">
                  <a:pos x="169" y="40"/>
                </a:cxn>
                <a:cxn ang="0">
                  <a:pos x="161" y="45"/>
                </a:cxn>
                <a:cxn ang="0">
                  <a:pos x="147" y="50"/>
                </a:cxn>
                <a:cxn ang="0">
                  <a:pos x="132" y="50"/>
                </a:cxn>
                <a:cxn ang="0">
                  <a:pos x="117" y="55"/>
                </a:cxn>
                <a:cxn ang="0">
                  <a:pos x="110" y="55"/>
                </a:cxn>
                <a:cxn ang="0">
                  <a:pos x="95" y="50"/>
                </a:cxn>
                <a:cxn ang="0">
                  <a:pos x="88" y="50"/>
                </a:cxn>
                <a:cxn ang="0">
                  <a:pos x="81" y="45"/>
                </a:cxn>
                <a:cxn ang="0">
                  <a:pos x="59" y="50"/>
                </a:cxn>
                <a:cxn ang="0">
                  <a:pos x="37" y="50"/>
                </a:cxn>
                <a:cxn ang="0">
                  <a:pos x="22" y="60"/>
                </a:cxn>
                <a:cxn ang="0">
                  <a:pos x="15" y="65"/>
                </a:cxn>
              </a:cxnLst>
              <a:rect l="0" t="0" r="r" b="b"/>
              <a:pathLst>
                <a:path w="410" h="65">
                  <a:moveTo>
                    <a:pt x="15" y="65"/>
                  </a:moveTo>
                  <a:lnTo>
                    <a:pt x="0" y="65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5"/>
                  </a:lnTo>
                  <a:lnTo>
                    <a:pt x="44" y="30"/>
                  </a:lnTo>
                  <a:lnTo>
                    <a:pt x="51" y="30"/>
                  </a:lnTo>
                  <a:lnTo>
                    <a:pt x="51" y="25"/>
                  </a:lnTo>
                  <a:lnTo>
                    <a:pt x="51" y="20"/>
                  </a:lnTo>
                  <a:lnTo>
                    <a:pt x="59" y="20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73" y="10"/>
                  </a:lnTo>
                  <a:lnTo>
                    <a:pt x="73" y="5"/>
                  </a:lnTo>
                  <a:lnTo>
                    <a:pt x="81" y="5"/>
                  </a:lnTo>
                  <a:lnTo>
                    <a:pt x="88" y="5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9" y="10"/>
                  </a:lnTo>
                  <a:lnTo>
                    <a:pt x="176" y="10"/>
                  </a:lnTo>
                  <a:lnTo>
                    <a:pt x="183" y="10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8" y="15"/>
                  </a:lnTo>
                  <a:lnTo>
                    <a:pt x="205" y="15"/>
                  </a:lnTo>
                  <a:lnTo>
                    <a:pt x="213" y="15"/>
                  </a:lnTo>
                  <a:lnTo>
                    <a:pt x="220" y="10"/>
                  </a:lnTo>
                  <a:lnTo>
                    <a:pt x="227" y="10"/>
                  </a:lnTo>
                  <a:lnTo>
                    <a:pt x="235" y="10"/>
                  </a:lnTo>
                  <a:lnTo>
                    <a:pt x="242" y="10"/>
                  </a:lnTo>
                  <a:lnTo>
                    <a:pt x="249" y="10"/>
                  </a:lnTo>
                  <a:lnTo>
                    <a:pt x="257" y="10"/>
                  </a:lnTo>
                  <a:lnTo>
                    <a:pt x="264" y="10"/>
                  </a:lnTo>
                  <a:lnTo>
                    <a:pt x="279" y="10"/>
                  </a:lnTo>
                  <a:lnTo>
                    <a:pt x="286" y="10"/>
                  </a:lnTo>
                  <a:lnTo>
                    <a:pt x="293" y="15"/>
                  </a:lnTo>
                  <a:lnTo>
                    <a:pt x="301" y="15"/>
                  </a:lnTo>
                  <a:lnTo>
                    <a:pt x="308" y="20"/>
                  </a:lnTo>
                  <a:lnTo>
                    <a:pt x="315" y="20"/>
                  </a:lnTo>
                  <a:lnTo>
                    <a:pt x="322" y="20"/>
                  </a:lnTo>
                  <a:lnTo>
                    <a:pt x="337" y="20"/>
                  </a:lnTo>
                  <a:lnTo>
                    <a:pt x="337" y="15"/>
                  </a:lnTo>
                  <a:lnTo>
                    <a:pt x="352" y="15"/>
                  </a:lnTo>
                  <a:lnTo>
                    <a:pt x="359" y="15"/>
                  </a:lnTo>
                  <a:lnTo>
                    <a:pt x="366" y="15"/>
                  </a:lnTo>
                  <a:lnTo>
                    <a:pt x="374" y="15"/>
                  </a:lnTo>
                  <a:lnTo>
                    <a:pt x="388" y="15"/>
                  </a:lnTo>
                  <a:lnTo>
                    <a:pt x="396" y="15"/>
                  </a:lnTo>
                  <a:lnTo>
                    <a:pt x="403" y="20"/>
                  </a:lnTo>
                  <a:lnTo>
                    <a:pt x="410" y="20"/>
                  </a:lnTo>
                  <a:lnTo>
                    <a:pt x="410" y="25"/>
                  </a:lnTo>
                  <a:lnTo>
                    <a:pt x="410" y="30"/>
                  </a:lnTo>
                  <a:lnTo>
                    <a:pt x="410" y="35"/>
                  </a:lnTo>
                  <a:lnTo>
                    <a:pt x="410" y="40"/>
                  </a:lnTo>
                  <a:lnTo>
                    <a:pt x="403" y="40"/>
                  </a:lnTo>
                  <a:lnTo>
                    <a:pt x="388" y="45"/>
                  </a:lnTo>
                  <a:lnTo>
                    <a:pt x="381" y="45"/>
                  </a:lnTo>
                  <a:lnTo>
                    <a:pt x="374" y="45"/>
                  </a:lnTo>
                  <a:lnTo>
                    <a:pt x="366" y="45"/>
                  </a:lnTo>
                  <a:lnTo>
                    <a:pt x="352" y="45"/>
                  </a:lnTo>
                  <a:lnTo>
                    <a:pt x="344" y="40"/>
                  </a:lnTo>
                  <a:lnTo>
                    <a:pt x="337" y="40"/>
                  </a:lnTo>
                  <a:lnTo>
                    <a:pt x="337" y="40"/>
                  </a:lnTo>
                  <a:lnTo>
                    <a:pt x="322" y="40"/>
                  </a:lnTo>
                  <a:lnTo>
                    <a:pt x="315" y="40"/>
                  </a:lnTo>
                  <a:lnTo>
                    <a:pt x="308" y="40"/>
                  </a:lnTo>
                  <a:lnTo>
                    <a:pt x="301" y="40"/>
                  </a:lnTo>
                  <a:lnTo>
                    <a:pt x="293" y="45"/>
                  </a:lnTo>
                  <a:lnTo>
                    <a:pt x="286" y="45"/>
                  </a:lnTo>
                  <a:lnTo>
                    <a:pt x="279" y="50"/>
                  </a:lnTo>
                  <a:lnTo>
                    <a:pt x="264" y="50"/>
                  </a:lnTo>
                  <a:lnTo>
                    <a:pt x="257" y="50"/>
                  </a:lnTo>
                  <a:lnTo>
                    <a:pt x="242" y="50"/>
                  </a:lnTo>
                  <a:lnTo>
                    <a:pt x="235" y="45"/>
                  </a:lnTo>
                  <a:lnTo>
                    <a:pt x="227" y="45"/>
                  </a:lnTo>
                  <a:lnTo>
                    <a:pt x="220" y="40"/>
                  </a:lnTo>
                  <a:lnTo>
                    <a:pt x="213" y="40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198" y="35"/>
                  </a:lnTo>
                  <a:lnTo>
                    <a:pt x="191" y="35"/>
                  </a:lnTo>
                  <a:lnTo>
                    <a:pt x="183" y="35"/>
                  </a:lnTo>
                  <a:lnTo>
                    <a:pt x="176" y="40"/>
                  </a:lnTo>
                  <a:lnTo>
                    <a:pt x="169" y="40"/>
                  </a:lnTo>
                  <a:lnTo>
                    <a:pt x="161" y="40"/>
                  </a:lnTo>
                  <a:lnTo>
                    <a:pt x="161" y="45"/>
                  </a:lnTo>
                  <a:lnTo>
                    <a:pt x="154" y="50"/>
                  </a:lnTo>
                  <a:lnTo>
                    <a:pt x="147" y="50"/>
                  </a:lnTo>
                  <a:lnTo>
                    <a:pt x="139" y="50"/>
                  </a:lnTo>
                  <a:lnTo>
                    <a:pt x="132" y="50"/>
                  </a:lnTo>
                  <a:lnTo>
                    <a:pt x="125" y="5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0" y="55"/>
                  </a:lnTo>
                  <a:lnTo>
                    <a:pt x="103" y="50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88" y="50"/>
                  </a:lnTo>
                  <a:lnTo>
                    <a:pt x="81" y="50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59" y="50"/>
                  </a:lnTo>
                  <a:lnTo>
                    <a:pt x="44" y="50"/>
                  </a:lnTo>
                  <a:lnTo>
                    <a:pt x="37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840" name="Object 136"/>
          <p:cNvGraphicFramePr>
            <a:graphicFrameLocks noChangeAspect="1"/>
          </p:cNvGraphicFramePr>
          <p:nvPr/>
        </p:nvGraphicFramePr>
        <p:xfrm>
          <a:off x="5181600" y="1905000"/>
          <a:ext cx="1066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Bitmap Image" r:id="rId4" imgW="1876543" imgH="1438003" progId="Paint.Picture">
                  <p:embed/>
                </p:oleObj>
              </mc:Choice>
              <mc:Fallback>
                <p:oleObj name="Bitmap Image" r:id="rId4" imgW="1876543" imgH="1438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10668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0"/>
            <a:ext cx="9067800" cy="533400"/>
          </a:xfrm>
          <a:prstGeom prst="rect">
            <a:avLst/>
          </a:prstGeom>
          <a:solidFill>
            <a:srgbClr val="F7F7F7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3581400" y="152400"/>
            <a:ext cx="165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Action Point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8343900" y="177800"/>
            <a:ext cx="604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latin typeface="Times New Roman" pitchFamily="18" charset="0"/>
              </a:rPr>
              <a:t>2.4-1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72842" name="Group 138"/>
          <p:cNvGrpSpPr>
            <a:grpSpLocks/>
          </p:cNvGrpSpPr>
          <p:nvPr/>
        </p:nvGrpSpPr>
        <p:grpSpPr bwMode="auto">
          <a:xfrm>
            <a:off x="-34925" y="17463"/>
            <a:ext cx="1066800" cy="592137"/>
            <a:chOff x="3072" y="3072"/>
            <a:chExt cx="1644" cy="912"/>
          </a:xfrm>
        </p:grpSpPr>
        <p:graphicFrame>
          <p:nvGraphicFramePr>
            <p:cNvPr id="72843" name="Object 139"/>
            <p:cNvGraphicFramePr>
              <a:graphicFrameLocks noChangeAspect="1"/>
            </p:cNvGraphicFramePr>
            <p:nvPr/>
          </p:nvGraphicFramePr>
          <p:xfrm>
            <a:off x="3072" y="3216"/>
            <a:ext cx="1644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Bitmap Image" r:id="rId6" imgW="2610214" imgH="1219370" progId="Paint.Picture">
                    <p:embed/>
                  </p:oleObj>
                </mc:Choice>
                <mc:Fallback>
                  <p:oleObj name="Bitmap Image" r:id="rId6" imgW="2610214" imgH="121937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216"/>
                          <a:ext cx="1644" cy="7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844" name="Group 140"/>
            <p:cNvGrpSpPr>
              <a:grpSpLocks/>
            </p:cNvGrpSpPr>
            <p:nvPr/>
          </p:nvGrpSpPr>
          <p:grpSpPr bwMode="auto">
            <a:xfrm>
              <a:off x="3408" y="3072"/>
              <a:ext cx="880" cy="624"/>
              <a:chOff x="3408" y="3072"/>
              <a:chExt cx="880" cy="624"/>
            </a:xfrm>
          </p:grpSpPr>
          <p:grpSp>
            <p:nvGrpSpPr>
              <p:cNvPr id="72845" name="Group 141"/>
              <p:cNvGrpSpPr>
                <a:grpSpLocks/>
              </p:cNvGrpSpPr>
              <p:nvPr/>
            </p:nvGrpSpPr>
            <p:grpSpPr bwMode="auto">
              <a:xfrm>
                <a:off x="4128" y="3216"/>
                <a:ext cx="160" cy="480"/>
                <a:chOff x="3206" y="1846"/>
                <a:chExt cx="288" cy="678"/>
              </a:xfrm>
            </p:grpSpPr>
            <p:sp>
              <p:nvSpPr>
                <p:cNvPr id="72846" name="Oval 142"/>
                <p:cNvSpPr>
                  <a:spLocks noChangeArrowheads="1"/>
                </p:cNvSpPr>
                <p:nvPr/>
              </p:nvSpPr>
              <p:spPr bwMode="auto">
                <a:xfrm>
                  <a:off x="3206" y="2368"/>
                  <a:ext cx="288" cy="156"/>
                </a:xfrm>
                <a:prstGeom prst="ellipse">
                  <a:avLst/>
                </a:pr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7" name="Oval 143"/>
                <p:cNvSpPr>
                  <a:spLocks noChangeArrowheads="1"/>
                </p:cNvSpPr>
                <p:nvPr/>
              </p:nvSpPr>
              <p:spPr bwMode="auto">
                <a:xfrm>
                  <a:off x="3206" y="2338"/>
                  <a:ext cx="288" cy="162"/>
                </a:xfrm>
                <a:prstGeom prst="ellipse">
                  <a:avLst/>
                </a:pr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8" name="Freeform 144"/>
                <p:cNvSpPr>
                  <a:spLocks/>
                </p:cNvSpPr>
                <p:nvPr/>
              </p:nvSpPr>
              <p:spPr bwMode="auto">
                <a:xfrm>
                  <a:off x="3206" y="2338"/>
                  <a:ext cx="288" cy="162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48" y="13"/>
                    </a:cxn>
                    <a:cxn ang="0">
                      <a:pos x="24" y="2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3" y="25"/>
                    </a:cxn>
                    <a:cxn ang="0">
                      <a:pos x="46" y="13"/>
                    </a:cxn>
                    <a:cxn ang="0">
                      <a:pos x="23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48" h="27">
                      <a:moveTo>
                        <a:pt x="24" y="0"/>
                      </a:moveTo>
                      <a:cubicBezTo>
                        <a:pt x="37" y="0"/>
                        <a:pt x="48" y="6"/>
                        <a:pt x="48" y="13"/>
                      </a:cubicBezTo>
                      <a:cubicBezTo>
                        <a:pt x="48" y="21"/>
                        <a:pt x="37" y="27"/>
                        <a:pt x="24" y="27"/>
                      </a:cubicBezTo>
                      <a:cubicBezTo>
                        <a:pt x="10" y="27"/>
                        <a:pt x="0" y="21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0"/>
                        <a:pt x="10" y="25"/>
                        <a:pt x="23" y="25"/>
                      </a:cubicBezTo>
                      <a:cubicBezTo>
                        <a:pt x="35" y="25"/>
                        <a:pt x="46" y="20"/>
                        <a:pt x="46" y="13"/>
                      </a:cubicBezTo>
                      <a:cubicBezTo>
                        <a:pt x="46" y="6"/>
                        <a:pt x="36" y="1"/>
                        <a:pt x="23" y="0"/>
                      </a:cubicBezTo>
                      <a:cubicBezTo>
                        <a:pt x="23" y="0"/>
                        <a:pt x="24" y="0"/>
                        <a:pt x="24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9" name="Oval 145"/>
                <p:cNvSpPr>
                  <a:spLocks noChangeArrowheads="1"/>
                </p:cNvSpPr>
                <p:nvPr/>
              </p:nvSpPr>
              <p:spPr bwMode="auto">
                <a:xfrm>
                  <a:off x="3248" y="2332"/>
                  <a:ext cx="198" cy="102"/>
                </a:xfrm>
                <a:prstGeom prst="ellipse">
                  <a:avLst/>
                </a:prstGeom>
                <a:solidFill>
                  <a:srgbClr val="838181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0" name="Freeform 146"/>
                <p:cNvSpPr>
                  <a:spLocks/>
                </p:cNvSpPr>
                <p:nvPr/>
              </p:nvSpPr>
              <p:spPr bwMode="auto">
                <a:xfrm>
                  <a:off x="3224" y="2158"/>
                  <a:ext cx="246" cy="264"/>
                </a:xfrm>
                <a:custGeom>
                  <a:avLst/>
                  <a:gdLst/>
                  <a:ahLst/>
                  <a:cxnLst>
                    <a:cxn ang="0">
                      <a:pos x="41" y="32"/>
                    </a:cxn>
                    <a:cxn ang="0">
                      <a:pos x="21" y="44"/>
                    </a:cxn>
                    <a:cxn ang="0">
                      <a:pos x="0" y="31"/>
                    </a:cxn>
                    <a:cxn ang="0">
                      <a:pos x="13" y="0"/>
                    </a:cxn>
                    <a:cxn ang="0">
                      <a:pos x="28" y="0"/>
                    </a:cxn>
                    <a:cxn ang="0">
                      <a:pos x="41" y="32"/>
                    </a:cxn>
                  </a:cxnLst>
                  <a:rect l="0" t="0" r="r" b="b"/>
                  <a:pathLst>
                    <a:path w="41" h="44">
                      <a:moveTo>
                        <a:pt x="41" y="32"/>
                      </a:moveTo>
                      <a:cubicBezTo>
                        <a:pt x="39" y="39"/>
                        <a:pt x="32" y="44"/>
                        <a:pt x="21" y="44"/>
                      </a:cubicBezTo>
                      <a:cubicBezTo>
                        <a:pt x="20" y="44"/>
                        <a:pt x="0" y="43"/>
                        <a:pt x="0" y="31"/>
                      </a:cubicBezTo>
                      <a:cubicBezTo>
                        <a:pt x="5" y="29"/>
                        <a:pt x="11" y="16"/>
                        <a:pt x="13" y="0"/>
                      </a:cubicBezTo>
                      <a:lnTo>
                        <a:pt x="28" y="0"/>
                      </a:lnTo>
                      <a:cubicBezTo>
                        <a:pt x="29" y="13"/>
                        <a:pt x="37" y="29"/>
                        <a:pt x="41" y="32"/>
                      </a:cubicBezTo>
                    </a:path>
                  </a:pathLst>
                </a:custGeom>
                <a:solidFill>
                  <a:srgbClr val="FDFF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1" name="Freeform 147"/>
                <p:cNvSpPr>
                  <a:spLocks/>
                </p:cNvSpPr>
                <p:nvPr/>
              </p:nvSpPr>
              <p:spPr bwMode="auto">
                <a:xfrm>
                  <a:off x="3296" y="2158"/>
                  <a:ext cx="174" cy="264"/>
                </a:xfrm>
                <a:custGeom>
                  <a:avLst/>
                  <a:gdLst/>
                  <a:ahLst/>
                  <a:cxnLst>
                    <a:cxn ang="0">
                      <a:pos x="29" y="32"/>
                    </a:cxn>
                    <a:cxn ang="0">
                      <a:pos x="9" y="44"/>
                    </a:cxn>
                    <a:cxn ang="0">
                      <a:pos x="0" y="42"/>
                    </a:cxn>
                    <a:cxn ang="0">
                      <a:pos x="6" y="43"/>
                    </a:cxn>
                    <a:cxn ang="0">
                      <a:pos x="26" y="32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29" y="32"/>
                    </a:cxn>
                  </a:cxnLst>
                  <a:rect l="0" t="0" r="r" b="b"/>
                  <a:pathLst>
                    <a:path w="29" h="44">
                      <a:moveTo>
                        <a:pt x="29" y="32"/>
                      </a:moveTo>
                      <a:cubicBezTo>
                        <a:pt x="27" y="39"/>
                        <a:pt x="20" y="44"/>
                        <a:pt x="9" y="44"/>
                      </a:cubicBezTo>
                      <a:cubicBezTo>
                        <a:pt x="8" y="44"/>
                        <a:pt x="4" y="43"/>
                        <a:pt x="0" y="42"/>
                      </a:cubicBezTo>
                      <a:cubicBezTo>
                        <a:pt x="3" y="43"/>
                        <a:pt x="5" y="43"/>
                        <a:pt x="6" y="43"/>
                      </a:cubicBezTo>
                      <a:cubicBezTo>
                        <a:pt x="17" y="43"/>
                        <a:pt x="24" y="38"/>
                        <a:pt x="26" y="32"/>
                      </a:cubicBezTo>
                      <a:cubicBezTo>
                        <a:pt x="22" y="29"/>
                        <a:pt x="14" y="13"/>
                        <a:pt x="13" y="0"/>
                      </a:cubicBezTo>
                      <a:lnTo>
                        <a:pt x="16" y="0"/>
                      </a:lnTo>
                      <a:cubicBezTo>
                        <a:pt x="17" y="13"/>
                        <a:pt x="25" y="29"/>
                        <a:pt x="29" y="32"/>
                      </a:cubicBezTo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2" name="Oval 148"/>
                <p:cNvSpPr>
                  <a:spLocks noChangeArrowheads="1"/>
                </p:cNvSpPr>
                <p:nvPr/>
              </p:nvSpPr>
              <p:spPr bwMode="auto">
                <a:xfrm>
                  <a:off x="3278" y="2098"/>
                  <a:ext cx="144" cy="78"/>
                </a:xfrm>
                <a:prstGeom prst="ellipse">
                  <a:avLst/>
                </a:prstGeom>
                <a:solidFill>
                  <a:srgbClr val="A9A8A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3" name="Oval 149"/>
                <p:cNvSpPr>
                  <a:spLocks noChangeArrowheads="1"/>
                </p:cNvSpPr>
                <p:nvPr/>
              </p:nvSpPr>
              <p:spPr bwMode="auto">
                <a:xfrm>
                  <a:off x="3260" y="2062"/>
                  <a:ext cx="180" cy="96"/>
                </a:xfrm>
                <a:prstGeom prst="ellipse">
                  <a:avLst/>
                </a:prstGeom>
                <a:solidFill>
                  <a:srgbClr val="FDFFC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4" name="Freeform 150"/>
                <p:cNvSpPr>
                  <a:spLocks/>
                </p:cNvSpPr>
                <p:nvPr/>
              </p:nvSpPr>
              <p:spPr bwMode="auto">
                <a:xfrm>
                  <a:off x="3260" y="2062"/>
                  <a:ext cx="180" cy="96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30" y="8"/>
                    </a:cxn>
                    <a:cxn ang="0">
                      <a:pos x="15" y="16"/>
                    </a:cxn>
                    <a:cxn ang="0">
                      <a:pos x="0" y="10"/>
                    </a:cxn>
                    <a:cxn ang="0">
                      <a:pos x="14" y="15"/>
                    </a:cxn>
                    <a:cxn ang="0">
                      <a:pos x="28" y="7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0" h="16">
                      <a:moveTo>
                        <a:pt x="16" y="0"/>
                      </a:moveTo>
                      <a:cubicBezTo>
                        <a:pt x="24" y="0"/>
                        <a:pt x="30" y="4"/>
                        <a:pt x="30" y="8"/>
                      </a:cubicBezTo>
                      <a:cubicBezTo>
                        <a:pt x="30" y="13"/>
                        <a:pt x="23" y="16"/>
                        <a:pt x="15" y="16"/>
                      </a:cubicBezTo>
                      <a:cubicBezTo>
                        <a:pt x="8" y="16"/>
                        <a:pt x="2" y="14"/>
                        <a:pt x="0" y="10"/>
                      </a:cubicBezTo>
                      <a:cubicBezTo>
                        <a:pt x="2" y="13"/>
                        <a:pt x="8" y="15"/>
                        <a:pt x="14" y="15"/>
                      </a:cubicBezTo>
                      <a:cubicBezTo>
                        <a:pt x="22" y="15"/>
                        <a:pt x="28" y="11"/>
                        <a:pt x="28" y="7"/>
                      </a:cubicBezTo>
                      <a:cubicBezTo>
                        <a:pt x="28" y="4"/>
                        <a:pt x="23" y="0"/>
                        <a:pt x="1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5" name="Oval 151"/>
                <p:cNvSpPr>
                  <a:spLocks noChangeArrowheads="1"/>
                </p:cNvSpPr>
                <p:nvPr/>
              </p:nvSpPr>
              <p:spPr bwMode="auto">
                <a:xfrm>
                  <a:off x="3302" y="2062"/>
                  <a:ext cx="96" cy="54"/>
                </a:xfrm>
                <a:prstGeom prst="ellipse">
                  <a:avLst/>
                </a:prstGeom>
                <a:solidFill>
                  <a:srgbClr val="FDFFC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6" name="Oval 152"/>
                <p:cNvSpPr>
                  <a:spLocks noChangeArrowheads="1"/>
                </p:cNvSpPr>
                <p:nvPr/>
              </p:nvSpPr>
              <p:spPr bwMode="auto">
                <a:xfrm>
                  <a:off x="3302" y="2044"/>
                  <a:ext cx="96" cy="48"/>
                </a:xfrm>
                <a:prstGeom prst="ellipse">
                  <a:avLst/>
                </a:prstGeom>
                <a:solidFill>
                  <a:srgbClr val="FDFFC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7" name="Freeform 153"/>
                <p:cNvSpPr>
                  <a:spLocks/>
                </p:cNvSpPr>
                <p:nvPr/>
              </p:nvSpPr>
              <p:spPr bwMode="auto">
                <a:xfrm>
                  <a:off x="3284" y="2014"/>
                  <a:ext cx="126" cy="60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10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21" h="10">
                      <a:moveTo>
                        <a:pt x="19" y="6"/>
                      </a:moveTo>
                      <a:cubicBezTo>
                        <a:pt x="19" y="8"/>
                        <a:pt x="15" y="10"/>
                        <a:pt x="11" y="10"/>
                      </a:cubicBezTo>
                      <a:cubicBezTo>
                        <a:pt x="6" y="10"/>
                        <a:pt x="3" y="8"/>
                        <a:pt x="3" y="6"/>
                      </a:cubicBez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C2C1C1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8" name="Oval 154"/>
                <p:cNvSpPr>
                  <a:spLocks noChangeArrowheads="1"/>
                </p:cNvSpPr>
                <p:nvPr/>
              </p:nvSpPr>
              <p:spPr bwMode="auto">
                <a:xfrm>
                  <a:off x="3284" y="1978"/>
                  <a:ext cx="132" cy="72"/>
                </a:xfrm>
                <a:prstGeom prst="ellipse">
                  <a:avLst/>
                </a:prstGeom>
                <a:solidFill>
                  <a:srgbClr val="FDFFC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9" name="Oval 155"/>
                <p:cNvSpPr>
                  <a:spLocks noChangeArrowheads="1"/>
                </p:cNvSpPr>
                <p:nvPr/>
              </p:nvSpPr>
              <p:spPr bwMode="auto">
                <a:xfrm>
                  <a:off x="3314" y="1966"/>
                  <a:ext cx="72" cy="42"/>
                </a:xfrm>
                <a:prstGeom prst="ellipse">
                  <a:avLst/>
                </a:prstGeom>
                <a:solidFill>
                  <a:srgbClr val="DEDED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0" name="Freeform 156"/>
                <p:cNvSpPr>
                  <a:spLocks/>
                </p:cNvSpPr>
                <p:nvPr/>
              </p:nvSpPr>
              <p:spPr bwMode="auto">
                <a:xfrm>
                  <a:off x="3284" y="1846"/>
                  <a:ext cx="126" cy="144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1" y="0"/>
                    </a:cxn>
                    <a:cxn ang="0">
                      <a:pos x="14" y="2"/>
                    </a:cxn>
                    <a:cxn ang="0">
                      <a:pos x="13" y="10"/>
                    </a:cxn>
                    <a:cxn ang="0">
                      <a:pos x="20" y="9"/>
                    </a:cxn>
                    <a:cxn ang="0">
                      <a:pos x="21" y="12"/>
                    </a:cxn>
                    <a:cxn ang="0">
                      <a:pos x="20" y="15"/>
                    </a:cxn>
                    <a:cxn ang="0">
                      <a:pos x="13" y="14"/>
                    </a:cxn>
                    <a:cxn ang="0">
                      <a:pos x="14" y="24"/>
                    </a:cxn>
                    <a:cxn ang="0">
                      <a:pos x="8" y="24"/>
                    </a:cxn>
                    <a:cxn ang="0">
                      <a:pos x="9" y="14"/>
                    </a:cxn>
                    <a:cxn ang="0">
                      <a:pos x="2" y="15"/>
                    </a:cxn>
                    <a:cxn ang="0">
                      <a:pos x="0" y="12"/>
                    </a:cxn>
                    <a:cxn ang="0">
                      <a:pos x="2" y="9"/>
                    </a:cxn>
                    <a:cxn ang="0">
                      <a:pos x="9" y="10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21" h="24">
                      <a:moveTo>
                        <a:pt x="8" y="2"/>
                      </a:move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3" y="10"/>
                      </a:lnTo>
                      <a:lnTo>
                        <a:pt x="20" y="9"/>
                      </a:lnTo>
                      <a:lnTo>
                        <a:pt x="21" y="12"/>
                      </a:lnTo>
                      <a:lnTo>
                        <a:pt x="20" y="15"/>
                      </a:lnTo>
                      <a:lnTo>
                        <a:pt x="13" y="14"/>
                      </a:lnTo>
                      <a:lnTo>
                        <a:pt x="14" y="24"/>
                      </a:lnTo>
                      <a:lnTo>
                        <a:pt x="8" y="24"/>
                      </a:lnTo>
                      <a:lnTo>
                        <a:pt x="9" y="14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9" y="10"/>
                      </a:lnTo>
                      <a:lnTo>
                        <a:pt x="8" y="2"/>
                      </a:lnTo>
                    </a:path>
                  </a:pathLst>
                </a:custGeom>
                <a:solidFill>
                  <a:srgbClr val="FDFFC7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861" name="Group 157"/>
              <p:cNvGrpSpPr>
                <a:grpSpLocks/>
              </p:cNvGrpSpPr>
              <p:nvPr/>
            </p:nvGrpSpPr>
            <p:grpSpPr bwMode="auto">
              <a:xfrm>
                <a:off x="3408" y="3216"/>
                <a:ext cx="175" cy="432"/>
                <a:chOff x="3590" y="1528"/>
                <a:chExt cx="246" cy="516"/>
              </a:xfrm>
            </p:grpSpPr>
            <p:sp>
              <p:nvSpPr>
                <p:cNvPr id="72862" name="Oval 158"/>
                <p:cNvSpPr>
                  <a:spLocks noChangeArrowheads="1"/>
                </p:cNvSpPr>
                <p:nvPr/>
              </p:nvSpPr>
              <p:spPr bwMode="auto">
                <a:xfrm>
                  <a:off x="3590" y="1912"/>
                  <a:ext cx="246" cy="132"/>
                </a:xfrm>
                <a:prstGeom prst="ellipse">
                  <a:avLst/>
                </a:pr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3" name="Oval 159"/>
                <p:cNvSpPr>
                  <a:spLocks noChangeArrowheads="1"/>
                </p:cNvSpPr>
                <p:nvPr/>
              </p:nvSpPr>
              <p:spPr bwMode="auto">
                <a:xfrm>
                  <a:off x="3590" y="1888"/>
                  <a:ext cx="246" cy="132"/>
                </a:xfrm>
                <a:prstGeom prst="ellipse">
                  <a:avLst/>
                </a:prstGeom>
                <a:solidFill>
                  <a:srgbClr val="DE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4" name="Freeform 160"/>
                <p:cNvSpPr>
                  <a:spLocks/>
                </p:cNvSpPr>
                <p:nvPr/>
              </p:nvSpPr>
              <p:spPr bwMode="auto">
                <a:xfrm>
                  <a:off x="3590" y="1888"/>
                  <a:ext cx="246" cy="132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41" y="11"/>
                    </a:cxn>
                    <a:cxn ang="0">
                      <a:pos x="20" y="22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9" y="21"/>
                    </a:cxn>
                    <a:cxn ang="0">
                      <a:pos x="39" y="11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1" h="22">
                      <a:moveTo>
                        <a:pt x="20" y="0"/>
                      </a:moveTo>
                      <a:cubicBezTo>
                        <a:pt x="32" y="0"/>
                        <a:pt x="41" y="5"/>
                        <a:pt x="41" y="11"/>
                      </a:cubicBezTo>
                      <a:cubicBezTo>
                        <a:pt x="41" y="18"/>
                        <a:pt x="32" y="22"/>
                        <a:pt x="20" y="22"/>
                      </a:cubicBezTo>
                      <a:cubicBezTo>
                        <a:pt x="9" y="22"/>
                        <a:pt x="0" y="1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7"/>
                        <a:pt x="9" y="21"/>
                        <a:pt x="19" y="21"/>
                      </a:cubicBezTo>
                      <a:cubicBezTo>
                        <a:pt x="30" y="21"/>
                        <a:pt x="39" y="17"/>
                        <a:pt x="39" y="11"/>
                      </a:cubicBezTo>
                      <a:cubicBezTo>
                        <a:pt x="39" y="5"/>
                        <a:pt x="30" y="1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5" name="Oval 161"/>
                <p:cNvSpPr>
                  <a:spLocks noChangeArrowheads="1"/>
                </p:cNvSpPr>
                <p:nvPr/>
              </p:nvSpPr>
              <p:spPr bwMode="auto">
                <a:xfrm>
                  <a:off x="3632" y="1882"/>
                  <a:ext cx="162" cy="90"/>
                </a:xfrm>
                <a:prstGeom prst="ellipse">
                  <a:avLst/>
                </a:prstGeom>
                <a:solidFill>
                  <a:srgbClr val="8381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6" name="Freeform 162"/>
                <p:cNvSpPr>
                  <a:spLocks/>
                </p:cNvSpPr>
                <p:nvPr/>
              </p:nvSpPr>
              <p:spPr bwMode="auto">
                <a:xfrm>
                  <a:off x="3608" y="1738"/>
                  <a:ext cx="210" cy="216"/>
                </a:xfrm>
                <a:custGeom>
                  <a:avLst/>
                  <a:gdLst/>
                  <a:ahLst/>
                  <a:cxnLst>
                    <a:cxn ang="0">
                      <a:pos x="35" y="27"/>
                    </a:cxn>
                    <a:cxn ang="0">
                      <a:pos x="17" y="36"/>
                    </a:cxn>
                    <a:cxn ang="0">
                      <a:pos x="0" y="26"/>
                    </a:cxn>
                    <a:cxn ang="0">
                      <a:pos x="11" y="0"/>
                    </a:cxn>
                    <a:cxn ang="0">
                      <a:pos x="24" y="0"/>
                    </a:cxn>
                    <a:cxn ang="0">
                      <a:pos x="35" y="27"/>
                    </a:cxn>
                  </a:cxnLst>
                  <a:rect l="0" t="0" r="r" b="b"/>
                  <a:pathLst>
                    <a:path w="35" h="36">
                      <a:moveTo>
                        <a:pt x="35" y="27"/>
                      </a:moveTo>
                      <a:cubicBezTo>
                        <a:pt x="33" y="32"/>
                        <a:pt x="27" y="36"/>
                        <a:pt x="17" y="36"/>
                      </a:cubicBezTo>
                      <a:cubicBezTo>
                        <a:pt x="17" y="36"/>
                        <a:pt x="0" y="36"/>
                        <a:pt x="0" y="26"/>
                      </a:cubicBezTo>
                      <a:cubicBezTo>
                        <a:pt x="4" y="24"/>
                        <a:pt x="9" y="14"/>
                        <a:pt x="11" y="0"/>
                      </a:cubicBezTo>
                      <a:lnTo>
                        <a:pt x="24" y="0"/>
                      </a:lnTo>
                      <a:cubicBezTo>
                        <a:pt x="24" y="11"/>
                        <a:pt x="31" y="25"/>
                        <a:pt x="35" y="27"/>
                      </a:cubicBezTo>
                    </a:path>
                  </a:pathLst>
                </a:custGeom>
                <a:solidFill>
                  <a:srgbClr val="FDFF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7" name="Freeform 163"/>
                <p:cNvSpPr>
                  <a:spLocks/>
                </p:cNvSpPr>
                <p:nvPr/>
              </p:nvSpPr>
              <p:spPr bwMode="auto">
                <a:xfrm>
                  <a:off x="3668" y="1738"/>
                  <a:ext cx="150" cy="216"/>
                </a:xfrm>
                <a:custGeom>
                  <a:avLst/>
                  <a:gdLst/>
                  <a:ahLst/>
                  <a:cxnLst>
                    <a:cxn ang="0">
                      <a:pos x="25" y="27"/>
                    </a:cxn>
                    <a:cxn ang="0">
                      <a:pos x="7" y="36"/>
                    </a:cxn>
                    <a:cxn ang="0">
                      <a:pos x="0" y="35"/>
                    </a:cxn>
                    <a:cxn ang="0">
                      <a:pos x="5" y="36"/>
                    </a:cxn>
                    <a:cxn ang="0">
                      <a:pos x="22" y="27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25" y="27"/>
                    </a:cxn>
                  </a:cxnLst>
                  <a:rect l="0" t="0" r="r" b="b"/>
                  <a:pathLst>
                    <a:path w="25" h="36">
                      <a:moveTo>
                        <a:pt x="25" y="27"/>
                      </a:moveTo>
                      <a:cubicBezTo>
                        <a:pt x="23" y="32"/>
                        <a:pt x="17" y="36"/>
                        <a:pt x="7" y="36"/>
                      </a:cubicBezTo>
                      <a:cubicBezTo>
                        <a:pt x="7" y="36"/>
                        <a:pt x="4" y="36"/>
                        <a:pt x="0" y="35"/>
                      </a:cubicBezTo>
                      <a:cubicBezTo>
                        <a:pt x="3" y="36"/>
                        <a:pt x="5" y="36"/>
                        <a:pt x="5" y="36"/>
                      </a:cubicBezTo>
                      <a:cubicBezTo>
                        <a:pt x="14" y="36"/>
                        <a:pt x="20" y="32"/>
                        <a:pt x="22" y="27"/>
                      </a:cubicBezTo>
                      <a:cubicBezTo>
                        <a:pt x="18" y="24"/>
                        <a:pt x="12" y="11"/>
                        <a:pt x="11" y="0"/>
                      </a:cubicBezTo>
                      <a:lnTo>
                        <a:pt x="14" y="0"/>
                      </a:lnTo>
                      <a:cubicBezTo>
                        <a:pt x="14" y="11"/>
                        <a:pt x="21" y="25"/>
                        <a:pt x="25" y="27"/>
                      </a:cubicBezTo>
                    </a:path>
                  </a:pathLst>
                </a:custGeom>
                <a:solidFill>
                  <a:srgbClr val="C2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8" name="Oval 164"/>
                <p:cNvSpPr>
                  <a:spLocks noChangeArrowheads="1"/>
                </p:cNvSpPr>
                <p:nvPr/>
              </p:nvSpPr>
              <p:spPr bwMode="auto">
                <a:xfrm>
                  <a:off x="3644" y="1726"/>
                  <a:ext cx="138" cy="72"/>
                </a:xfrm>
                <a:prstGeom prst="ellipse">
                  <a:avLst/>
                </a:prstGeom>
                <a:solidFill>
                  <a:srgbClr val="A9A8A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9" name="Oval 165"/>
                <p:cNvSpPr>
                  <a:spLocks noChangeArrowheads="1"/>
                </p:cNvSpPr>
                <p:nvPr/>
              </p:nvSpPr>
              <p:spPr bwMode="auto">
                <a:xfrm>
                  <a:off x="3626" y="1690"/>
                  <a:ext cx="174" cy="96"/>
                </a:xfrm>
                <a:prstGeom prst="ellipse">
                  <a:avLst/>
                </a:prstGeom>
                <a:solidFill>
                  <a:srgbClr val="FDFFC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0" name="Freeform 166"/>
                <p:cNvSpPr>
                  <a:spLocks/>
                </p:cNvSpPr>
                <p:nvPr/>
              </p:nvSpPr>
              <p:spPr bwMode="auto">
                <a:xfrm>
                  <a:off x="3626" y="1690"/>
                  <a:ext cx="174" cy="9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9" y="8"/>
                    </a:cxn>
                    <a:cxn ang="0">
                      <a:pos x="14" y="16"/>
                    </a:cxn>
                    <a:cxn ang="0">
                      <a:pos x="0" y="10"/>
                    </a:cxn>
                    <a:cxn ang="0">
                      <a:pos x="13" y="14"/>
                    </a:cxn>
                    <a:cxn ang="0">
                      <a:pos x="27" y="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9" h="16">
                      <a:moveTo>
                        <a:pt x="15" y="0"/>
                      </a:moveTo>
                      <a:cubicBezTo>
                        <a:pt x="23" y="1"/>
                        <a:pt x="29" y="4"/>
                        <a:pt x="29" y="8"/>
                      </a:cubicBezTo>
                      <a:cubicBezTo>
                        <a:pt x="29" y="12"/>
                        <a:pt x="22" y="16"/>
                        <a:pt x="14" y="16"/>
                      </a:cubicBezTo>
                      <a:cubicBezTo>
                        <a:pt x="8" y="16"/>
                        <a:pt x="2" y="13"/>
                        <a:pt x="0" y="10"/>
                      </a:cubicBezTo>
                      <a:cubicBezTo>
                        <a:pt x="3" y="13"/>
                        <a:pt x="8" y="14"/>
                        <a:pt x="13" y="14"/>
                      </a:cubicBezTo>
                      <a:cubicBezTo>
                        <a:pt x="21" y="14"/>
                        <a:pt x="27" y="11"/>
                        <a:pt x="27" y="7"/>
                      </a:cubicBezTo>
                      <a:cubicBezTo>
                        <a:pt x="27" y="4"/>
                        <a:pt x="22" y="1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1" name="Oval 167"/>
                <p:cNvSpPr>
                  <a:spLocks noChangeArrowheads="1"/>
                </p:cNvSpPr>
                <p:nvPr/>
              </p:nvSpPr>
              <p:spPr bwMode="auto">
                <a:xfrm>
                  <a:off x="3668" y="1690"/>
                  <a:ext cx="90" cy="54"/>
                </a:xfrm>
                <a:prstGeom prst="ellipse">
                  <a:avLst/>
                </a:prstGeom>
                <a:solidFill>
                  <a:srgbClr val="FDFFC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2" name="Freeform 168"/>
                <p:cNvSpPr>
                  <a:spLocks/>
                </p:cNvSpPr>
                <p:nvPr/>
              </p:nvSpPr>
              <p:spPr bwMode="auto">
                <a:xfrm>
                  <a:off x="3644" y="1552"/>
                  <a:ext cx="138" cy="17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4" y="1"/>
                    </a:cxn>
                    <a:cxn ang="0">
                      <a:pos x="20" y="19"/>
                    </a:cxn>
                    <a:cxn ang="0">
                      <a:pos x="11" y="29"/>
                    </a:cxn>
                    <a:cxn ang="0">
                      <a:pos x="3" y="20"/>
                    </a:cxn>
                    <a:cxn ang="0">
                      <a:pos x="8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3" h="29">
                      <a:moveTo>
                        <a:pt x="11" y="0"/>
                      </a:moveTo>
                      <a:cubicBezTo>
                        <a:pt x="12" y="0"/>
                        <a:pt x="14" y="0"/>
                        <a:pt x="14" y="1"/>
                      </a:cubicBezTo>
                      <a:cubicBezTo>
                        <a:pt x="16" y="8"/>
                        <a:pt x="17" y="15"/>
                        <a:pt x="20" y="19"/>
                      </a:cubicBezTo>
                      <a:cubicBezTo>
                        <a:pt x="23" y="26"/>
                        <a:pt x="14" y="29"/>
                        <a:pt x="11" y="29"/>
                      </a:cubicBezTo>
                      <a:cubicBezTo>
                        <a:pt x="8" y="29"/>
                        <a:pt x="0" y="27"/>
                        <a:pt x="3" y="20"/>
                      </a:cubicBezTo>
                      <a:cubicBezTo>
                        <a:pt x="5" y="14"/>
                        <a:pt x="8" y="9"/>
                        <a:pt x="8" y="1"/>
                      </a:cubicBezTo>
                      <a:cubicBezTo>
                        <a:pt x="8" y="0"/>
                        <a:pt x="10" y="0"/>
                        <a:pt x="11" y="0"/>
                      </a:cubicBezTo>
                    </a:path>
                  </a:pathLst>
                </a:custGeom>
                <a:solidFill>
                  <a:srgbClr val="FDFFC7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3" name="Oval 169"/>
                <p:cNvSpPr>
                  <a:spLocks noChangeArrowheads="1"/>
                </p:cNvSpPr>
                <p:nvPr/>
              </p:nvSpPr>
              <p:spPr bwMode="auto">
                <a:xfrm>
                  <a:off x="3680" y="1534"/>
                  <a:ext cx="66" cy="36"/>
                </a:xfrm>
                <a:prstGeom prst="ellipse">
                  <a:avLst/>
                </a:prstGeom>
                <a:solidFill>
                  <a:srgbClr val="FDFFC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4" name="Oval 170"/>
                <p:cNvSpPr>
                  <a:spLocks noChangeArrowheads="1"/>
                </p:cNvSpPr>
                <p:nvPr/>
              </p:nvSpPr>
              <p:spPr bwMode="auto">
                <a:xfrm>
                  <a:off x="3692" y="1528"/>
                  <a:ext cx="42" cy="24"/>
                </a:xfrm>
                <a:prstGeom prst="ellipse">
                  <a:avLst/>
                </a:prstGeom>
                <a:solidFill>
                  <a:srgbClr val="DEDED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5" name="Freeform 171"/>
                <p:cNvSpPr>
                  <a:spLocks/>
                </p:cNvSpPr>
                <p:nvPr/>
              </p:nvSpPr>
              <p:spPr bwMode="auto">
                <a:xfrm>
                  <a:off x="3722" y="1612"/>
                  <a:ext cx="24" cy="96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2" y="13"/>
                    </a:cxn>
                    <a:cxn ang="0">
                      <a:pos x="0" y="0"/>
                    </a:cxn>
                    <a:cxn ang="0">
                      <a:pos x="4" y="13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4" h="16">
                      <a:moveTo>
                        <a:pt x="1" y="16"/>
                      </a:move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8"/>
                        <a:pt x="1" y="4"/>
                        <a:pt x="0" y="0"/>
                      </a:cubicBezTo>
                      <a:cubicBezTo>
                        <a:pt x="1" y="4"/>
                        <a:pt x="4" y="8"/>
                        <a:pt x="4" y="13"/>
                      </a:cubicBezTo>
                      <a:cubicBezTo>
                        <a:pt x="4" y="15"/>
                        <a:pt x="2" y="15"/>
                        <a:pt x="1" y="16"/>
                      </a:cubicBezTo>
                    </a:path>
                  </a:pathLst>
                </a:custGeom>
                <a:solidFill>
                  <a:srgbClr val="9594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876" name="Group 172"/>
              <p:cNvGrpSpPr>
                <a:grpSpLocks/>
              </p:cNvGrpSpPr>
              <p:nvPr/>
            </p:nvGrpSpPr>
            <p:grpSpPr bwMode="auto">
              <a:xfrm>
                <a:off x="3744" y="3072"/>
                <a:ext cx="180" cy="480"/>
                <a:chOff x="2498" y="1516"/>
                <a:chExt cx="288" cy="678"/>
              </a:xfrm>
            </p:grpSpPr>
            <p:sp>
              <p:nvSpPr>
                <p:cNvPr id="72877" name="Oval 173"/>
                <p:cNvSpPr>
                  <a:spLocks noChangeArrowheads="1"/>
                </p:cNvSpPr>
                <p:nvPr/>
              </p:nvSpPr>
              <p:spPr bwMode="auto">
                <a:xfrm>
                  <a:off x="2498" y="2038"/>
                  <a:ext cx="288" cy="156"/>
                </a:xfrm>
                <a:prstGeom prst="ellipse">
                  <a:avLst/>
                </a:prstGeom>
                <a:solidFill>
                  <a:srgbClr val="504C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8" name="Oval 174"/>
                <p:cNvSpPr>
                  <a:spLocks noChangeArrowheads="1"/>
                </p:cNvSpPr>
                <p:nvPr/>
              </p:nvSpPr>
              <p:spPr bwMode="auto">
                <a:xfrm>
                  <a:off x="2498" y="2008"/>
                  <a:ext cx="288" cy="156"/>
                </a:xfrm>
                <a:prstGeom prst="ellipse">
                  <a:avLst/>
                </a:prstGeom>
                <a:solidFill>
                  <a:srgbClr val="504C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9" name="Freeform 175"/>
                <p:cNvSpPr>
                  <a:spLocks/>
                </p:cNvSpPr>
                <p:nvPr/>
              </p:nvSpPr>
              <p:spPr bwMode="auto">
                <a:xfrm>
                  <a:off x="2498" y="2008"/>
                  <a:ext cx="288" cy="156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48" y="13"/>
                    </a:cxn>
                    <a:cxn ang="0">
                      <a:pos x="24" y="26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3" y="25"/>
                    </a:cxn>
                    <a:cxn ang="0">
                      <a:pos x="46" y="12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48" h="26">
                      <a:moveTo>
                        <a:pt x="24" y="0"/>
                      </a:moveTo>
                      <a:cubicBezTo>
                        <a:pt x="37" y="0"/>
                        <a:pt x="48" y="6"/>
                        <a:pt x="48" y="13"/>
                      </a:cubicBezTo>
                      <a:cubicBezTo>
                        <a:pt x="48" y="20"/>
                        <a:pt x="37" y="26"/>
                        <a:pt x="24" y="26"/>
                      </a:cubicBezTo>
                      <a:cubicBezTo>
                        <a:pt x="11" y="26"/>
                        <a:pt x="0" y="20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0"/>
                        <a:pt x="11" y="25"/>
                        <a:pt x="23" y="25"/>
                      </a:cubicBezTo>
                      <a:cubicBezTo>
                        <a:pt x="36" y="25"/>
                        <a:pt x="46" y="19"/>
                        <a:pt x="46" y="12"/>
                      </a:cubicBezTo>
                      <a:cubicBezTo>
                        <a:pt x="46" y="6"/>
                        <a:pt x="36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0" name="Oval 176"/>
                <p:cNvSpPr>
                  <a:spLocks noChangeArrowheads="1"/>
                </p:cNvSpPr>
                <p:nvPr/>
              </p:nvSpPr>
              <p:spPr bwMode="auto">
                <a:xfrm>
                  <a:off x="2546" y="1996"/>
                  <a:ext cx="192" cy="108"/>
                </a:xfrm>
                <a:prstGeom prst="ellipse">
                  <a:avLst/>
                </a:pr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1" name="Freeform 177"/>
                <p:cNvSpPr>
                  <a:spLocks/>
                </p:cNvSpPr>
                <p:nvPr/>
              </p:nvSpPr>
              <p:spPr bwMode="auto">
                <a:xfrm>
                  <a:off x="2522" y="1828"/>
                  <a:ext cx="246" cy="258"/>
                </a:xfrm>
                <a:custGeom>
                  <a:avLst/>
                  <a:gdLst/>
                  <a:ahLst/>
                  <a:cxnLst>
                    <a:cxn ang="0">
                      <a:pos x="41" y="32"/>
                    </a:cxn>
                    <a:cxn ang="0">
                      <a:pos x="20" y="43"/>
                    </a:cxn>
                    <a:cxn ang="0">
                      <a:pos x="0" y="31"/>
                    </a:cxn>
                    <a:cxn ang="0">
                      <a:pos x="12" y="0"/>
                    </a:cxn>
                    <a:cxn ang="0">
                      <a:pos x="28" y="0"/>
                    </a:cxn>
                    <a:cxn ang="0">
                      <a:pos x="41" y="32"/>
                    </a:cxn>
                  </a:cxnLst>
                  <a:rect l="0" t="0" r="r" b="b"/>
                  <a:pathLst>
                    <a:path w="41" h="43">
                      <a:moveTo>
                        <a:pt x="41" y="32"/>
                      </a:moveTo>
                      <a:cubicBezTo>
                        <a:pt x="38" y="38"/>
                        <a:pt x="31" y="43"/>
                        <a:pt x="20" y="43"/>
                      </a:cubicBezTo>
                      <a:cubicBezTo>
                        <a:pt x="19" y="43"/>
                        <a:pt x="0" y="42"/>
                        <a:pt x="0" y="31"/>
                      </a:cubicBezTo>
                      <a:cubicBezTo>
                        <a:pt x="4" y="29"/>
                        <a:pt x="10" y="16"/>
                        <a:pt x="12" y="0"/>
                      </a:cubicBezTo>
                      <a:lnTo>
                        <a:pt x="28" y="0"/>
                      </a:lnTo>
                      <a:cubicBezTo>
                        <a:pt x="28" y="13"/>
                        <a:pt x="36" y="29"/>
                        <a:pt x="41" y="32"/>
                      </a:cubicBezTo>
                    </a:path>
                  </a:pathLst>
                </a:custGeom>
                <a:solidFill>
                  <a:srgbClr val="3D39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2" name="Freeform 178"/>
                <p:cNvSpPr>
                  <a:spLocks/>
                </p:cNvSpPr>
                <p:nvPr/>
              </p:nvSpPr>
              <p:spPr bwMode="auto">
                <a:xfrm>
                  <a:off x="2588" y="1828"/>
                  <a:ext cx="180" cy="258"/>
                </a:xfrm>
                <a:custGeom>
                  <a:avLst/>
                  <a:gdLst/>
                  <a:ahLst/>
                  <a:cxnLst>
                    <a:cxn ang="0">
                      <a:pos x="30" y="32"/>
                    </a:cxn>
                    <a:cxn ang="0">
                      <a:pos x="9" y="43"/>
                    </a:cxn>
                    <a:cxn ang="0">
                      <a:pos x="0" y="42"/>
                    </a:cxn>
                    <a:cxn ang="0">
                      <a:pos x="6" y="42"/>
                    </a:cxn>
                    <a:cxn ang="0">
                      <a:pos x="27" y="3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30" y="32"/>
                    </a:cxn>
                  </a:cxnLst>
                  <a:rect l="0" t="0" r="r" b="b"/>
                  <a:pathLst>
                    <a:path w="30" h="43">
                      <a:moveTo>
                        <a:pt x="30" y="32"/>
                      </a:moveTo>
                      <a:cubicBezTo>
                        <a:pt x="27" y="38"/>
                        <a:pt x="20" y="43"/>
                        <a:pt x="9" y="43"/>
                      </a:cubicBezTo>
                      <a:cubicBezTo>
                        <a:pt x="9" y="43"/>
                        <a:pt x="5" y="43"/>
                        <a:pt x="0" y="42"/>
                      </a:cubicBezTo>
                      <a:cubicBezTo>
                        <a:pt x="3" y="42"/>
                        <a:pt x="6" y="42"/>
                        <a:pt x="6" y="42"/>
                      </a:cubicBezTo>
                      <a:cubicBezTo>
                        <a:pt x="17" y="42"/>
                        <a:pt x="24" y="37"/>
                        <a:pt x="27" y="31"/>
                      </a:cubicBezTo>
                      <a:cubicBezTo>
                        <a:pt x="22" y="28"/>
                        <a:pt x="14" y="13"/>
                        <a:pt x="14" y="0"/>
                      </a:cubicBezTo>
                      <a:lnTo>
                        <a:pt x="17" y="0"/>
                      </a:lnTo>
                      <a:cubicBezTo>
                        <a:pt x="17" y="13"/>
                        <a:pt x="25" y="29"/>
                        <a:pt x="30" y="32"/>
                      </a:cubicBezTo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3" name="Oval 179"/>
                <p:cNvSpPr>
                  <a:spLocks noChangeArrowheads="1"/>
                </p:cNvSpPr>
                <p:nvPr/>
              </p:nvSpPr>
              <p:spPr bwMode="auto">
                <a:xfrm>
                  <a:off x="2570" y="1762"/>
                  <a:ext cx="144" cy="78"/>
                </a:xfrm>
                <a:prstGeom prst="ellipse">
                  <a:avLst/>
                </a:prstGeom>
                <a:solidFill>
                  <a:srgbClr val="3D393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4" name="Oval 180"/>
                <p:cNvSpPr>
                  <a:spLocks noChangeArrowheads="1"/>
                </p:cNvSpPr>
                <p:nvPr/>
              </p:nvSpPr>
              <p:spPr bwMode="auto">
                <a:xfrm>
                  <a:off x="2552" y="1726"/>
                  <a:ext cx="180" cy="102"/>
                </a:xfrm>
                <a:prstGeom prst="ellipse">
                  <a:avLst/>
                </a:prstGeom>
                <a:solidFill>
                  <a:srgbClr val="838181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5" name="Freeform 181"/>
                <p:cNvSpPr>
                  <a:spLocks/>
                </p:cNvSpPr>
                <p:nvPr/>
              </p:nvSpPr>
              <p:spPr bwMode="auto">
                <a:xfrm>
                  <a:off x="2558" y="1726"/>
                  <a:ext cx="174" cy="102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9" y="9"/>
                    </a:cxn>
                    <a:cxn ang="0">
                      <a:pos x="14" y="17"/>
                    </a:cxn>
                    <a:cxn ang="0">
                      <a:pos x="0" y="11"/>
                    </a:cxn>
                    <a:cxn ang="0">
                      <a:pos x="13" y="15"/>
                    </a:cxn>
                    <a:cxn ang="0">
                      <a:pos x="27" y="8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9" h="17">
                      <a:moveTo>
                        <a:pt x="15" y="0"/>
                      </a:moveTo>
                      <a:cubicBezTo>
                        <a:pt x="23" y="1"/>
                        <a:pt x="29" y="4"/>
                        <a:pt x="29" y="9"/>
                      </a:cubicBezTo>
                      <a:cubicBezTo>
                        <a:pt x="29" y="13"/>
                        <a:pt x="22" y="17"/>
                        <a:pt x="14" y="17"/>
                      </a:cubicBezTo>
                      <a:cubicBezTo>
                        <a:pt x="7" y="17"/>
                        <a:pt x="1" y="14"/>
                        <a:pt x="0" y="11"/>
                      </a:cubicBezTo>
                      <a:cubicBezTo>
                        <a:pt x="2" y="13"/>
                        <a:pt x="7" y="15"/>
                        <a:pt x="13" y="15"/>
                      </a:cubicBezTo>
                      <a:cubicBezTo>
                        <a:pt x="21" y="15"/>
                        <a:pt x="27" y="12"/>
                        <a:pt x="27" y="8"/>
                      </a:cubicBezTo>
                      <a:cubicBezTo>
                        <a:pt x="27" y="4"/>
                        <a:pt x="22" y="1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6" name="Oval 182"/>
                <p:cNvSpPr>
                  <a:spLocks noChangeArrowheads="1"/>
                </p:cNvSpPr>
                <p:nvPr/>
              </p:nvSpPr>
              <p:spPr bwMode="auto">
                <a:xfrm>
                  <a:off x="2594" y="1732"/>
                  <a:ext cx="96" cy="48"/>
                </a:xfrm>
                <a:prstGeom prst="ellipse">
                  <a:avLst/>
                </a:prstGeom>
                <a:solidFill>
                  <a:srgbClr val="615E5D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7" name="Oval 183"/>
                <p:cNvSpPr>
                  <a:spLocks noChangeArrowheads="1"/>
                </p:cNvSpPr>
                <p:nvPr/>
              </p:nvSpPr>
              <p:spPr bwMode="auto">
                <a:xfrm>
                  <a:off x="2594" y="1708"/>
                  <a:ext cx="96" cy="54"/>
                </a:xfrm>
                <a:prstGeom prst="ellipse">
                  <a:avLst/>
                </a:prstGeom>
                <a:solidFill>
                  <a:srgbClr val="615E5D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8" name="Freeform 184"/>
                <p:cNvSpPr>
                  <a:spLocks/>
                </p:cNvSpPr>
                <p:nvPr/>
              </p:nvSpPr>
              <p:spPr bwMode="auto">
                <a:xfrm>
                  <a:off x="2582" y="1678"/>
                  <a:ext cx="126" cy="60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10" y="10"/>
                    </a:cxn>
                    <a:cxn ang="0">
                      <a:pos x="2" y="6"/>
                    </a:cxn>
                    <a:cxn ang="0">
                      <a:pos x="0" y="1"/>
                    </a:cxn>
                    <a:cxn ang="0">
                      <a:pos x="21" y="0"/>
                    </a:cxn>
                    <a:cxn ang="0">
                      <a:pos x="18" y="6"/>
                    </a:cxn>
                  </a:cxnLst>
                  <a:rect l="0" t="0" r="r" b="b"/>
                  <a:pathLst>
                    <a:path w="21" h="10">
                      <a:moveTo>
                        <a:pt x="18" y="6"/>
                      </a:moveTo>
                      <a:cubicBezTo>
                        <a:pt x="18" y="9"/>
                        <a:pt x="14" y="10"/>
                        <a:pt x="10" y="10"/>
                      </a:cubicBezTo>
                      <a:cubicBezTo>
                        <a:pt x="6" y="10"/>
                        <a:pt x="2" y="9"/>
                        <a:pt x="2" y="6"/>
                      </a:cubicBezTo>
                      <a:lnTo>
                        <a:pt x="0" y="1"/>
                      </a:lnTo>
                      <a:lnTo>
                        <a:pt x="21" y="0"/>
                      </a:lnTo>
                      <a:lnTo>
                        <a:pt x="18" y="6"/>
                      </a:lnTo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9" name="Oval 185"/>
                <p:cNvSpPr>
                  <a:spLocks noChangeArrowheads="1"/>
                </p:cNvSpPr>
                <p:nvPr/>
              </p:nvSpPr>
              <p:spPr bwMode="auto">
                <a:xfrm>
                  <a:off x="2576" y="1642"/>
                  <a:ext cx="132" cy="72"/>
                </a:xfrm>
                <a:prstGeom prst="ellipse">
                  <a:avLst/>
                </a:prstGeom>
                <a:solidFill>
                  <a:srgbClr val="959493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0" name="Oval 186"/>
                <p:cNvSpPr>
                  <a:spLocks noChangeArrowheads="1"/>
                </p:cNvSpPr>
                <p:nvPr/>
              </p:nvSpPr>
              <p:spPr bwMode="auto">
                <a:xfrm>
                  <a:off x="2606" y="1636"/>
                  <a:ext cx="72" cy="36"/>
                </a:xfrm>
                <a:prstGeom prst="ellipse">
                  <a:avLst/>
                </a:prstGeom>
                <a:solidFill>
                  <a:srgbClr val="615E5D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1" name="Freeform 187"/>
                <p:cNvSpPr>
                  <a:spLocks/>
                </p:cNvSpPr>
                <p:nvPr/>
              </p:nvSpPr>
              <p:spPr bwMode="auto">
                <a:xfrm>
                  <a:off x="2582" y="1516"/>
                  <a:ext cx="126" cy="138"/>
                </a:xfrm>
                <a:custGeom>
                  <a:avLst/>
                  <a:gdLst/>
                  <a:ahLst/>
                  <a:cxnLst>
                    <a:cxn ang="0">
                      <a:pos x="7" y="2"/>
                    </a:cxn>
                    <a:cxn ang="0">
                      <a:pos x="10" y="0"/>
                    </a:cxn>
                    <a:cxn ang="0">
                      <a:pos x="13" y="2"/>
                    </a:cxn>
                    <a:cxn ang="0">
                      <a:pos x="13" y="9"/>
                    </a:cxn>
                    <a:cxn ang="0">
                      <a:pos x="19" y="8"/>
                    </a:cxn>
                    <a:cxn ang="0">
                      <a:pos x="21" y="11"/>
                    </a:cxn>
                    <a:cxn ang="0">
                      <a:pos x="19" y="14"/>
                    </a:cxn>
                    <a:cxn ang="0">
                      <a:pos x="13" y="14"/>
                    </a:cxn>
                    <a:cxn ang="0">
                      <a:pos x="13" y="23"/>
                    </a:cxn>
                    <a:cxn ang="0">
                      <a:pos x="7" y="23"/>
                    </a:cxn>
                    <a:cxn ang="0">
                      <a:pos x="8" y="14"/>
                    </a:cxn>
                    <a:cxn ang="0">
                      <a:pos x="1" y="14"/>
                    </a:cxn>
                    <a:cxn ang="0">
                      <a:pos x="0" y="11"/>
                    </a:cxn>
                    <a:cxn ang="0">
                      <a:pos x="1" y="8"/>
                    </a:cxn>
                    <a:cxn ang="0">
                      <a:pos x="8" y="9"/>
                    </a:cxn>
                    <a:cxn ang="0">
                      <a:pos x="7" y="2"/>
                    </a:cxn>
                  </a:cxnLst>
                  <a:rect l="0" t="0" r="r" b="b"/>
                  <a:pathLst>
                    <a:path w="21" h="23">
                      <a:moveTo>
                        <a:pt x="7" y="2"/>
                      </a:moveTo>
                      <a:lnTo>
                        <a:pt x="10" y="0"/>
                      </a:lnTo>
                      <a:lnTo>
                        <a:pt x="13" y="2"/>
                      </a:lnTo>
                      <a:lnTo>
                        <a:pt x="13" y="9"/>
                      </a:lnTo>
                      <a:lnTo>
                        <a:pt x="19" y="8"/>
                      </a:lnTo>
                      <a:lnTo>
                        <a:pt x="21" y="11"/>
                      </a:lnTo>
                      <a:lnTo>
                        <a:pt x="19" y="14"/>
                      </a:lnTo>
                      <a:lnTo>
                        <a:pt x="13" y="14"/>
                      </a:lnTo>
                      <a:lnTo>
                        <a:pt x="13" y="23"/>
                      </a:lnTo>
                      <a:lnTo>
                        <a:pt x="7" y="23"/>
                      </a:lnTo>
                      <a:lnTo>
                        <a:pt x="8" y="14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8" y="9"/>
                      </a:lnTo>
                      <a:lnTo>
                        <a:pt x="7" y="2"/>
                      </a:lnTo>
                    </a:path>
                  </a:pathLst>
                </a:custGeom>
                <a:solidFill>
                  <a:srgbClr val="504C4B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893" name="Group 189"/>
          <p:cNvGrpSpPr>
            <a:grpSpLocks/>
          </p:cNvGrpSpPr>
          <p:nvPr/>
        </p:nvGrpSpPr>
        <p:grpSpPr bwMode="auto">
          <a:xfrm>
            <a:off x="7239000" y="1524000"/>
            <a:ext cx="1066800" cy="1066800"/>
            <a:chOff x="3408" y="768"/>
            <a:chExt cx="1776" cy="1776"/>
          </a:xfrm>
        </p:grpSpPr>
        <p:pic>
          <p:nvPicPr>
            <p:cNvPr id="72894" name="Picture 19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00" y="1315"/>
              <a:ext cx="1392" cy="804"/>
            </a:xfrm>
            <a:prstGeom prst="rect">
              <a:avLst/>
            </a:prstGeom>
            <a:noFill/>
          </p:spPr>
        </p:pic>
        <p:grpSp>
          <p:nvGrpSpPr>
            <p:cNvPr id="72895" name="Group 191"/>
            <p:cNvGrpSpPr>
              <a:grpSpLocks/>
            </p:cNvGrpSpPr>
            <p:nvPr/>
          </p:nvGrpSpPr>
          <p:grpSpPr bwMode="auto">
            <a:xfrm>
              <a:off x="3408" y="768"/>
              <a:ext cx="1776" cy="1776"/>
              <a:chOff x="2976" y="1947"/>
              <a:chExt cx="1776" cy="1776"/>
            </a:xfrm>
          </p:grpSpPr>
          <p:sp>
            <p:nvSpPr>
              <p:cNvPr id="72896" name="AutoShape 192"/>
              <p:cNvSpPr>
                <a:spLocks noChangeArrowheads="1"/>
              </p:cNvSpPr>
              <p:nvPr/>
            </p:nvSpPr>
            <p:spPr bwMode="auto">
              <a:xfrm rot="5400000" flipV="1">
                <a:off x="3832" y="2944"/>
                <a:ext cx="837" cy="722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97" name="AutoShape 193"/>
              <p:cNvSpPr>
                <a:spLocks noChangeArrowheads="1"/>
              </p:cNvSpPr>
              <p:nvPr/>
            </p:nvSpPr>
            <p:spPr bwMode="auto">
              <a:xfrm flipH="1">
                <a:off x="2976" y="2873"/>
                <a:ext cx="838" cy="72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98" name="AutoShape 194"/>
              <p:cNvSpPr>
                <a:spLocks noChangeArrowheads="1"/>
              </p:cNvSpPr>
              <p:nvPr/>
            </p:nvSpPr>
            <p:spPr bwMode="auto">
              <a:xfrm rot="5400000" flipH="1">
                <a:off x="3054" y="2005"/>
                <a:ext cx="837" cy="722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99" name="AutoShape 195"/>
              <p:cNvSpPr>
                <a:spLocks noChangeArrowheads="1"/>
              </p:cNvSpPr>
              <p:nvPr/>
            </p:nvSpPr>
            <p:spPr bwMode="auto">
              <a:xfrm rot="10800000" flipH="1">
                <a:off x="3914" y="2077"/>
                <a:ext cx="838" cy="72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900" name="Rectangle 196"/>
          <p:cNvSpPr>
            <a:spLocks noChangeArrowheads="1"/>
          </p:cNvSpPr>
          <p:nvPr/>
        </p:nvSpPr>
        <p:spPr bwMode="auto">
          <a:xfrm>
            <a:off x="228600" y="738188"/>
            <a:ext cx="351313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About your organisation</a:t>
            </a:r>
            <a:endParaRPr lang="en-US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0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60" name="Group 12"/>
          <p:cNvGrpSpPr>
            <a:grpSpLocks/>
          </p:cNvGrpSpPr>
          <p:nvPr/>
        </p:nvGrpSpPr>
        <p:grpSpPr bwMode="auto">
          <a:xfrm>
            <a:off x="174625" y="76200"/>
            <a:ext cx="8794750" cy="6705600"/>
            <a:chOff x="110" y="48"/>
            <a:chExt cx="5540" cy="4224"/>
          </a:xfrm>
        </p:grpSpPr>
        <p:sp>
          <p:nvSpPr>
            <p:cNvPr id="181251" name="Text Box 3"/>
            <p:cNvSpPr txBox="1">
              <a:spLocks noChangeArrowheads="1"/>
            </p:cNvSpPr>
            <p:nvPr/>
          </p:nvSpPr>
          <p:spPr bwMode="auto">
            <a:xfrm>
              <a:off x="288" y="48"/>
              <a:ext cx="5232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Examples of supply objectives associated with required product/service offers</a:t>
              </a:r>
              <a:endParaRPr lang="en-US" sz="2600">
                <a:solidFill>
                  <a:srgbClr val="A5002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81254" name="Group 6"/>
            <p:cNvGrpSpPr>
              <a:grpSpLocks/>
            </p:cNvGrpSpPr>
            <p:nvPr/>
          </p:nvGrpSpPr>
          <p:grpSpPr bwMode="auto">
            <a:xfrm>
              <a:off x="110" y="816"/>
              <a:ext cx="5540" cy="3456"/>
              <a:chOff x="110" y="816"/>
              <a:chExt cx="5540" cy="3456"/>
            </a:xfrm>
          </p:grpSpPr>
          <p:graphicFrame>
            <p:nvGraphicFramePr>
              <p:cNvPr id="181250" name="Object 2"/>
              <p:cNvGraphicFramePr>
                <a:graphicFrameLocks noChangeAspect="1"/>
              </p:cNvGraphicFramePr>
              <p:nvPr/>
            </p:nvGraphicFramePr>
            <p:xfrm>
              <a:off x="110" y="1222"/>
              <a:ext cx="5540" cy="3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7" name="Document" r:id="rId3" imgW="8792280" imgH="4841640" progId="Word.Document.8">
                      <p:embed/>
                    </p:oleObj>
                  </mc:Choice>
                  <mc:Fallback>
                    <p:oleObj name="Document" r:id="rId3" imgW="8792280" imgH="4841640" progId="Word.Documen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" y="1222"/>
                            <a:ext cx="5540" cy="3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1253" name="Rectangle 5"/>
              <p:cNvSpPr>
                <a:spLocks noChangeArrowheads="1"/>
              </p:cNvSpPr>
              <p:nvPr/>
            </p:nvSpPr>
            <p:spPr bwMode="auto">
              <a:xfrm>
                <a:off x="132" y="816"/>
                <a:ext cx="5505" cy="396"/>
              </a:xfrm>
              <a:prstGeom prst="rect">
                <a:avLst/>
              </a:prstGeom>
              <a:solidFill>
                <a:srgbClr val="FFF2E5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1740" y="816"/>
              <a:ext cx="0" cy="4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6" name="Text Box 8"/>
            <p:cNvSpPr txBox="1">
              <a:spLocks noChangeArrowheads="1"/>
            </p:cNvSpPr>
            <p:nvPr/>
          </p:nvSpPr>
          <p:spPr bwMode="auto">
            <a:xfrm>
              <a:off x="192" y="816"/>
              <a:ext cx="1536" cy="3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Area of required product/service offer</a:t>
              </a:r>
              <a:endParaRPr lang="en-US" sz="1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1258" name="Text Box 10"/>
            <p:cNvSpPr txBox="1">
              <a:spLocks noChangeArrowheads="1"/>
            </p:cNvSpPr>
            <p:nvPr/>
          </p:nvSpPr>
          <p:spPr bwMode="auto">
            <a:xfrm>
              <a:off x="1776" y="912"/>
              <a:ext cx="3840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Examples of possible supply objectives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1259" name="Rectangle 11"/>
            <p:cNvSpPr>
              <a:spLocks noChangeArrowheads="1"/>
            </p:cNvSpPr>
            <p:nvPr/>
          </p:nvSpPr>
          <p:spPr bwMode="auto">
            <a:xfrm>
              <a:off x="5040" y="652"/>
              <a:ext cx="59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100" b="0" i="1">
                  <a:solidFill>
                    <a:srgbClr val="000000"/>
                  </a:solidFill>
                  <a:effectLst/>
                  <a:latin typeface="Arial" charset="0"/>
                </a:rPr>
                <a:t>Figure 5.3-3</a:t>
              </a:r>
              <a:endParaRPr lang="en-US" sz="1100" b="0" i="1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8126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5442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24200" y="1565275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Ensure continuity of production</a:t>
            </a:r>
            <a:endParaRPr lang="en-US" sz="36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00600" y="5486400"/>
            <a:ext cx="1981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Innovate</a:t>
            </a:r>
            <a:endParaRPr lang="en-US" sz="3200" b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934200" y="41148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Improve quality</a:t>
            </a:r>
            <a:endParaRPr lang="en-US" sz="36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1905000"/>
            <a:ext cx="2971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buClr>
                <a:srgbClr val="FF0000"/>
              </a:buClr>
              <a:buFont typeface="Wingdings" pitchFamily="2" charset="2"/>
              <a:buNone/>
            </a:pPr>
            <a:r>
              <a:rPr lang="en-US" sz="36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Reduce total costs</a:t>
            </a:r>
            <a:endParaRPr lang="en-US" sz="3600" b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43434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Respond quickly to        market changes</a:t>
            </a:r>
            <a:r>
              <a:rPr lang="en-US" sz="36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404" name="Rectangle 68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Better Supply Chain Management helps a firm to...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21" name="AutoShape 85"/>
          <p:cNvSpPr>
            <a:spLocks noChangeArrowheads="1"/>
          </p:cNvSpPr>
          <p:nvPr/>
        </p:nvSpPr>
        <p:spPr bwMode="auto">
          <a:xfrm>
            <a:off x="7315200" y="2743200"/>
            <a:ext cx="323850" cy="285750"/>
          </a:xfrm>
          <a:prstGeom prst="rightArrow">
            <a:avLst>
              <a:gd name="adj1" fmla="val 50000"/>
              <a:gd name="adj2" fmla="val 28333"/>
            </a:avLst>
          </a:prstGeom>
          <a:solidFill>
            <a:srgbClr val="FF00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94" name="Group 158"/>
          <p:cNvGrpSpPr>
            <a:grpSpLocks/>
          </p:cNvGrpSpPr>
          <p:nvPr/>
        </p:nvGrpSpPr>
        <p:grpSpPr bwMode="auto">
          <a:xfrm rot="-3170706">
            <a:off x="6733381" y="2334419"/>
            <a:ext cx="592138" cy="495300"/>
            <a:chOff x="1109" y="1171"/>
            <a:chExt cx="1645" cy="924"/>
          </a:xfrm>
        </p:grpSpPr>
        <p:sp>
          <p:nvSpPr>
            <p:cNvPr id="14495" name="Freeform 15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16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16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99" name="Group 163"/>
          <p:cNvGrpSpPr>
            <a:grpSpLocks/>
          </p:cNvGrpSpPr>
          <p:nvPr/>
        </p:nvGrpSpPr>
        <p:grpSpPr bwMode="auto">
          <a:xfrm rot="11642277" flipV="1">
            <a:off x="6934200" y="2971800"/>
            <a:ext cx="444500" cy="763588"/>
            <a:chOff x="3000" y="2230"/>
            <a:chExt cx="1645" cy="924"/>
          </a:xfrm>
        </p:grpSpPr>
        <p:sp>
          <p:nvSpPr>
            <p:cNvPr id="14500" name="Freeform 164"/>
            <p:cNvSpPr>
              <a:spLocks/>
            </p:cNvSpPr>
            <p:nvPr/>
          </p:nvSpPr>
          <p:spPr bwMode="auto">
            <a:xfrm>
              <a:off x="3692" y="2544"/>
              <a:ext cx="951" cy="606"/>
            </a:xfrm>
            <a:custGeom>
              <a:avLst/>
              <a:gdLst/>
              <a:ahLst/>
              <a:cxnLst>
                <a:cxn ang="0">
                  <a:pos x="951" y="606"/>
                </a:cxn>
                <a:cxn ang="0">
                  <a:pos x="951" y="562"/>
                </a:cxn>
                <a:cxn ang="0">
                  <a:pos x="882" y="550"/>
                </a:cxn>
                <a:cxn ang="0">
                  <a:pos x="820" y="535"/>
                </a:cxn>
                <a:cxn ang="0">
                  <a:pos x="763" y="517"/>
                </a:cxn>
                <a:cxn ang="0">
                  <a:pos x="704" y="499"/>
                </a:cxn>
                <a:cxn ang="0">
                  <a:pos x="654" y="481"/>
                </a:cxn>
                <a:cxn ang="0">
                  <a:pos x="612" y="463"/>
                </a:cxn>
                <a:cxn ang="0">
                  <a:pos x="573" y="446"/>
                </a:cxn>
                <a:cxn ang="0">
                  <a:pos x="528" y="426"/>
                </a:cxn>
                <a:cxn ang="0">
                  <a:pos x="489" y="402"/>
                </a:cxn>
                <a:cxn ang="0">
                  <a:pos x="444" y="372"/>
                </a:cxn>
                <a:cxn ang="0">
                  <a:pos x="408" y="345"/>
                </a:cxn>
                <a:cxn ang="0">
                  <a:pos x="372" y="318"/>
                </a:cxn>
                <a:cxn ang="0">
                  <a:pos x="339" y="288"/>
                </a:cxn>
                <a:cxn ang="0">
                  <a:pos x="297" y="252"/>
                </a:cxn>
                <a:cxn ang="0">
                  <a:pos x="252" y="210"/>
                </a:cxn>
                <a:cxn ang="0">
                  <a:pos x="226" y="180"/>
                </a:cxn>
                <a:cxn ang="0">
                  <a:pos x="199" y="148"/>
                </a:cxn>
                <a:cxn ang="0">
                  <a:pos x="172" y="118"/>
                </a:cxn>
                <a:cxn ang="0">
                  <a:pos x="148" y="87"/>
                </a:cxn>
                <a:cxn ang="0">
                  <a:pos x="118" y="39"/>
                </a:cxn>
                <a:cxn ang="0">
                  <a:pos x="100" y="0"/>
                </a:cxn>
                <a:cxn ang="0">
                  <a:pos x="0" y="12"/>
                </a:cxn>
                <a:cxn ang="0">
                  <a:pos x="33" y="78"/>
                </a:cxn>
                <a:cxn ang="0">
                  <a:pos x="82" y="148"/>
                </a:cxn>
                <a:cxn ang="0">
                  <a:pos x="133" y="207"/>
                </a:cxn>
                <a:cxn ang="0">
                  <a:pos x="199" y="270"/>
                </a:cxn>
                <a:cxn ang="0">
                  <a:pos x="288" y="360"/>
                </a:cxn>
                <a:cxn ang="0">
                  <a:pos x="387" y="435"/>
                </a:cxn>
                <a:cxn ang="0">
                  <a:pos x="492" y="499"/>
                </a:cxn>
                <a:cxn ang="0">
                  <a:pos x="585" y="538"/>
                </a:cxn>
                <a:cxn ang="0">
                  <a:pos x="701" y="577"/>
                </a:cxn>
                <a:cxn ang="0">
                  <a:pos x="796" y="592"/>
                </a:cxn>
                <a:cxn ang="0">
                  <a:pos x="951" y="606"/>
                </a:cxn>
              </a:cxnLst>
              <a:rect l="0" t="0" r="r" b="b"/>
              <a:pathLst>
                <a:path w="951" h="606">
                  <a:moveTo>
                    <a:pt x="951" y="606"/>
                  </a:moveTo>
                  <a:lnTo>
                    <a:pt x="951" y="562"/>
                  </a:lnTo>
                  <a:lnTo>
                    <a:pt x="882" y="550"/>
                  </a:lnTo>
                  <a:lnTo>
                    <a:pt x="820" y="535"/>
                  </a:lnTo>
                  <a:lnTo>
                    <a:pt x="763" y="517"/>
                  </a:lnTo>
                  <a:lnTo>
                    <a:pt x="704" y="499"/>
                  </a:lnTo>
                  <a:lnTo>
                    <a:pt x="654" y="481"/>
                  </a:lnTo>
                  <a:lnTo>
                    <a:pt x="612" y="463"/>
                  </a:lnTo>
                  <a:lnTo>
                    <a:pt x="573" y="446"/>
                  </a:lnTo>
                  <a:lnTo>
                    <a:pt x="528" y="426"/>
                  </a:lnTo>
                  <a:lnTo>
                    <a:pt x="489" y="402"/>
                  </a:lnTo>
                  <a:lnTo>
                    <a:pt x="444" y="372"/>
                  </a:lnTo>
                  <a:lnTo>
                    <a:pt x="408" y="345"/>
                  </a:lnTo>
                  <a:lnTo>
                    <a:pt x="372" y="318"/>
                  </a:lnTo>
                  <a:lnTo>
                    <a:pt x="339" y="288"/>
                  </a:lnTo>
                  <a:lnTo>
                    <a:pt x="297" y="252"/>
                  </a:lnTo>
                  <a:lnTo>
                    <a:pt x="252" y="210"/>
                  </a:lnTo>
                  <a:lnTo>
                    <a:pt x="226" y="180"/>
                  </a:lnTo>
                  <a:lnTo>
                    <a:pt x="199" y="148"/>
                  </a:lnTo>
                  <a:lnTo>
                    <a:pt x="172" y="118"/>
                  </a:lnTo>
                  <a:lnTo>
                    <a:pt x="148" y="87"/>
                  </a:lnTo>
                  <a:lnTo>
                    <a:pt x="118" y="39"/>
                  </a:lnTo>
                  <a:lnTo>
                    <a:pt x="100" y="0"/>
                  </a:lnTo>
                  <a:lnTo>
                    <a:pt x="0" y="12"/>
                  </a:lnTo>
                  <a:lnTo>
                    <a:pt x="33" y="78"/>
                  </a:lnTo>
                  <a:lnTo>
                    <a:pt x="82" y="148"/>
                  </a:lnTo>
                  <a:lnTo>
                    <a:pt x="133" y="207"/>
                  </a:lnTo>
                  <a:lnTo>
                    <a:pt x="199" y="270"/>
                  </a:lnTo>
                  <a:lnTo>
                    <a:pt x="288" y="360"/>
                  </a:lnTo>
                  <a:lnTo>
                    <a:pt x="387" y="435"/>
                  </a:lnTo>
                  <a:lnTo>
                    <a:pt x="492" y="499"/>
                  </a:lnTo>
                  <a:lnTo>
                    <a:pt x="585" y="538"/>
                  </a:lnTo>
                  <a:lnTo>
                    <a:pt x="701" y="577"/>
                  </a:lnTo>
                  <a:lnTo>
                    <a:pt x="796" y="592"/>
                  </a:lnTo>
                  <a:lnTo>
                    <a:pt x="951" y="60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165"/>
            <p:cNvSpPr>
              <a:spLocks/>
            </p:cNvSpPr>
            <p:nvPr/>
          </p:nvSpPr>
          <p:spPr bwMode="auto">
            <a:xfrm>
              <a:off x="3000" y="2230"/>
              <a:ext cx="493" cy="435"/>
            </a:xfrm>
            <a:custGeom>
              <a:avLst/>
              <a:gdLst/>
              <a:ahLst/>
              <a:cxnLst>
                <a:cxn ang="0">
                  <a:pos x="493" y="98"/>
                </a:cxn>
                <a:cxn ang="0">
                  <a:pos x="493" y="0"/>
                </a:cxn>
                <a:cxn ang="0">
                  <a:pos x="473" y="25"/>
                </a:cxn>
                <a:cxn ang="0">
                  <a:pos x="451" y="51"/>
                </a:cxn>
                <a:cxn ang="0">
                  <a:pos x="422" y="78"/>
                </a:cxn>
                <a:cxn ang="0">
                  <a:pos x="386" y="109"/>
                </a:cxn>
                <a:cxn ang="0">
                  <a:pos x="351" y="143"/>
                </a:cxn>
                <a:cxn ang="0">
                  <a:pos x="315" y="175"/>
                </a:cxn>
                <a:cxn ang="0">
                  <a:pos x="282" y="202"/>
                </a:cxn>
                <a:cxn ang="0">
                  <a:pos x="252" y="226"/>
                </a:cxn>
                <a:cxn ang="0">
                  <a:pos x="219" y="248"/>
                </a:cxn>
                <a:cxn ang="0">
                  <a:pos x="185" y="270"/>
                </a:cxn>
                <a:cxn ang="0">
                  <a:pos x="145" y="293"/>
                </a:cxn>
                <a:cxn ang="0">
                  <a:pos x="108" y="311"/>
                </a:cxn>
                <a:cxn ang="0">
                  <a:pos x="70" y="327"/>
                </a:cxn>
                <a:cxn ang="0">
                  <a:pos x="30" y="344"/>
                </a:cxn>
                <a:cxn ang="0">
                  <a:pos x="0" y="358"/>
                </a:cxn>
                <a:cxn ang="0">
                  <a:pos x="0" y="435"/>
                </a:cxn>
                <a:cxn ang="0">
                  <a:pos x="54" y="419"/>
                </a:cxn>
                <a:cxn ang="0">
                  <a:pos x="133" y="385"/>
                </a:cxn>
                <a:cxn ang="0">
                  <a:pos x="234" y="342"/>
                </a:cxn>
                <a:cxn ang="0">
                  <a:pos x="308" y="296"/>
                </a:cxn>
                <a:cxn ang="0">
                  <a:pos x="376" y="230"/>
                </a:cxn>
                <a:cxn ang="0">
                  <a:pos x="443" y="175"/>
                </a:cxn>
                <a:cxn ang="0">
                  <a:pos x="493" y="122"/>
                </a:cxn>
                <a:cxn ang="0">
                  <a:pos x="493" y="1"/>
                </a:cxn>
                <a:cxn ang="0">
                  <a:pos x="493" y="3"/>
                </a:cxn>
                <a:cxn ang="0">
                  <a:pos x="493" y="98"/>
                </a:cxn>
              </a:cxnLst>
              <a:rect l="0" t="0" r="r" b="b"/>
              <a:pathLst>
                <a:path w="493" h="435">
                  <a:moveTo>
                    <a:pt x="493" y="98"/>
                  </a:moveTo>
                  <a:lnTo>
                    <a:pt x="493" y="0"/>
                  </a:lnTo>
                  <a:lnTo>
                    <a:pt x="473" y="25"/>
                  </a:lnTo>
                  <a:lnTo>
                    <a:pt x="451" y="51"/>
                  </a:lnTo>
                  <a:lnTo>
                    <a:pt x="422" y="78"/>
                  </a:lnTo>
                  <a:lnTo>
                    <a:pt x="386" y="109"/>
                  </a:lnTo>
                  <a:lnTo>
                    <a:pt x="351" y="143"/>
                  </a:lnTo>
                  <a:lnTo>
                    <a:pt x="315" y="175"/>
                  </a:lnTo>
                  <a:lnTo>
                    <a:pt x="282" y="202"/>
                  </a:lnTo>
                  <a:lnTo>
                    <a:pt x="252" y="226"/>
                  </a:lnTo>
                  <a:lnTo>
                    <a:pt x="219" y="248"/>
                  </a:lnTo>
                  <a:lnTo>
                    <a:pt x="185" y="270"/>
                  </a:lnTo>
                  <a:lnTo>
                    <a:pt x="145" y="293"/>
                  </a:lnTo>
                  <a:lnTo>
                    <a:pt x="108" y="311"/>
                  </a:lnTo>
                  <a:lnTo>
                    <a:pt x="70" y="327"/>
                  </a:lnTo>
                  <a:lnTo>
                    <a:pt x="30" y="344"/>
                  </a:lnTo>
                  <a:lnTo>
                    <a:pt x="0" y="358"/>
                  </a:lnTo>
                  <a:lnTo>
                    <a:pt x="0" y="435"/>
                  </a:lnTo>
                  <a:lnTo>
                    <a:pt x="54" y="419"/>
                  </a:lnTo>
                  <a:lnTo>
                    <a:pt x="133" y="385"/>
                  </a:lnTo>
                  <a:lnTo>
                    <a:pt x="234" y="342"/>
                  </a:lnTo>
                  <a:lnTo>
                    <a:pt x="308" y="296"/>
                  </a:lnTo>
                  <a:lnTo>
                    <a:pt x="376" y="230"/>
                  </a:lnTo>
                  <a:lnTo>
                    <a:pt x="443" y="175"/>
                  </a:lnTo>
                  <a:lnTo>
                    <a:pt x="493" y="122"/>
                  </a:lnTo>
                  <a:lnTo>
                    <a:pt x="493" y="1"/>
                  </a:lnTo>
                  <a:lnTo>
                    <a:pt x="493" y="3"/>
                  </a:lnTo>
                  <a:lnTo>
                    <a:pt x="493" y="9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Freeform 166"/>
            <p:cNvSpPr>
              <a:spLocks/>
            </p:cNvSpPr>
            <p:nvPr/>
          </p:nvSpPr>
          <p:spPr bwMode="auto">
            <a:xfrm>
              <a:off x="3495" y="2231"/>
              <a:ext cx="589" cy="270"/>
            </a:xfrm>
            <a:custGeom>
              <a:avLst/>
              <a:gdLst/>
              <a:ahLst/>
              <a:cxnLst>
                <a:cxn ang="0">
                  <a:pos x="589" y="270"/>
                </a:cxn>
                <a:cxn ang="0">
                  <a:pos x="589" y="187"/>
                </a:cxn>
                <a:cxn ang="0">
                  <a:pos x="551" y="180"/>
                </a:cxn>
                <a:cxn ang="0">
                  <a:pos x="512" y="173"/>
                </a:cxn>
                <a:cxn ang="0">
                  <a:pos x="475" y="164"/>
                </a:cxn>
                <a:cxn ang="0">
                  <a:pos x="437" y="155"/>
                </a:cxn>
                <a:cxn ang="0">
                  <a:pos x="393" y="144"/>
                </a:cxn>
                <a:cxn ang="0">
                  <a:pos x="345" y="132"/>
                </a:cxn>
                <a:cxn ang="0">
                  <a:pos x="285" y="114"/>
                </a:cxn>
                <a:cxn ang="0">
                  <a:pos x="227" y="97"/>
                </a:cxn>
                <a:cxn ang="0">
                  <a:pos x="189" y="85"/>
                </a:cxn>
                <a:cxn ang="0">
                  <a:pos x="144" y="68"/>
                </a:cxn>
                <a:cxn ang="0">
                  <a:pos x="95" y="47"/>
                </a:cxn>
                <a:cxn ang="0">
                  <a:pos x="51" y="27"/>
                </a:cxn>
                <a:cxn ang="0">
                  <a:pos x="19" y="11"/>
                </a:cxn>
                <a:cxn ang="0">
                  <a:pos x="0" y="0"/>
                </a:cxn>
                <a:cxn ang="0">
                  <a:pos x="0" y="103"/>
                </a:cxn>
                <a:cxn ang="0">
                  <a:pos x="37" y="129"/>
                </a:cxn>
                <a:cxn ang="0">
                  <a:pos x="111" y="165"/>
                </a:cxn>
                <a:cxn ang="0">
                  <a:pos x="197" y="201"/>
                </a:cxn>
                <a:cxn ang="0">
                  <a:pos x="274" y="221"/>
                </a:cxn>
                <a:cxn ang="0">
                  <a:pos x="363" y="246"/>
                </a:cxn>
                <a:cxn ang="0">
                  <a:pos x="452" y="263"/>
                </a:cxn>
                <a:cxn ang="0">
                  <a:pos x="515" y="269"/>
                </a:cxn>
                <a:cxn ang="0">
                  <a:pos x="589" y="270"/>
                </a:cxn>
              </a:cxnLst>
              <a:rect l="0" t="0" r="r" b="b"/>
              <a:pathLst>
                <a:path w="589" h="270">
                  <a:moveTo>
                    <a:pt x="589" y="270"/>
                  </a:moveTo>
                  <a:lnTo>
                    <a:pt x="589" y="187"/>
                  </a:lnTo>
                  <a:lnTo>
                    <a:pt x="551" y="180"/>
                  </a:lnTo>
                  <a:lnTo>
                    <a:pt x="512" y="173"/>
                  </a:lnTo>
                  <a:lnTo>
                    <a:pt x="475" y="164"/>
                  </a:lnTo>
                  <a:lnTo>
                    <a:pt x="437" y="155"/>
                  </a:lnTo>
                  <a:lnTo>
                    <a:pt x="393" y="144"/>
                  </a:lnTo>
                  <a:lnTo>
                    <a:pt x="345" y="132"/>
                  </a:lnTo>
                  <a:lnTo>
                    <a:pt x="285" y="114"/>
                  </a:lnTo>
                  <a:lnTo>
                    <a:pt x="227" y="97"/>
                  </a:lnTo>
                  <a:lnTo>
                    <a:pt x="189" y="85"/>
                  </a:lnTo>
                  <a:lnTo>
                    <a:pt x="144" y="68"/>
                  </a:lnTo>
                  <a:lnTo>
                    <a:pt x="95" y="47"/>
                  </a:lnTo>
                  <a:lnTo>
                    <a:pt x="51" y="27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37" y="129"/>
                  </a:lnTo>
                  <a:lnTo>
                    <a:pt x="111" y="165"/>
                  </a:lnTo>
                  <a:lnTo>
                    <a:pt x="197" y="201"/>
                  </a:lnTo>
                  <a:lnTo>
                    <a:pt x="274" y="221"/>
                  </a:lnTo>
                  <a:lnTo>
                    <a:pt x="363" y="246"/>
                  </a:lnTo>
                  <a:lnTo>
                    <a:pt x="452" y="263"/>
                  </a:lnTo>
                  <a:lnTo>
                    <a:pt x="515" y="269"/>
                  </a:lnTo>
                  <a:lnTo>
                    <a:pt x="589" y="27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Freeform 167"/>
            <p:cNvSpPr>
              <a:spLocks/>
            </p:cNvSpPr>
            <p:nvPr/>
          </p:nvSpPr>
          <p:spPr bwMode="auto">
            <a:xfrm>
              <a:off x="3000" y="2330"/>
              <a:ext cx="1645" cy="824"/>
            </a:xfrm>
            <a:custGeom>
              <a:avLst/>
              <a:gdLst/>
              <a:ahLst/>
              <a:cxnLst>
                <a:cxn ang="0">
                  <a:pos x="1554" y="824"/>
                </a:cxn>
                <a:cxn ang="0">
                  <a:pos x="1456" y="824"/>
                </a:cxn>
                <a:cxn ang="0">
                  <a:pos x="1354" y="817"/>
                </a:cxn>
                <a:cxn ang="0">
                  <a:pos x="1259" y="803"/>
                </a:cxn>
                <a:cxn ang="0">
                  <a:pos x="1149" y="779"/>
                </a:cxn>
                <a:cxn ang="0">
                  <a:pos x="1044" y="746"/>
                </a:cxn>
                <a:cxn ang="0">
                  <a:pos x="933" y="701"/>
                </a:cxn>
                <a:cxn ang="0">
                  <a:pos x="834" y="654"/>
                </a:cxn>
                <a:cxn ang="0">
                  <a:pos x="740" y="607"/>
                </a:cxn>
                <a:cxn ang="0">
                  <a:pos x="644" y="553"/>
                </a:cxn>
                <a:cxn ang="0">
                  <a:pos x="554" y="493"/>
                </a:cxn>
                <a:cxn ang="0">
                  <a:pos x="467" y="424"/>
                </a:cxn>
                <a:cxn ang="0">
                  <a:pos x="396" y="355"/>
                </a:cxn>
                <a:cxn ang="0">
                  <a:pos x="348" y="291"/>
                </a:cxn>
                <a:cxn ang="0">
                  <a:pos x="49" y="312"/>
                </a:cxn>
                <a:cxn ang="0">
                  <a:pos x="151" y="267"/>
                </a:cxn>
                <a:cxn ang="0">
                  <a:pos x="222" y="231"/>
                </a:cxn>
                <a:cxn ang="0">
                  <a:pos x="281" y="194"/>
                </a:cxn>
                <a:cxn ang="0">
                  <a:pos x="338" y="148"/>
                </a:cxn>
                <a:cxn ang="0">
                  <a:pos x="405" y="88"/>
                </a:cxn>
                <a:cxn ang="0">
                  <a:pos x="469" y="30"/>
                </a:cxn>
                <a:cxn ang="0">
                  <a:pos x="521" y="13"/>
                </a:cxn>
                <a:cxn ang="0">
                  <a:pos x="577" y="41"/>
                </a:cxn>
                <a:cxn ang="0">
                  <a:pos x="646" y="69"/>
                </a:cxn>
                <a:cxn ang="0">
                  <a:pos x="709" y="89"/>
                </a:cxn>
                <a:cxn ang="0">
                  <a:pos x="781" y="109"/>
                </a:cxn>
                <a:cxn ang="0">
                  <a:pos x="854" y="128"/>
                </a:cxn>
                <a:cxn ang="0">
                  <a:pos x="925" y="143"/>
                </a:cxn>
                <a:cxn ang="0">
                  <a:pos x="993" y="158"/>
                </a:cxn>
                <a:cxn ang="0">
                  <a:pos x="1085" y="172"/>
                </a:cxn>
                <a:cxn ang="0">
                  <a:pos x="749" y="282"/>
                </a:cxn>
                <a:cxn ang="0">
                  <a:pos x="828" y="385"/>
                </a:cxn>
                <a:cxn ang="0">
                  <a:pos x="888" y="445"/>
                </a:cxn>
                <a:cxn ang="0">
                  <a:pos x="975" y="526"/>
                </a:cxn>
                <a:cxn ang="0">
                  <a:pos x="1050" y="589"/>
                </a:cxn>
                <a:cxn ang="0">
                  <a:pos x="1110" y="636"/>
                </a:cxn>
                <a:cxn ang="0">
                  <a:pos x="1185" y="683"/>
                </a:cxn>
                <a:cxn ang="0">
                  <a:pos x="1262" y="722"/>
                </a:cxn>
                <a:cxn ang="0">
                  <a:pos x="1354" y="755"/>
                </a:cxn>
                <a:cxn ang="0">
                  <a:pos x="1453" y="779"/>
                </a:cxn>
                <a:cxn ang="0">
                  <a:pos x="1557" y="800"/>
                </a:cxn>
              </a:cxnLst>
              <a:rect l="0" t="0" r="r" b="b"/>
              <a:pathLst>
                <a:path w="1645" h="824">
                  <a:moveTo>
                    <a:pt x="1645" y="817"/>
                  </a:moveTo>
                  <a:lnTo>
                    <a:pt x="1554" y="824"/>
                  </a:lnTo>
                  <a:lnTo>
                    <a:pt x="1510" y="824"/>
                  </a:lnTo>
                  <a:lnTo>
                    <a:pt x="1456" y="824"/>
                  </a:lnTo>
                  <a:lnTo>
                    <a:pt x="1405" y="820"/>
                  </a:lnTo>
                  <a:lnTo>
                    <a:pt x="1354" y="817"/>
                  </a:lnTo>
                  <a:lnTo>
                    <a:pt x="1304" y="811"/>
                  </a:lnTo>
                  <a:lnTo>
                    <a:pt x="1259" y="803"/>
                  </a:lnTo>
                  <a:lnTo>
                    <a:pt x="1209" y="794"/>
                  </a:lnTo>
                  <a:lnTo>
                    <a:pt x="1149" y="779"/>
                  </a:lnTo>
                  <a:lnTo>
                    <a:pt x="1095" y="761"/>
                  </a:lnTo>
                  <a:lnTo>
                    <a:pt x="1044" y="746"/>
                  </a:lnTo>
                  <a:lnTo>
                    <a:pt x="987" y="725"/>
                  </a:lnTo>
                  <a:lnTo>
                    <a:pt x="933" y="701"/>
                  </a:lnTo>
                  <a:lnTo>
                    <a:pt x="879" y="677"/>
                  </a:lnTo>
                  <a:lnTo>
                    <a:pt x="834" y="654"/>
                  </a:lnTo>
                  <a:lnTo>
                    <a:pt x="783" y="630"/>
                  </a:lnTo>
                  <a:lnTo>
                    <a:pt x="740" y="607"/>
                  </a:lnTo>
                  <a:lnTo>
                    <a:pt x="692" y="580"/>
                  </a:lnTo>
                  <a:lnTo>
                    <a:pt x="644" y="553"/>
                  </a:lnTo>
                  <a:lnTo>
                    <a:pt x="596" y="520"/>
                  </a:lnTo>
                  <a:lnTo>
                    <a:pt x="554" y="493"/>
                  </a:lnTo>
                  <a:lnTo>
                    <a:pt x="509" y="457"/>
                  </a:lnTo>
                  <a:lnTo>
                    <a:pt x="467" y="424"/>
                  </a:lnTo>
                  <a:lnTo>
                    <a:pt x="428" y="391"/>
                  </a:lnTo>
                  <a:lnTo>
                    <a:pt x="396" y="355"/>
                  </a:lnTo>
                  <a:lnTo>
                    <a:pt x="369" y="324"/>
                  </a:lnTo>
                  <a:lnTo>
                    <a:pt x="348" y="291"/>
                  </a:lnTo>
                  <a:lnTo>
                    <a:pt x="0" y="336"/>
                  </a:lnTo>
                  <a:lnTo>
                    <a:pt x="49" y="312"/>
                  </a:lnTo>
                  <a:lnTo>
                    <a:pt x="106" y="288"/>
                  </a:lnTo>
                  <a:lnTo>
                    <a:pt x="151" y="267"/>
                  </a:lnTo>
                  <a:lnTo>
                    <a:pt x="185" y="251"/>
                  </a:lnTo>
                  <a:lnTo>
                    <a:pt x="222" y="231"/>
                  </a:lnTo>
                  <a:lnTo>
                    <a:pt x="252" y="213"/>
                  </a:lnTo>
                  <a:lnTo>
                    <a:pt x="281" y="194"/>
                  </a:lnTo>
                  <a:lnTo>
                    <a:pt x="307" y="171"/>
                  </a:lnTo>
                  <a:lnTo>
                    <a:pt x="338" y="148"/>
                  </a:lnTo>
                  <a:lnTo>
                    <a:pt x="372" y="119"/>
                  </a:lnTo>
                  <a:lnTo>
                    <a:pt x="405" y="88"/>
                  </a:lnTo>
                  <a:lnTo>
                    <a:pt x="434" y="62"/>
                  </a:lnTo>
                  <a:lnTo>
                    <a:pt x="469" y="30"/>
                  </a:lnTo>
                  <a:lnTo>
                    <a:pt x="494" y="0"/>
                  </a:lnTo>
                  <a:lnTo>
                    <a:pt x="521" y="13"/>
                  </a:lnTo>
                  <a:lnTo>
                    <a:pt x="548" y="28"/>
                  </a:lnTo>
                  <a:lnTo>
                    <a:pt x="577" y="41"/>
                  </a:lnTo>
                  <a:lnTo>
                    <a:pt x="611" y="55"/>
                  </a:lnTo>
                  <a:lnTo>
                    <a:pt x="646" y="69"/>
                  </a:lnTo>
                  <a:lnTo>
                    <a:pt x="678" y="80"/>
                  </a:lnTo>
                  <a:lnTo>
                    <a:pt x="709" y="89"/>
                  </a:lnTo>
                  <a:lnTo>
                    <a:pt x="744" y="100"/>
                  </a:lnTo>
                  <a:lnTo>
                    <a:pt x="781" y="109"/>
                  </a:lnTo>
                  <a:lnTo>
                    <a:pt x="819" y="119"/>
                  </a:lnTo>
                  <a:lnTo>
                    <a:pt x="854" y="128"/>
                  </a:lnTo>
                  <a:lnTo>
                    <a:pt x="888" y="137"/>
                  </a:lnTo>
                  <a:lnTo>
                    <a:pt x="925" y="143"/>
                  </a:lnTo>
                  <a:lnTo>
                    <a:pt x="960" y="151"/>
                  </a:lnTo>
                  <a:lnTo>
                    <a:pt x="993" y="158"/>
                  </a:lnTo>
                  <a:lnTo>
                    <a:pt x="1032" y="166"/>
                  </a:lnTo>
                  <a:lnTo>
                    <a:pt x="1085" y="172"/>
                  </a:lnTo>
                  <a:lnTo>
                    <a:pt x="725" y="234"/>
                  </a:lnTo>
                  <a:lnTo>
                    <a:pt x="749" y="282"/>
                  </a:lnTo>
                  <a:lnTo>
                    <a:pt x="777" y="318"/>
                  </a:lnTo>
                  <a:lnTo>
                    <a:pt x="828" y="385"/>
                  </a:lnTo>
                  <a:lnTo>
                    <a:pt x="858" y="415"/>
                  </a:lnTo>
                  <a:lnTo>
                    <a:pt x="888" y="445"/>
                  </a:lnTo>
                  <a:lnTo>
                    <a:pt x="942" y="496"/>
                  </a:lnTo>
                  <a:lnTo>
                    <a:pt x="975" y="526"/>
                  </a:lnTo>
                  <a:lnTo>
                    <a:pt x="1014" y="562"/>
                  </a:lnTo>
                  <a:lnTo>
                    <a:pt x="1050" y="589"/>
                  </a:lnTo>
                  <a:lnTo>
                    <a:pt x="1080" y="613"/>
                  </a:lnTo>
                  <a:lnTo>
                    <a:pt x="1110" y="636"/>
                  </a:lnTo>
                  <a:lnTo>
                    <a:pt x="1146" y="659"/>
                  </a:lnTo>
                  <a:lnTo>
                    <a:pt x="1185" y="683"/>
                  </a:lnTo>
                  <a:lnTo>
                    <a:pt x="1224" y="701"/>
                  </a:lnTo>
                  <a:lnTo>
                    <a:pt x="1262" y="722"/>
                  </a:lnTo>
                  <a:lnTo>
                    <a:pt x="1310" y="740"/>
                  </a:lnTo>
                  <a:lnTo>
                    <a:pt x="1354" y="755"/>
                  </a:lnTo>
                  <a:lnTo>
                    <a:pt x="1405" y="767"/>
                  </a:lnTo>
                  <a:lnTo>
                    <a:pt x="1453" y="779"/>
                  </a:lnTo>
                  <a:lnTo>
                    <a:pt x="1504" y="791"/>
                  </a:lnTo>
                  <a:lnTo>
                    <a:pt x="1557" y="800"/>
                  </a:lnTo>
                  <a:lnTo>
                    <a:pt x="1645" y="81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04" name="Group 168"/>
          <p:cNvGrpSpPr>
            <a:grpSpLocks/>
          </p:cNvGrpSpPr>
          <p:nvPr/>
        </p:nvGrpSpPr>
        <p:grpSpPr bwMode="auto">
          <a:xfrm rot="3213566">
            <a:off x="6705600" y="2667000"/>
            <a:ext cx="319088" cy="776288"/>
            <a:chOff x="1142" y="2230"/>
            <a:chExt cx="1647" cy="915"/>
          </a:xfrm>
        </p:grpSpPr>
        <p:sp>
          <p:nvSpPr>
            <p:cNvPr id="14505" name="Freeform 169"/>
            <p:cNvSpPr>
              <a:spLocks/>
            </p:cNvSpPr>
            <p:nvPr/>
          </p:nvSpPr>
          <p:spPr bwMode="auto">
            <a:xfrm>
              <a:off x="1707" y="2405"/>
              <a:ext cx="356" cy="138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0"/>
                </a:cxn>
                <a:cxn ang="0">
                  <a:pos x="356" y="63"/>
                </a:cxn>
                <a:cxn ang="0">
                  <a:pos x="350" y="100"/>
                </a:cxn>
                <a:cxn ang="0">
                  <a:pos x="326" y="138"/>
                </a:cxn>
                <a:cxn ang="0">
                  <a:pos x="0" y="81"/>
                </a:cxn>
              </a:cxnLst>
              <a:rect l="0" t="0" r="r" b="b"/>
              <a:pathLst>
                <a:path w="356" h="138">
                  <a:moveTo>
                    <a:pt x="0" y="81"/>
                  </a:moveTo>
                  <a:lnTo>
                    <a:pt x="0" y="0"/>
                  </a:lnTo>
                  <a:lnTo>
                    <a:pt x="356" y="63"/>
                  </a:lnTo>
                  <a:lnTo>
                    <a:pt x="350" y="100"/>
                  </a:lnTo>
                  <a:lnTo>
                    <a:pt x="326" y="13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170"/>
            <p:cNvSpPr>
              <a:spLocks/>
            </p:cNvSpPr>
            <p:nvPr/>
          </p:nvSpPr>
          <p:spPr bwMode="auto">
            <a:xfrm>
              <a:off x="2445" y="2516"/>
              <a:ext cx="343" cy="133"/>
            </a:xfrm>
            <a:custGeom>
              <a:avLst/>
              <a:gdLst/>
              <a:ahLst/>
              <a:cxnLst>
                <a:cxn ang="0">
                  <a:pos x="343" y="133"/>
                </a:cxn>
                <a:cxn ang="0">
                  <a:pos x="342" y="58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343" y="133"/>
                </a:cxn>
              </a:cxnLst>
              <a:rect l="0" t="0" r="r" b="b"/>
              <a:pathLst>
                <a:path w="343" h="133">
                  <a:moveTo>
                    <a:pt x="343" y="133"/>
                  </a:moveTo>
                  <a:lnTo>
                    <a:pt x="342" y="58"/>
                  </a:lnTo>
                  <a:lnTo>
                    <a:pt x="0" y="0"/>
                  </a:lnTo>
                  <a:lnTo>
                    <a:pt x="0" y="95"/>
                  </a:lnTo>
                  <a:lnTo>
                    <a:pt x="343" y="133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07" name="Group 171"/>
            <p:cNvGrpSpPr>
              <a:grpSpLocks/>
            </p:cNvGrpSpPr>
            <p:nvPr/>
          </p:nvGrpSpPr>
          <p:grpSpPr bwMode="auto">
            <a:xfrm>
              <a:off x="1142" y="2230"/>
              <a:ext cx="1647" cy="915"/>
              <a:chOff x="1142" y="2230"/>
              <a:chExt cx="1647" cy="915"/>
            </a:xfrm>
          </p:grpSpPr>
          <p:sp>
            <p:nvSpPr>
              <p:cNvPr id="14508" name="Freeform 172"/>
              <p:cNvSpPr>
                <a:spLocks/>
              </p:cNvSpPr>
              <p:nvPr/>
            </p:nvSpPr>
            <p:spPr bwMode="auto">
              <a:xfrm>
                <a:off x="1142" y="2316"/>
                <a:ext cx="1646" cy="829"/>
              </a:xfrm>
              <a:custGeom>
                <a:avLst/>
                <a:gdLst/>
                <a:ahLst/>
                <a:cxnLst>
                  <a:cxn ang="0">
                    <a:pos x="93" y="829"/>
                  </a:cxn>
                  <a:cxn ang="0">
                    <a:pos x="192" y="829"/>
                  </a:cxn>
                  <a:cxn ang="0">
                    <a:pos x="293" y="824"/>
                  </a:cxn>
                  <a:cxn ang="0">
                    <a:pos x="389" y="810"/>
                  </a:cxn>
                  <a:cxn ang="0">
                    <a:pos x="499" y="786"/>
                  </a:cxn>
                  <a:cxn ang="0">
                    <a:pos x="604" y="752"/>
                  </a:cxn>
                  <a:cxn ang="0">
                    <a:pos x="715" y="706"/>
                  </a:cxn>
                  <a:cxn ang="0">
                    <a:pos x="814" y="658"/>
                  </a:cxn>
                  <a:cxn ang="0">
                    <a:pos x="908" y="611"/>
                  </a:cxn>
                  <a:cxn ang="0">
                    <a:pos x="1004" y="556"/>
                  </a:cxn>
                  <a:cxn ang="0">
                    <a:pos x="1094" y="495"/>
                  </a:cxn>
                  <a:cxn ang="0">
                    <a:pos x="1181" y="425"/>
                  </a:cxn>
                  <a:cxn ang="0">
                    <a:pos x="1252" y="355"/>
                  </a:cxn>
                  <a:cxn ang="0">
                    <a:pos x="1300" y="290"/>
                  </a:cxn>
                  <a:cxn ang="0">
                    <a:pos x="1593" y="311"/>
                  </a:cxn>
                  <a:cxn ang="0">
                    <a:pos x="1500" y="269"/>
                  </a:cxn>
                  <a:cxn ang="0">
                    <a:pos x="1429" y="227"/>
                  </a:cxn>
                  <a:cxn ang="0">
                    <a:pos x="1370" y="189"/>
                  </a:cxn>
                  <a:cxn ang="0">
                    <a:pos x="1310" y="145"/>
                  </a:cxn>
                  <a:cxn ang="0">
                    <a:pos x="1240" y="87"/>
                  </a:cxn>
                  <a:cxn ang="0">
                    <a:pos x="1179" y="26"/>
                  </a:cxn>
                  <a:cxn ang="0">
                    <a:pos x="1127" y="9"/>
                  </a:cxn>
                  <a:cxn ang="0">
                    <a:pos x="1071" y="36"/>
                  </a:cxn>
                  <a:cxn ang="0">
                    <a:pos x="1002" y="66"/>
                  </a:cxn>
                  <a:cxn ang="0">
                    <a:pos x="939" y="85"/>
                  </a:cxn>
                  <a:cxn ang="0">
                    <a:pos x="868" y="105"/>
                  </a:cxn>
                  <a:cxn ang="0">
                    <a:pos x="794" y="125"/>
                  </a:cxn>
                  <a:cxn ang="0">
                    <a:pos x="723" y="140"/>
                  </a:cxn>
                  <a:cxn ang="0">
                    <a:pos x="655" y="155"/>
                  </a:cxn>
                  <a:cxn ang="0">
                    <a:pos x="563" y="170"/>
                  </a:cxn>
                  <a:cxn ang="0">
                    <a:pos x="899" y="281"/>
                  </a:cxn>
                  <a:cxn ang="0">
                    <a:pos x="820" y="385"/>
                  </a:cxn>
                  <a:cxn ang="0">
                    <a:pos x="760" y="447"/>
                  </a:cxn>
                  <a:cxn ang="0">
                    <a:pos x="673" y="527"/>
                  </a:cxn>
                  <a:cxn ang="0">
                    <a:pos x="568" y="599"/>
                  </a:cxn>
                  <a:cxn ang="0">
                    <a:pos x="469" y="652"/>
                  </a:cxn>
                  <a:cxn ang="0">
                    <a:pos x="398" y="687"/>
                  </a:cxn>
                  <a:cxn ang="0">
                    <a:pos x="296" y="717"/>
                  </a:cxn>
                  <a:cxn ang="0">
                    <a:pos x="168" y="747"/>
                  </a:cxn>
                  <a:cxn ang="0">
                    <a:pos x="0" y="759"/>
                  </a:cxn>
                </a:cxnLst>
                <a:rect l="0" t="0" r="r" b="b"/>
                <a:pathLst>
                  <a:path w="1646" h="829">
                    <a:moveTo>
                      <a:pt x="1" y="824"/>
                    </a:moveTo>
                    <a:lnTo>
                      <a:pt x="93" y="829"/>
                    </a:lnTo>
                    <a:lnTo>
                      <a:pt x="138" y="829"/>
                    </a:lnTo>
                    <a:lnTo>
                      <a:pt x="192" y="829"/>
                    </a:lnTo>
                    <a:lnTo>
                      <a:pt x="243" y="827"/>
                    </a:lnTo>
                    <a:lnTo>
                      <a:pt x="293" y="824"/>
                    </a:lnTo>
                    <a:lnTo>
                      <a:pt x="344" y="819"/>
                    </a:lnTo>
                    <a:lnTo>
                      <a:pt x="389" y="810"/>
                    </a:lnTo>
                    <a:lnTo>
                      <a:pt x="439" y="800"/>
                    </a:lnTo>
                    <a:lnTo>
                      <a:pt x="499" y="786"/>
                    </a:lnTo>
                    <a:lnTo>
                      <a:pt x="553" y="767"/>
                    </a:lnTo>
                    <a:lnTo>
                      <a:pt x="604" y="752"/>
                    </a:lnTo>
                    <a:lnTo>
                      <a:pt x="661" y="730"/>
                    </a:lnTo>
                    <a:lnTo>
                      <a:pt x="715" y="706"/>
                    </a:lnTo>
                    <a:lnTo>
                      <a:pt x="769" y="682"/>
                    </a:lnTo>
                    <a:lnTo>
                      <a:pt x="814" y="658"/>
                    </a:lnTo>
                    <a:lnTo>
                      <a:pt x="866" y="634"/>
                    </a:lnTo>
                    <a:lnTo>
                      <a:pt x="908" y="611"/>
                    </a:lnTo>
                    <a:lnTo>
                      <a:pt x="956" y="584"/>
                    </a:lnTo>
                    <a:lnTo>
                      <a:pt x="1004" y="556"/>
                    </a:lnTo>
                    <a:lnTo>
                      <a:pt x="1052" y="522"/>
                    </a:lnTo>
                    <a:lnTo>
                      <a:pt x="1094" y="495"/>
                    </a:lnTo>
                    <a:lnTo>
                      <a:pt x="1139" y="458"/>
                    </a:lnTo>
                    <a:lnTo>
                      <a:pt x="1181" y="425"/>
                    </a:lnTo>
                    <a:lnTo>
                      <a:pt x="1220" y="392"/>
                    </a:lnTo>
                    <a:lnTo>
                      <a:pt x="1252" y="355"/>
                    </a:lnTo>
                    <a:lnTo>
                      <a:pt x="1279" y="324"/>
                    </a:lnTo>
                    <a:lnTo>
                      <a:pt x="1300" y="290"/>
                    </a:lnTo>
                    <a:lnTo>
                      <a:pt x="1646" y="335"/>
                    </a:lnTo>
                    <a:lnTo>
                      <a:pt x="1593" y="311"/>
                    </a:lnTo>
                    <a:lnTo>
                      <a:pt x="1551" y="290"/>
                    </a:lnTo>
                    <a:lnTo>
                      <a:pt x="1500" y="269"/>
                    </a:lnTo>
                    <a:lnTo>
                      <a:pt x="1462" y="247"/>
                    </a:lnTo>
                    <a:lnTo>
                      <a:pt x="1429" y="227"/>
                    </a:lnTo>
                    <a:lnTo>
                      <a:pt x="1399" y="211"/>
                    </a:lnTo>
                    <a:lnTo>
                      <a:pt x="1370" y="189"/>
                    </a:lnTo>
                    <a:lnTo>
                      <a:pt x="1341" y="169"/>
                    </a:lnTo>
                    <a:lnTo>
                      <a:pt x="1310" y="145"/>
                    </a:lnTo>
                    <a:lnTo>
                      <a:pt x="1276" y="116"/>
                    </a:lnTo>
                    <a:lnTo>
                      <a:pt x="1240" y="87"/>
                    </a:lnTo>
                    <a:lnTo>
                      <a:pt x="1211" y="58"/>
                    </a:lnTo>
                    <a:lnTo>
                      <a:pt x="1179" y="26"/>
                    </a:lnTo>
                    <a:lnTo>
                      <a:pt x="1154" y="0"/>
                    </a:lnTo>
                    <a:lnTo>
                      <a:pt x="1127" y="9"/>
                    </a:lnTo>
                    <a:lnTo>
                      <a:pt x="1100" y="24"/>
                    </a:lnTo>
                    <a:lnTo>
                      <a:pt x="1071" y="36"/>
                    </a:lnTo>
                    <a:lnTo>
                      <a:pt x="1037" y="51"/>
                    </a:lnTo>
                    <a:lnTo>
                      <a:pt x="1002" y="66"/>
                    </a:lnTo>
                    <a:lnTo>
                      <a:pt x="970" y="76"/>
                    </a:lnTo>
                    <a:lnTo>
                      <a:pt x="939" y="85"/>
                    </a:lnTo>
                    <a:lnTo>
                      <a:pt x="904" y="97"/>
                    </a:lnTo>
                    <a:lnTo>
                      <a:pt x="868" y="105"/>
                    </a:lnTo>
                    <a:lnTo>
                      <a:pt x="829" y="116"/>
                    </a:lnTo>
                    <a:lnTo>
                      <a:pt x="794" y="125"/>
                    </a:lnTo>
                    <a:lnTo>
                      <a:pt x="760" y="134"/>
                    </a:lnTo>
                    <a:lnTo>
                      <a:pt x="723" y="140"/>
                    </a:lnTo>
                    <a:lnTo>
                      <a:pt x="688" y="148"/>
                    </a:lnTo>
                    <a:lnTo>
                      <a:pt x="655" y="155"/>
                    </a:lnTo>
                    <a:lnTo>
                      <a:pt x="616" y="164"/>
                    </a:lnTo>
                    <a:lnTo>
                      <a:pt x="563" y="170"/>
                    </a:lnTo>
                    <a:lnTo>
                      <a:pt x="923" y="233"/>
                    </a:lnTo>
                    <a:lnTo>
                      <a:pt x="899" y="281"/>
                    </a:lnTo>
                    <a:lnTo>
                      <a:pt x="872" y="317"/>
                    </a:lnTo>
                    <a:lnTo>
                      <a:pt x="820" y="385"/>
                    </a:lnTo>
                    <a:lnTo>
                      <a:pt x="790" y="416"/>
                    </a:lnTo>
                    <a:lnTo>
                      <a:pt x="760" y="447"/>
                    </a:lnTo>
                    <a:lnTo>
                      <a:pt x="718" y="485"/>
                    </a:lnTo>
                    <a:lnTo>
                      <a:pt x="673" y="527"/>
                    </a:lnTo>
                    <a:lnTo>
                      <a:pt x="628" y="557"/>
                    </a:lnTo>
                    <a:lnTo>
                      <a:pt x="568" y="599"/>
                    </a:lnTo>
                    <a:lnTo>
                      <a:pt x="517" y="625"/>
                    </a:lnTo>
                    <a:lnTo>
                      <a:pt x="469" y="652"/>
                    </a:lnTo>
                    <a:lnTo>
                      <a:pt x="427" y="673"/>
                    </a:lnTo>
                    <a:lnTo>
                      <a:pt x="398" y="687"/>
                    </a:lnTo>
                    <a:lnTo>
                      <a:pt x="344" y="702"/>
                    </a:lnTo>
                    <a:lnTo>
                      <a:pt x="296" y="717"/>
                    </a:lnTo>
                    <a:lnTo>
                      <a:pt x="243" y="735"/>
                    </a:lnTo>
                    <a:lnTo>
                      <a:pt x="168" y="747"/>
                    </a:lnTo>
                    <a:lnTo>
                      <a:pt x="111" y="756"/>
                    </a:lnTo>
                    <a:lnTo>
                      <a:pt x="0" y="759"/>
                    </a:lnTo>
                    <a:lnTo>
                      <a:pt x="1" y="82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173"/>
              <p:cNvSpPr>
                <a:spLocks/>
              </p:cNvSpPr>
              <p:nvPr/>
            </p:nvSpPr>
            <p:spPr bwMode="auto">
              <a:xfrm>
                <a:off x="1143" y="2230"/>
                <a:ext cx="1646" cy="855"/>
              </a:xfrm>
              <a:custGeom>
                <a:avLst/>
                <a:gdLst/>
                <a:ahLst/>
                <a:cxnLst>
                  <a:cxn ang="0">
                    <a:pos x="91" y="855"/>
                  </a:cxn>
                  <a:cxn ang="0">
                    <a:pos x="190" y="855"/>
                  </a:cxn>
                  <a:cxn ang="0">
                    <a:pos x="291" y="849"/>
                  </a:cxn>
                  <a:cxn ang="0">
                    <a:pos x="387" y="834"/>
                  </a:cxn>
                  <a:cxn ang="0">
                    <a:pos x="497" y="809"/>
                  </a:cxn>
                  <a:cxn ang="0">
                    <a:pos x="602" y="774"/>
                  </a:cxn>
                  <a:cxn ang="0">
                    <a:pos x="713" y="728"/>
                  </a:cxn>
                  <a:cxn ang="0">
                    <a:pos x="812" y="678"/>
                  </a:cxn>
                  <a:cxn ang="0">
                    <a:pos x="906" y="629"/>
                  </a:cxn>
                  <a:cxn ang="0">
                    <a:pos x="1002" y="573"/>
                  </a:cxn>
                  <a:cxn ang="0">
                    <a:pos x="1092" y="510"/>
                  </a:cxn>
                  <a:cxn ang="0">
                    <a:pos x="1179" y="438"/>
                  </a:cxn>
                  <a:cxn ang="0">
                    <a:pos x="1250" y="365"/>
                  </a:cxn>
                  <a:cxn ang="0">
                    <a:pos x="1298" y="299"/>
                  </a:cxn>
                  <a:cxn ang="0">
                    <a:pos x="1591" y="321"/>
                  </a:cxn>
                  <a:cxn ang="0">
                    <a:pos x="1498" y="277"/>
                  </a:cxn>
                  <a:cxn ang="0">
                    <a:pos x="1427" y="234"/>
                  </a:cxn>
                  <a:cxn ang="0">
                    <a:pos x="1368" y="195"/>
                  </a:cxn>
                  <a:cxn ang="0">
                    <a:pos x="1308" y="150"/>
                  </a:cxn>
                  <a:cxn ang="0">
                    <a:pos x="1238" y="91"/>
                  </a:cxn>
                  <a:cxn ang="0">
                    <a:pos x="1177" y="28"/>
                  </a:cxn>
                  <a:cxn ang="0">
                    <a:pos x="1125" y="10"/>
                  </a:cxn>
                  <a:cxn ang="0">
                    <a:pos x="1069" y="39"/>
                  </a:cxn>
                  <a:cxn ang="0">
                    <a:pos x="1000" y="69"/>
                  </a:cxn>
                  <a:cxn ang="0">
                    <a:pos x="937" y="89"/>
                  </a:cxn>
                  <a:cxn ang="0">
                    <a:pos x="866" y="109"/>
                  </a:cxn>
                  <a:cxn ang="0">
                    <a:pos x="792" y="129"/>
                  </a:cxn>
                  <a:cxn ang="0">
                    <a:pos x="721" y="145"/>
                  </a:cxn>
                  <a:cxn ang="0">
                    <a:pos x="653" y="160"/>
                  </a:cxn>
                  <a:cxn ang="0">
                    <a:pos x="563" y="175"/>
                  </a:cxn>
                  <a:cxn ang="0">
                    <a:pos x="897" y="290"/>
                  </a:cxn>
                  <a:cxn ang="0">
                    <a:pos x="818" y="396"/>
                  </a:cxn>
                  <a:cxn ang="0">
                    <a:pos x="758" y="460"/>
                  </a:cxn>
                  <a:cxn ang="0">
                    <a:pos x="671" y="544"/>
                  </a:cxn>
                  <a:cxn ang="0">
                    <a:pos x="596" y="610"/>
                  </a:cxn>
                  <a:cxn ang="0">
                    <a:pos x="536" y="659"/>
                  </a:cxn>
                  <a:cxn ang="0">
                    <a:pos x="461" y="709"/>
                  </a:cxn>
                  <a:cxn ang="0">
                    <a:pos x="384" y="750"/>
                  </a:cxn>
                  <a:cxn ang="0">
                    <a:pos x="291" y="783"/>
                  </a:cxn>
                  <a:cxn ang="0">
                    <a:pos x="193" y="809"/>
                  </a:cxn>
                  <a:cxn ang="0">
                    <a:pos x="86" y="832"/>
                  </a:cxn>
                </a:cxnLst>
                <a:rect l="0" t="0" r="r" b="b"/>
                <a:pathLst>
                  <a:path w="1646" h="855">
                    <a:moveTo>
                      <a:pt x="0" y="849"/>
                    </a:moveTo>
                    <a:lnTo>
                      <a:pt x="91" y="855"/>
                    </a:lnTo>
                    <a:lnTo>
                      <a:pt x="136" y="855"/>
                    </a:lnTo>
                    <a:lnTo>
                      <a:pt x="190" y="855"/>
                    </a:lnTo>
                    <a:lnTo>
                      <a:pt x="241" y="852"/>
                    </a:lnTo>
                    <a:lnTo>
                      <a:pt x="291" y="849"/>
                    </a:lnTo>
                    <a:lnTo>
                      <a:pt x="342" y="843"/>
                    </a:lnTo>
                    <a:lnTo>
                      <a:pt x="387" y="834"/>
                    </a:lnTo>
                    <a:lnTo>
                      <a:pt x="437" y="824"/>
                    </a:lnTo>
                    <a:lnTo>
                      <a:pt x="497" y="809"/>
                    </a:lnTo>
                    <a:lnTo>
                      <a:pt x="551" y="790"/>
                    </a:lnTo>
                    <a:lnTo>
                      <a:pt x="602" y="774"/>
                    </a:lnTo>
                    <a:lnTo>
                      <a:pt x="659" y="753"/>
                    </a:lnTo>
                    <a:lnTo>
                      <a:pt x="713" y="728"/>
                    </a:lnTo>
                    <a:lnTo>
                      <a:pt x="767" y="703"/>
                    </a:lnTo>
                    <a:lnTo>
                      <a:pt x="812" y="678"/>
                    </a:lnTo>
                    <a:lnTo>
                      <a:pt x="864" y="653"/>
                    </a:lnTo>
                    <a:lnTo>
                      <a:pt x="906" y="629"/>
                    </a:lnTo>
                    <a:lnTo>
                      <a:pt x="954" y="601"/>
                    </a:lnTo>
                    <a:lnTo>
                      <a:pt x="1002" y="573"/>
                    </a:lnTo>
                    <a:lnTo>
                      <a:pt x="1050" y="538"/>
                    </a:lnTo>
                    <a:lnTo>
                      <a:pt x="1092" y="510"/>
                    </a:lnTo>
                    <a:lnTo>
                      <a:pt x="1137" y="472"/>
                    </a:lnTo>
                    <a:lnTo>
                      <a:pt x="1179" y="438"/>
                    </a:lnTo>
                    <a:lnTo>
                      <a:pt x="1218" y="403"/>
                    </a:lnTo>
                    <a:lnTo>
                      <a:pt x="1250" y="365"/>
                    </a:lnTo>
                    <a:lnTo>
                      <a:pt x="1277" y="334"/>
                    </a:lnTo>
                    <a:lnTo>
                      <a:pt x="1298" y="299"/>
                    </a:lnTo>
                    <a:lnTo>
                      <a:pt x="1646" y="345"/>
                    </a:lnTo>
                    <a:lnTo>
                      <a:pt x="1591" y="321"/>
                    </a:lnTo>
                    <a:lnTo>
                      <a:pt x="1549" y="299"/>
                    </a:lnTo>
                    <a:lnTo>
                      <a:pt x="1498" y="277"/>
                    </a:lnTo>
                    <a:lnTo>
                      <a:pt x="1460" y="255"/>
                    </a:lnTo>
                    <a:lnTo>
                      <a:pt x="1427" y="234"/>
                    </a:lnTo>
                    <a:lnTo>
                      <a:pt x="1397" y="218"/>
                    </a:lnTo>
                    <a:lnTo>
                      <a:pt x="1368" y="195"/>
                    </a:lnTo>
                    <a:lnTo>
                      <a:pt x="1339" y="174"/>
                    </a:lnTo>
                    <a:lnTo>
                      <a:pt x="1308" y="150"/>
                    </a:lnTo>
                    <a:lnTo>
                      <a:pt x="1274" y="120"/>
                    </a:lnTo>
                    <a:lnTo>
                      <a:pt x="1238" y="91"/>
                    </a:lnTo>
                    <a:lnTo>
                      <a:pt x="1209" y="61"/>
                    </a:lnTo>
                    <a:lnTo>
                      <a:pt x="1177" y="28"/>
                    </a:lnTo>
                    <a:lnTo>
                      <a:pt x="1152" y="0"/>
                    </a:lnTo>
                    <a:lnTo>
                      <a:pt x="1125" y="10"/>
                    </a:lnTo>
                    <a:lnTo>
                      <a:pt x="1098" y="26"/>
                    </a:lnTo>
                    <a:lnTo>
                      <a:pt x="1069" y="39"/>
                    </a:lnTo>
                    <a:lnTo>
                      <a:pt x="1035" y="54"/>
                    </a:lnTo>
                    <a:lnTo>
                      <a:pt x="1000" y="69"/>
                    </a:lnTo>
                    <a:lnTo>
                      <a:pt x="968" y="80"/>
                    </a:lnTo>
                    <a:lnTo>
                      <a:pt x="937" y="89"/>
                    </a:lnTo>
                    <a:lnTo>
                      <a:pt x="902" y="100"/>
                    </a:lnTo>
                    <a:lnTo>
                      <a:pt x="866" y="109"/>
                    </a:lnTo>
                    <a:lnTo>
                      <a:pt x="827" y="120"/>
                    </a:lnTo>
                    <a:lnTo>
                      <a:pt x="792" y="129"/>
                    </a:lnTo>
                    <a:lnTo>
                      <a:pt x="758" y="138"/>
                    </a:lnTo>
                    <a:lnTo>
                      <a:pt x="721" y="145"/>
                    </a:lnTo>
                    <a:lnTo>
                      <a:pt x="686" y="153"/>
                    </a:lnTo>
                    <a:lnTo>
                      <a:pt x="653" y="160"/>
                    </a:lnTo>
                    <a:lnTo>
                      <a:pt x="614" y="169"/>
                    </a:lnTo>
                    <a:lnTo>
                      <a:pt x="563" y="175"/>
                    </a:lnTo>
                    <a:lnTo>
                      <a:pt x="921" y="240"/>
                    </a:lnTo>
                    <a:lnTo>
                      <a:pt x="897" y="290"/>
                    </a:lnTo>
                    <a:lnTo>
                      <a:pt x="870" y="327"/>
                    </a:lnTo>
                    <a:lnTo>
                      <a:pt x="818" y="396"/>
                    </a:lnTo>
                    <a:lnTo>
                      <a:pt x="788" y="429"/>
                    </a:lnTo>
                    <a:lnTo>
                      <a:pt x="758" y="460"/>
                    </a:lnTo>
                    <a:lnTo>
                      <a:pt x="704" y="513"/>
                    </a:lnTo>
                    <a:lnTo>
                      <a:pt x="671" y="544"/>
                    </a:lnTo>
                    <a:lnTo>
                      <a:pt x="632" y="582"/>
                    </a:lnTo>
                    <a:lnTo>
                      <a:pt x="596" y="610"/>
                    </a:lnTo>
                    <a:lnTo>
                      <a:pt x="566" y="635"/>
                    </a:lnTo>
                    <a:lnTo>
                      <a:pt x="536" y="659"/>
                    </a:lnTo>
                    <a:lnTo>
                      <a:pt x="500" y="684"/>
                    </a:lnTo>
                    <a:lnTo>
                      <a:pt x="461" y="709"/>
                    </a:lnTo>
                    <a:lnTo>
                      <a:pt x="422" y="728"/>
                    </a:lnTo>
                    <a:lnTo>
                      <a:pt x="384" y="750"/>
                    </a:lnTo>
                    <a:lnTo>
                      <a:pt x="336" y="768"/>
                    </a:lnTo>
                    <a:lnTo>
                      <a:pt x="291" y="783"/>
                    </a:lnTo>
                    <a:lnTo>
                      <a:pt x="241" y="796"/>
                    </a:lnTo>
                    <a:lnTo>
                      <a:pt x="193" y="809"/>
                    </a:lnTo>
                    <a:lnTo>
                      <a:pt x="142" y="821"/>
                    </a:lnTo>
                    <a:lnTo>
                      <a:pt x="86" y="832"/>
                    </a:lnTo>
                    <a:lnTo>
                      <a:pt x="0" y="84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986" name="Rectangle 650"/>
          <p:cNvSpPr>
            <a:spLocks noChangeArrowheads="1"/>
          </p:cNvSpPr>
          <p:nvPr/>
        </p:nvSpPr>
        <p:spPr bwMode="auto">
          <a:xfrm>
            <a:off x="152400" y="1828800"/>
            <a:ext cx="2971800" cy="20574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7" name="Rectangle 651"/>
          <p:cNvSpPr>
            <a:spLocks noChangeArrowheads="1"/>
          </p:cNvSpPr>
          <p:nvPr/>
        </p:nvSpPr>
        <p:spPr bwMode="auto">
          <a:xfrm>
            <a:off x="3276600" y="1676400"/>
            <a:ext cx="5791200" cy="2362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8" name="Rectangle 652"/>
          <p:cNvSpPr>
            <a:spLocks noChangeArrowheads="1"/>
          </p:cNvSpPr>
          <p:nvPr/>
        </p:nvSpPr>
        <p:spPr bwMode="auto">
          <a:xfrm>
            <a:off x="228600" y="4191000"/>
            <a:ext cx="4267200" cy="213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9" name="Rectangle 653"/>
          <p:cNvSpPr>
            <a:spLocks noChangeArrowheads="1"/>
          </p:cNvSpPr>
          <p:nvPr/>
        </p:nvSpPr>
        <p:spPr bwMode="auto">
          <a:xfrm>
            <a:off x="6934200" y="4267200"/>
            <a:ext cx="1905000" cy="2286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90" name="Rectangle 654"/>
          <p:cNvSpPr>
            <a:spLocks noChangeArrowheads="1"/>
          </p:cNvSpPr>
          <p:nvPr/>
        </p:nvSpPr>
        <p:spPr bwMode="auto">
          <a:xfrm>
            <a:off x="4800600" y="4343400"/>
            <a:ext cx="1828800" cy="2057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999" name="Picture 6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035" name="Group 699"/>
          <p:cNvGrpSpPr>
            <a:grpSpLocks/>
          </p:cNvGrpSpPr>
          <p:nvPr/>
        </p:nvGrpSpPr>
        <p:grpSpPr bwMode="auto">
          <a:xfrm>
            <a:off x="1828800" y="2667000"/>
            <a:ext cx="533400" cy="990600"/>
            <a:chOff x="4128" y="2832"/>
            <a:chExt cx="912" cy="1008"/>
          </a:xfrm>
        </p:grpSpPr>
        <p:grpSp>
          <p:nvGrpSpPr>
            <p:cNvPr id="15036" name="Group 700"/>
            <p:cNvGrpSpPr>
              <a:grpSpLocks/>
            </p:cNvGrpSpPr>
            <p:nvPr/>
          </p:nvGrpSpPr>
          <p:grpSpPr bwMode="auto">
            <a:xfrm>
              <a:off x="4128" y="3120"/>
              <a:ext cx="912" cy="720"/>
              <a:chOff x="576" y="2640"/>
              <a:chExt cx="912" cy="720"/>
            </a:xfrm>
          </p:grpSpPr>
          <p:sp>
            <p:nvSpPr>
              <p:cNvPr id="15037" name="Oval 701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38" name="Oval 702"/>
              <p:cNvSpPr>
                <a:spLocks noChangeArrowheads="1"/>
              </p:cNvSpPr>
              <p:nvPr/>
            </p:nvSpPr>
            <p:spPr bwMode="auto">
              <a:xfrm>
                <a:off x="576" y="2832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39" name="Oval 703"/>
              <p:cNvSpPr>
                <a:spLocks noChangeArrowheads="1"/>
              </p:cNvSpPr>
              <p:nvPr/>
            </p:nvSpPr>
            <p:spPr bwMode="auto">
              <a:xfrm>
                <a:off x="576" y="2784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0" name="Oval 704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1" name="Oval 705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2" name="Oval 706"/>
              <p:cNvSpPr>
                <a:spLocks noChangeArrowheads="1"/>
              </p:cNvSpPr>
              <p:nvPr/>
            </p:nvSpPr>
            <p:spPr bwMode="auto">
              <a:xfrm>
                <a:off x="576" y="2640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5043" name="Group 707"/>
            <p:cNvGrpSpPr>
              <a:grpSpLocks/>
            </p:cNvGrpSpPr>
            <p:nvPr/>
          </p:nvGrpSpPr>
          <p:grpSpPr bwMode="auto">
            <a:xfrm>
              <a:off x="4128" y="2832"/>
              <a:ext cx="912" cy="720"/>
              <a:chOff x="576" y="2640"/>
              <a:chExt cx="912" cy="720"/>
            </a:xfrm>
          </p:grpSpPr>
          <p:sp>
            <p:nvSpPr>
              <p:cNvPr id="15044" name="Oval 708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5" name="Oval 709"/>
              <p:cNvSpPr>
                <a:spLocks noChangeArrowheads="1"/>
              </p:cNvSpPr>
              <p:nvPr/>
            </p:nvSpPr>
            <p:spPr bwMode="auto">
              <a:xfrm>
                <a:off x="576" y="2832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6" name="Oval 710"/>
              <p:cNvSpPr>
                <a:spLocks noChangeArrowheads="1"/>
              </p:cNvSpPr>
              <p:nvPr/>
            </p:nvSpPr>
            <p:spPr bwMode="auto">
              <a:xfrm>
                <a:off x="576" y="2784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7" name="Oval 711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8" name="Oval 712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049" name="Oval 713"/>
              <p:cNvSpPr>
                <a:spLocks noChangeArrowheads="1"/>
              </p:cNvSpPr>
              <p:nvPr/>
            </p:nvSpPr>
            <p:spPr bwMode="auto">
              <a:xfrm>
                <a:off x="576" y="2640"/>
                <a:ext cx="912" cy="480"/>
              </a:xfrm>
              <a:prstGeom prst="ellipse">
                <a:avLst/>
              </a:prstGeom>
              <a:solidFill>
                <a:srgbClr val="FFCC00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7400000" lon="0" rev="0"/>
                </a:camera>
                <a:lightRig rig="legacyFlat4" dir="b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050" name="Group 714"/>
          <p:cNvGrpSpPr>
            <a:grpSpLocks/>
          </p:cNvGrpSpPr>
          <p:nvPr/>
        </p:nvGrpSpPr>
        <p:grpSpPr bwMode="auto">
          <a:xfrm>
            <a:off x="2057400" y="3048000"/>
            <a:ext cx="990600" cy="838200"/>
            <a:chOff x="3840" y="624"/>
            <a:chExt cx="1056" cy="768"/>
          </a:xfrm>
        </p:grpSpPr>
        <p:sp>
          <p:nvSpPr>
            <p:cNvPr id="15051" name="Oval 715"/>
            <p:cNvSpPr>
              <a:spLocks noChangeArrowheads="1"/>
            </p:cNvSpPr>
            <p:nvPr/>
          </p:nvSpPr>
          <p:spPr bwMode="auto">
            <a:xfrm>
              <a:off x="3936" y="912"/>
              <a:ext cx="912" cy="480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Front">
                <a:rot lat="17400000" lon="0" rev="0"/>
              </a:camera>
              <a:lightRig rig="legacyFlat4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052" name="Oval 716"/>
            <p:cNvSpPr>
              <a:spLocks noChangeArrowheads="1"/>
            </p:cNvSpPr>
            <p:nvPr/>
          </p:nvSpPr>
          <p:spPr bwMode="auto">
            <a:xfrm>
              <a:off x="3936" y="864"/>
              <a:ext cx="912" cy="480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Front">
                <a:rot lat="17400000" lon="0" rev="0"/>
              </a:camera>
              <a:lightRig rig="legacyFlat4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053" name="Oval 717"/>
            <p:cNvSpPr>
              <a:spLocks noChangeArrowheads="1"/>
            </p:cNvSpPr>
            <p:nvPr/>
          </p:nvSpPr>
          <p:spPr bwMode="auto">
            <a:xfrm>
              <a:off x="3936" y="816"/>
              <a:ext cx="912" cy="480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Front">
                <a:rot lat="17400000" lon="0" rev="0"/>
              </a:camera>
              <a:lightRig rig="legacyFlat4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054" name="Oval 718"/>
            <p:cNvSpPr>
              <a:spLocks noChangeArrowheads="1"/>
            </p:cNvSpPr>
            <p:nvPr/>
          </p:nvSpPr>
          <p:spPr bwMode="auto">
            <a:xfrm>
              <a:off x="3936" y="768"/>
              <a:ext cx="912" cy="480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Front">
                <a:rot lat="17400000" lon="0" rev="0"/>
              </a:camera>
              <a:lightRig rig="legacyFlat4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055" name="Oval 719"/>
            <p:cNvSpPr>
              <a:spLocks noChangeArrowheads="1"/>
            </p:cNvSpPr>
            <p:nvPr/>
          </p:nvSpPr>
          <p:spPr bwMode="auto">
            <a:xfrm>
              <a:off x="3840" y="720"/>
              <a:ext cx="912" cy="480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Front">
                <a:rot lat="17400000" lon="0" rev="0"/>
              </a:camera>
              <a:lightRig rig="legacyFlat4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056" name="Oval 720"/>
            <p:cNvSpPr>
              <a:spLocks noChangeArrowheads="1"/>
            </p:cNvSpPr>
            <p:nvPr/>
          </p:nvSpPr>
          <p:spPr bwMode="auto">
            <a:xfrm>
              <a:off x="3984" y="624"/>
              <a:ext cx="912" cy="480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Front">
                <a:rot lat="17400000" lon="0" rev="0"/>
              </a:camera>
              <a:lightRig rig="legacyFlat4" dir="b"/>
            </a:scene3d>
            <a:sp3d extrusionH="365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15057" name="Group 721"/>
          <p:cNvGrpSpPr>
            <a:grpSpLocks/>
          </p:cNvGrpSpPr>
          <p:nvPr/>
        </p:nvGrpSpPr>
        <p:grpSpPr bwMode="auto">
          <a:xfrm>
            <a:off x="381000" y="5334000"/>
            <a:ext cx="2286000" cy="1001713"/>
            <a:chOff x="1632" y="2073"/>
            <a:chExt cx="1680" cy="843"/>
          </a:xfrm>
        </p:grpSpPr>
        <p:grpSp>
          <p:nvGrpSpPr>
            <p:cNvPr id="15058" name="Group 722"/>
            <p:cNvGrpSpPr>
              <a:grpSpLocks/>
            </p:cNvGrpSpPr>
            <p:nvPr/>
          </p:nvGrpSpPr>
          <p:grpSpPr bwMode="auto">
            <a:xfrm>
              <a:off x="2179" y="2073"/>
              <a:ext cx="575" cy="843"/>
              <a:chOff x="869" y="2866"/>
              <a:chExt cx="983" cy="1002"/>
            </a:xfrm>
          </p:grpSpPr>
          <p:sp>
            <p:nvSpPr>
              <p:cNvPr id="15059" name="Oval 723"/>
              <p:cNvSpPr>
                <a:spLocks noChangeArrowheads="1"/>
              </p:cNvSpPr>
              <p:nvPr/>
            </p:nvSpPr>
            <p:spPr bwMode="auto">
              <a:xfrm>
                <a:off x="944" y="2944"/>
                <a:ext cx="820" cy="821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0" scaled="1"/>
              </a:gradFill>
              <a:ln w="36322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24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060" name="Text Box 724"/>
              <p:cNvSpPr txBox="1">
                <a:spLocks noChangeArrowheads="1"/>
              </p:cNvSpPr>
              <p:nvPr/>
            </p:nvSpPr>
            <p:spPr bwMode="auto">
              <a:xfrm>
                <a:off x="1084" y="2866"/>
                <a:ext cx="520" cy="36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effectLst/>
                  </a:rPr>
                  <a:t>12</a:t>
                </a:r>
                <a:endParaRPr lang="en-US" sz="32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061" name="Text Box 725"/>
              <p:cNvSpPr txBox="1">
                <a:spLocks noChangeArrowheads="1"/>
              </p:cNvSpPr>
              <p:nvPr/>
            </p:nvSpPr>
            <p:spPr bwMode="auto">
              <a:xfrm>
                <a:off x="1478" y="3159"/>
                <a:ext cx="374" cy="36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effectLst/>
                  </a:rPr>
                  <a:t>3</a:t>
                </a:r>
                <a:endParaRPr lang="en-US" sz="32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062" name="Oval 726"/>
              <p:cNvSpPr>
                <a:spLocks noChangeArrowheads="1"/>
              </p:cNvSpPr>
              <p:nvPr/>
            </p:nvSpPr>
            <p:spPr bwMode="auto">
              <a:xfrm>
                <a:off x="1317" y="3325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3" name="Line 727"/>
              <p:cNvSpPr>
                <a:spLocks noChangeShapeType="1"/>
              </p:cNvSpPr>
              <p:nvPr/>
            </p:nvSpPr>
            <p:spPr bwMode="auto">
              <a:xfrm rot="4713942" flipH="1" flipV="1">
                <a:off x="1288" y="3143"/>
                <a:ext cx="234" cy="176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4" name="Line 728"/>
              <p:cNvSpPr>
                <a:spLocks noChangeShapeType="1"/>
              </p:cNvSpPr>
              <p:nvPr/>
            </p:nvSpPr>
            <p:spPr bwMode="auto">
              <a:xfrm rot="18295451" flipH="1">
                <a:off x="1322" y="3367"/>
                <a:ext cx="176" cy="293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5" name="Text Box 729"/>
              <p:cNvSpPr txBox="1">
                <a:spLocks noChangeArrowheads="1"/>
              </p:cNvSpPr>
              <p:nvPr/>
            </p:nvSpPr>
            <p:spPr bwMode="auto">
              <a:xfrm>
                <a:off x="1173" y="3501"/>
                <a:ext cx="375" cy="36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effectLst/>
                  </a:rPr>
                  <a:t>6</a:t>
                </a:r>
                <a:endParaRPr lang="en-US" sz="32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066" name="Text Box 730"/>
              <p:cNvSpPr txBox="1">
                <a:spLocks noChangeArrowheads="1"/>
              </p:cNvSpPr>
              <p:nvPr/>
            </p:nvSpPr>
            <p:spPr bwMode="auto">
              <a:xfrm>
                <a:off x="869" y="3176"/>
                <a:ext cx="376" cy="36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effectLst/>
                  </a:rPr>
                  <a:t>9</a:t>
                </a:r>
                <a:endParaRPr lang="en-US" sz="3200" b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5067" name="AutoShape 731"/>
            <p:cNvSpPr>
              <a:spLocks noChangeArrowheads="1"/>
            </p:cNvSpPr>
            <p:nvPr/>
          </p:nvSpPr>
          <p:spPr bwMode="auto">
            <a:xfrm>
              <a:off x="1632" y="2352"/>
              <a:ext cx="52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68" name="AutoShape 732"/>
            <p:cNvSpPr>
              <a:spLocks noChangeArrowheads="1"/>
            </p:cNvSpPr>
            <p:nvPr/>
          </p:nvSpPr>
          <p:spPr bwMode="auto">
            <a:xfrm flipH="1">
              <a:off x="2784" y="2352"/>
              <a:ext cx="52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069" name="Object 733"/>
          <p:cNvGraphicFramePr>
            <a:graphicFrameLocks noChangeAspect="1"/>
          </p:cNvGraphicFramePr>
          <p:nvPr/>
        </p:nvGraphicFramePr>
        <p:xfrm>
          <a:off x="5105400" y="4572000"/>
          <a:ext cx="1219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Bitmap Image" r:id="rId4" imgW="3200216" imgH="2371903" progId="Paint.Picture">
                  <p:embed/>
                </p:oleObj>
              </mc:Choice>
              <mc:Fallback>
                <p:oleObj name="Bitmap Image" r:id="rId4" imgW="3200216" imgH="23719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1219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073" name="Group 737"/>
          <p:cNvGrpSpPr>
            <a:grpSpLocks/>
          </p:cNvGrpSpPr>
          <p:nvPr/>
        </p:nvGrpSpPr>
        <p:grpSpPr bwMode="auto">
          <a:xfrm>
            <a:off x="7620000" y="5334000"/>
            <a:ext cx="685800" cy="862013"/>
            <a:chOff x="1092" y="2817"/>
            <a:chExt cx="703" cy="1023"/>
          </a:xfrm>
        </p:grpSpPr>
        <p:sp>
          <p:nvSpPr>
            <p:cNvPr id="15074" name="AutoShape 738"/>
            <p:cNvSpPr>
              <a:spLocks noChangeArrowheads="1"/>
            </p:cNvSpPr>
            <p:nvPr/>
          </p:nvSpPr>
          <p:spPr bwMode="auto">
            <a:xfrm rot="-7170450">
              <a:off x="1285" y="3380"/>
              <a:ext cx="615" cy="306"/>
            </a:xfrm>
            <a:prstGeom prst="chevron">
              <a:avLst>
                <a:gd name="adj" fmla="val 50245"/>
              </a:avLst>
            </a:prstGeom>
            <a:gradFill rotWithShape="0">
              <a:gsLst>
                <a:gs pos="0">
                  <a:srgbClr val="FFCC66"/>
                </a:gs>
                <a:gs pos="100000">
                  <a:srgbClr val="CC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75" name="AutoShape 739"/>
            <p:cNvSpPr>
              <a:spLocks noChangeArrowheads="1"/>
            </p:cNvSpPr>
            <p:nvPr/>
          </p:nvSpPr>
          <p:spPr bwMode="auto">
            <a:xfrm rot="-3765582">
              <a:off x="979" y="3380"/>
              <a:ext cx="615" cy="306"/>
            </a:xfrm>
            <a:prstGeom prst="chevron">
              <a:avLst>
                <a:gd name="adj" fmla="val 50245"/>
              </a:avLst>
            </a:prstGeom>
            <a:gradFill rotWithShape="0">
              <a:gsLst>
                <a:gs pos="0">
                  <a:srgbClr val="FFCC66"/>
                </a:gs>
                <a:gs pos="100000">
                  <a:srgbClr val="CC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76" name="AutoShape 740"/>
            <p:cNvSpPr>
              <a:spLocks noChangeArrowheads="1"/>
            </p:cNvSpPr>
            <p:nvPr/>
          </p:nvSpPr>
          <p:spPr bwMode="auto">
            <a:xfrm>
              <a:off x="1092" y="2817"/>
              <a:ext cx="703" cy="70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CC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77" name="AutoShape 741"/>
            <p:cNvSpPr>
              <a:spLocks noChangeArrowheads="1"/>
            </p:cNvSpPr>
            <p:nvPr/>
          </p:nvSpPr>
          <p:spPr bwMode="auto">
            <a:xfrm>
              <a:off x="1152" y="2889"/>
              <a:ext cx="576" cy="576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CCCC00"/>
                </a:gs>
                <a:gs pos="100000">
                  <a:srgbClr val="CC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078" name="Picture 742" descr="H:\IPSMS\TECHNICAL PRODUCTS\MLS - Modular Learning System\English\MLSArt\jpeg\Objects - various\painting pot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95600"/>
            <a:ext cx="1066800" cy="709613"/>
          </a:xfrm>
          <a:prstGeom prst="rect">
            <a:avLst/>
          </a:prstGeom>
          <a:noFill/>
        </p:spPr>
      </p:pic>
      <p:grpSp>
        <p:nvGrpSpPr>
          <p:cNvPr id="15079" name="Group 743"/>
          <p:cNvGrpSpPr>
            <a:grpSpLocks/>
          </p:cNvGrpSpPr>
          <p:nvPr/>
        </p:nvGrpSpPr>
        <p:grpSpPr bwMode="auto">
          <a:xfrm>
            <a:off x="7696200" y="2514600"/>
            <a:ext cx="1295400" cy="704850"/>
            <a:chOff x="320" y="172"/>
            <a:chExt cx="1904" cy="1068"/>
          </a:xfrm>
        </p:grpSpPr>
        <p:sp>
          <p:nvSpPr>
            <p:cNvPr id="15080" name="Line 744"/>
            <p:cNvSpPr>
              <a:spLocks noChangeShapeType="1"/>
            </p:cNvSpPr>
            <p:nvPr/>
          </p:nvSpPr>
          <p:spPr bwMode="auto">
            <a:xfrm>
              <a:off x="1680" y="192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81" name="Freeform 745"/>
            <p:cNvSpPr>
              <a:spLocks/>
            </p:cNvSpPr>
            <p:nvPr/>
          </p:nvSpPr>
          <p:spPr bwMode="auto">
            <a:xfrm>
              <a:off x="1598" y="172"/>
              <a:ext cx="232" cy="22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624" y="96"/>
                </a:cxn>
                <a:cxn ang="0">
                  <a:pos x="768" y="384"/>
                </a:cxn>
                <a:cxn ang="0">
                  <a:pos x="672" y="672"/>
                </a:cxn>
                <a:cxn ang="0">
                  <a:pos x="384" y="816"/>
                </a:cxn>
                <a:cxn ang="0">
                  <a:pos x="0" y="816"/>
                </a:cxn>
              </a:cxnLst>
              <a:rect l="0" t="0" r="r" b="b"/>
              <a:pathLst>
                <a:path w="776" h="840">
                  <a:moveTo>
                    <a:pt x="288" y="0"/>
                  </a:moveTo>
                  <a:cubicBezTo>
                    <a:pt x="416" y="16"/>
                    <a:pt x="544" y="32"/>
                    <a:pt x="624" y="96"/>
                  </a:cubicBezTo>
                  <a:cubicBezTo>
                    <a:pt x="704" y="160"/>
                    <a:pt x="760" y="288"/>
                    <a:pt x="768" y="384"/>
                  </a:cubicBezTo>
                  <a:cubicBezTo>
                    <a:pt x="776" y="480"/>
                    <a:pt x="736" y="600"/>
                    <a:pt x="672" y="672"/>
                  </a:cubicBezTo>
                  <a:cubicBezTo>
                    <a:pt x="608" y="744"/>
                    <a:pt x="496" y="792"/>
                    <a:pt x="384" y="816"/>
                  </a:cubicBezTo>
                  <a:cubicBezTo>
                    <a:pt x="272" y="840"/>
                    <a:pt x="136" y="828"/>
                    <a:pt x="0" y="816"/>
                  </a:cubicBezTo>
                </a:path>
              </a:pathLst>
            </a:cu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082" name="Group 746"/>
            <p:cNvGrpSpPr>
              <a:grpSpLocks/>
            </p:cNvGrpSpPr>
            <p:nvPr/>
          </p:nvGrpSpPr>
          <p:grpSpPr bwMode="auto">
            <a:xfrm>
              <a:off x="1504" y="552"/>
              <a:ext cx="720" cy="688"/>
              <a:chOff x="2224" y="488"/>
              <a:chExt cx="720" cy="688"/>
            </a:xfrm>
          </p:grpSpPr>
          <p:grpSp>
            <p:nvGrpSpPr>
              <p:cNvPr id="15083" name="Group 747"/>
              <p:cNvGrpSpPr>
                <a:grpSpLocks/>
              </p:cNvGrpSpPr>
              <p:nvPr/>
            </p:nvGrpSpPr>
            <p:grpSpPr bwMode="auto">
              <a:xfrm>
                <a:off x="2224" y="488"/>
                <a:ext cx="720" cy="688"/>
                <a:chOff x="2224" y="488"/>
                <a:chExt cx="720" cy="688"/>
              </a:xfrm>
            </p:grpSpPr>
            <p:sp>
              <p:nvSpPr>
                <p:cNvPr id="15084" name="Line 748"/>
                <p:cNvSpPr>
                  <a:spLocks noChangeShapeType="1"/>
                </p:cNvSpPr>
                <p:nvPr/>
              </p:nvSpPr>
              <p:spPr bwMode="auto">
                <a:xfrm>
                  <a:off x="2592" y="488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85" name="Line 749"/>
                <p:cNvSpPr>
                  <a:spLocks noChangeShapeType="1"/>
                </p:cNvSpPr>
                <p:nvPr/>
              </p:nvSpPr>
              <p:spPr bwMode="auto">
                <a:xfrm rot="-5400000">
                  <a:off x="2592" y="49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86" name="Line 750"/>
                <p:cNvSpPr>
                  <a:spLocks noChangeShapeType="1"/>
                </p:cNvSpPr>
                <p:nvPr/>
              </p:nvSpPr>
              <p:spPr bwMode="auto">
                <a:xfrm>
                  <a:off x="2352" y="624"/>
                  <a:ext cx="48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87" name="Line 751"/>
                <p:cNvSpPr>
                  <a:spLocks noChangeShapeType="1"/>
                </p:cNvSpPr>
                <p:nvPr/>
              </p:nvSpPr>
              <p:spPr bwMode="auto">
                <a:xfrm flipH="1">
                  <a:off x="2352" y="624"/>
                  <a:ext cx="48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88" name="Line 752"/>
                <p:cNvSpPr>
                  <a:spLocks noChangeShapeType="1"/>
                </p:cNvSpPr>
                <p:nvPr/>
              </p:nvSpPr>
              <p:spPr bwMode="auto">
                <a:xfrm>
                  <a:off x="2448" y="576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89" name="Line 753"/>
                <p:cNvSpPr>
                  <a:spLocks noChangeShapeType="1"/>
                </p:cNvSpPr>
                <p:nvPr/>
              </p:nvSpPr>
              <p:spPr bwMode="auto">
                <a:xfrm flipH="1">
                  <a:off x="2440" y="576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0" name="Line 754"/>
                <p:cNvSpPr>
                  <a:spLocks noChangeShapeType="1"/>
                </p:cNvSpPr>
                <p:nvPr/>
              </p:nvSpPr>
              <p:spPr bwMode="auto">
                <a:xfrm>
                  <a:off x="2518" y="526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1" name="Line 755"/>
                <p:cNvSpPr>
                  <a:spLocks noChangeShapeType="1"/>
                </p:cNvSpPr>
                <p:nvPr/>
              </p:nvSpPr>
              <p:spPr bwMode="auto">
                <a:xfrm flipH="1">
                  <a:off x="2516" y="528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2" name="Line 75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516" y="524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3" name="Line 757"/>
                <p:cNvSpPr>
                  <a:spLocks noChangeShapeType="1"/>
                </p:cNvSpPr>
                <p:nvPr/>
              </p:nvSpPr>
              <p:spPr bwMode="auto">
                <a:xfrm rot="5400000">
                  <a:off x="2516" y="522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4" name="Line 758"/>
                <p:cNvSpPr>
                  <a:spLocks noChangeShapeType="1"/>
                </p:cNvSpPr>
                <p:nvPr/>
              </p:nvSpPr>
              <p:spPr bwMode="auto">
                <a:xfrm rot="5400000">
                  <a:off x="2436" y="558"/>
                  <a:ext cx="312" cy="5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5" name="Line 759"/>
                <p:cNvSpPr>
                  <a:spLocks noChangeShapeType="1"/>
                </p:cNvSpPr>
                <p:nvPr/>
              </p:nvSpPr>
              <p:spPr bwMode="auto">
                <a:xfrm>
                  <a:off x="2304" y="672"/>
                  <a:ext cx="57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096" name="Group 760"/>
                <p:cNvGrpSpPr>
                  <a:grpSpLocks/>
                </p:cNvGrpSpPr>
                <p:nvPr/>
              </p:nvGrpSpPr>
              <p:grpSpPr bwMode="auto">
                <a:xfrm>
                  <a:off x="2224" y="504"/>
                  <a:ext cx="720" cy="672"/>
                  <a:chOff x="2224" y="504"/>
                  <a:chExt cx="720" cy="672"/>
                </a:xfrm>
              </p:grpSpPr>
              <p:sp>
                <p:nvSpPr>
                  <p:cNvPr id="15097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528"/>
                    <a:ext cx="672" cy="624"/>
                  </a:xfrm>
                  <a:prstGeom prst="ellipse">
                    <a:avLst/>
                  </a:prstGeom>
                  <a:noFill/>
                  <a:ln w="50800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98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504"/>
                    <a:ext cx="720" cy="672"/>
                  </a:xfrm>
                  <a:prstGeom prst="ellips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099" name="Oval 763"/>
              <p:cNvSpPr>
                <a:spLocks noChangeArrowheads="1"/>
              </p:cNvSpPr>
              <p:nvPr/>
            </p:nvSpPr>
            <p:spPr bwMode="auto">
              <a:xfrm>
                <a:off x="2564" y="81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00" name="Group 764"/>
            <p:cNvGrpSpPr>
              <a:grpSpLocks/>
            </p:cNvGrpSpPr>
            <p:nvPr/>
          </p:nvGrpSpPr>
          <p:grpSpPr bwMode="auto">
            <a:xfrm>
              <a:off x="320" y="552"/>
              <a:ext cx="720" cy="688"/>
              <a:chOff x="2224" y="488"/>
              <a:chExt cx="720" cy="688"/>
            </a:xfrm>
          </p:grpSpPr>
          <p:grpSp>
            <p:nvGrpSpPr>
              <p:cNvPr id="15101" name="Group 765"/>
              <p:cNvGrpSpPr>
                <a:grpSpLocks/>
              </p:cNvGrpSpPr>
              <p:nvPr/>
            </p:nvGrpSpPr>
            <p:grpSpPr bwMode="auto">
              <a:xfrm>
                <a:off x="2224" y="488"/>
                <a:ext cx="720" cy="688"/>
                <a:chOff x="2224" y="488"/>
                <a:chExt cx="720" cy="688"/>
              </a:xfrm>
            </p:grpSpPr>
            <p:sp>
              <p:nvSpPr>
                <p:cNvPr id="15102" name="Line 766"/>
                <p:cNvSpPr>
                  <a:spLocks noChangeShapeType="1"/>
                </p:cNvSpPr>
                <p:nvPr/>
              </p:nvSpPr>
              <p:spPr bwMode="auto">
                <a:xfrm>
                  <a:off x="2592" y="488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03" name="Line 767"/>
                <p:cNvSpPr>
                  <a:spLocks noChangeShapeType="1"/>
                </p:cNvSpPr>
                <p:nvPr/>
              </p:nvSpPr>
              <p:spPr bwMode="auto">
                <a:xfrm rot="-5400000">
                  <a:off x="2592" y="49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04" name="Line 768"/>
                <p:cNvSpPr>
                  <a:spLocks noChangeShapeType="1"/>
                </p:cNvSpPr>
                <p:nvPr/>
              </p:nvSpPr>
              <p:spPr bwMode="auto">
                <a:xfrm>
                  <a:off x="2352" y="624"/>
                  <a:ext cx="48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05" name="Line 769"/>
                <p:cNvSpPr>
                  <a:spLocks noChangeShapeType="1"/>
                </p:cNvSpPr>
                <p:nvPr/>
              </p:nvSpPr>
              <p:spPr bwMode="auto">
                <a:xfrm flipH="1">
                  <a:off x="2352" y="624"/>
                  <a:ext cx="48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06" name="Line 770"/>
                <p:cNvSpPr>
                  <a:spLocks noChangeShapeType="1"/>
                </p:cNvSpPr>
                <p:nvPr/>
              </p:nvSpPr>
              <p:spPr bwMode="auto">
                <a:xfrm>
                  <a:off x="2448" y="576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07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2440" y="576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08" name="Line 772"/>
                <p:cNvSpPr>
                  <a:spLocks noChangeShapeType="1"/>
                </p:cNvSpPr>
                <p:nvPr/>
              </p:nvSpPr>
              <p:spPr bwMode="auto">
                <a:xfrm>
                  <a:off x="2518" y="526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09" name="Line 773"/>
                <p:cNvSpPr>
                  <a:spLocks noChangeShapeType="1"/>
                </p:cNvSpPr>
                <p:nvPr/>
              </p:nvSpPr>
              <p:spPr bwMode="auto">
                <a:xfrm flipH="1">
                  <a:off x="2516" y="528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10" name="Line 77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516" y="524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11" name="Line 775"/>
                <p:cNvSpPr>
                  <a:spLocks noChangeShapeType="1"/>
                </p:cNvSpPr>
                <p:nvPr/>
              </p:nvSpPr>
              <p:spPr bwMode="auto">
                <a:xfrm rot="5400000">
                  <a:off x="2516" y="522"/>
                  <a:ext cx="14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12" name="Line 776"/>
                <p:cNvSpPr>
                  <a:spLocks noChangeShapeType="1"/>
                </p:cNvSpPr>
                <p:nvPr/>
              </p:nvSpPr>
              <p:spPr bwMode="auto">
                <a:xfrm rot="5400000">
                  <a:off x="2436" y="558"/>
                  <a:ext cx="312" cy="5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13" name="Line 777"/>
                <p:cNvSpPr>
                  <a:spLocks noChangeShapeType="1"/>
                </p:cNvSpPr>
                <p:nvPr/>
              </p:nvSpPr>
              <p:spPr bwMode="auto">
                <a:xfrm>
                  <a:off x="2304" y="672"/>
                  <a:ext cx="57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114" name="Group 778"/>
                <p:cNvGrpSpPr>
                  <a:grpSpLocks/>
                </p:cNvGrpSpPr>
                <p:nvPr/>
              </p:nvGrpSpPr>
              <p:grpSpPr bwMode="auto">
                <a:xfrm>
                  <a:off x="2224" y="504"/>
                  <a:ext cx="720" cy="672"/>
                  <a:chOff x="2224" y="504"/>
                  <a:chExt cx="720" cy="672"/>
                </a:xfrm>
              </p:grpSpPr>
              <p:sp>
                <p:nvSpPr>
                  <p:cNvPr id="15115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528"/>
                    <a:ext cx="672" cy="624"/>
                  </a:xfrm>
                  <a:prstGeom prst="ellipse">
                    <a:avLst/>
                  </a:prstGeom>
                  <a:noFill/>
                  <a:ln w="50800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16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504"/>
                    <a:ext cx="720" cy="672"/>
                  </a:xfrm>
                  <a:prstGeom prst="ellips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117" name="Oval 781"/>
              <p:cNvSpPr>
                <a:spLocks noChangeArrowheads="1"/>
              </p:cNvSpPr>
              <p:nvPr/>
            </p:nvSpPr>
            <p:spPr bwMode="auto">
              <a:xfrm>
                <a:off x="2564" y="81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18" name="Line 782"/>
            <p:cNvSpPr>
              <a:spLocks noChangeShapeType="1"/>
            </p:cNvSpPr>
            <p:nvPr/>
          </p:nvSpPr>
          <p:spPr bwMode="auto">
            <a:xfrm>
              <a:off x="864" y="336"/>
              <a:ext cx="336" cy="576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19" name="Line 783"/>
            <p:cNvSpPr>
              <a:spLocks noChangeShapeType="1"/>
            </p:cNvSpPr>
            <p:nvPr/>
          </p:nvSpPr>
          <p:spPr bwMode="auto">
            <a:xfrm flipH="1">
              <a:off x="672" y="336"/>
              <a:ext cx="192" cy="576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0" name="Line 784"/>
            <p:cNvSpPr>
              <a:spLocks noChangeShapeType="1"/>
            </p:cNvSpPr>
            <p:nvPr/>
          </p:nvSpPr>
          <p:spPr bwMode="auto">
            <a:xfrm>
              <a:off x="672" y="912"/>
              <a:ext cx="528" cy="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1" name="Line 785"/>
            <p:cNvSpPr>
              <a:spLocks noChangeShapeType="1"/>
            </p:cNvSpPr>
            <p:nvPr/>
          </p:nvSpPr>
          <p:spPr bwMode="auto">
            <a:xfrm>
              <a:off x="864" y="336"/>
              <a:ext cx="816" cy="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2" name="Line 786"/>
            <p:cNvSpPr>
              <a:spLocks noChangeShapeType="1"/>
            </p:cNvSpPr>
            <p:nvPr/>
          </p:nvSpPr>
          <p:spPr bwMode="auto">
            <a:xfrm>
              <a:off x="1680" y="336"/>
              <a:ext cx="192" cy="576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3" name="Line 787"/>
            <p:cNvSpPr>
              <a:spLocks noChangeShapeType="1"/>
            </p:cNvSpPr>
            <p:nvPr/>
          </p:nvSpPr>
          <p:spPr bwMode="auto">
            <a:xfrm flipV="1">
              <a:off x="1200" y="432"/>
              <a:ext cx="520" cy="48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4" name="Line 788"/>
            <p:cNvSpPr>
              <a:spLocks noChangeShapeType="1"/>
            </p:cNvSpPr>
            <p:nvPr/>
          </p:nvSpPr>
          <p:spPr bwMode="auto">
            <a:xfrm>
              <a:off x="864" y="288"/>
              <a:ext cx="0" cy="48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5" name="Line 789"/>
            <p:cNvSpPr>
              <a:spLocks noChangeShapeType="1"/>
            </p:cNvSpPr>
            <p:nvPr/>
          </p:nvSpPr>
          <p:spPr bwMode="auto">
            <a:xfrm flipV="1">
              <a:off x="720" y="270"/>
              <a:ext cx="315" cy="18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6" name="Line 790"/>
            <p:cNvSpPr>
              <a:spLocks noChangeShapeType="1"/>
            </p:cNvSpPr>
            <p:nvPr/>
          </p:nvSpPr>
          <p:spPr bwMode="auto">
            <a:xfrm>
              <a:off x="720" y="243"/>
              <a:ext cx="288" cy="3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7" name="Line 791"/>
            <p:cNvSpPr>
              <a:spLocks noChangeShapeType="1"/>
            </p:cNvSpPr>
            <p:nvPr/>
          </p:nvSpPr>
          <p:spPr bwMode="auto">
            <a:xfrm flipH="1">
              <a:off x="694" y="808"/>
              <a:ext cx="48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8" name="Line 792"/>
            <p:cNvSpPr>
              <a:spLocks noChangeShapeType="1"/>
            </p:cNvSpPr>
            <p:nvPr/>
          </p:nvSpPr>
          <p:spPr bwMode="auto">
            <a:xfrm flipH="1" flipV="1">
              <a:off x="716" y="962"/>
              <a:ext cx="48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29" name="Group 793"/>
            <p:cNvGrpSpPr>
              <a:grpSpLocks/>
            </p:cNvGrpSpPr>
            <p:nvPr/>
          </p:nvGrpSpPr>
          <p:grpSpPr bwMode="auto">
            <a:xfrm>
              <a:off x="614" y="832"/>
              <a:ext cx="144" cy="144"/>
              <a:chOff x="1248" y="1440"/>
              <a:chExt cx="144" cy="144"/>
            </a:xfrm>
          </p:grpSpPr>
          <p:sp>
            <p:nvSpPr>
              <p:cNvPr id="15130" name="Oval 794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31" name="Oval 795"/>
              <p:cNvSpPr>
                <a:spLocks noChangeArrowheads="1"/>
              </p:cNvSpPr>
              <p:nvPr/>
            </p:nvSpPr>
            <p:spPr bwMode="auto">
              <a:xfrm>
                <a:off x="1272" y="146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32" name="Oval 796"/>
            <p:cNvSpPr>
              <a:spLocks noChangeArrowheads="1"/>
            </p:cNvSpPr>
            <p:nvPr/>
          </p:nvSpPr>
          <p:spPr bwMode="auto">
            <a:xfrm>
              <a:off x="1104" y="798"/>
              <a:ext cx="232" cy="22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33" name="Line 797"/>
            <p:cNvSpPr>
              <a:spLocks noChangeShapeType="1"/>
            </p:cNvSpPr>
            <p:nvPr/>
          </p:nvSpPr>
          <p:spPr bwMode="auto">
            <a:xfrm>
              <a:off x="1224" y="904"/>
              <a:ext cx="96" cy="48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34" name="Line 798"/>
            <p:cNvSpPr>
              <a:spLocks noChangeShapeType="1"/>
            </p:cNvSpPr>
            <p:nvPr/>
          </p:nvSpPr>
          <p:spPr bwMode="auto">
            <a:xfrm>
              <a:off x="1248" y="968"/>
              <a:ext cx="144" cy="0"/>
            </a:xfrm>
            <a:prstGeom prst="line">
              <a:avLst/>
            </a:prstGeom>
            <a:noFill/>
            <a:ln w="730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35" name="Freeform 799"/>
            <p:cNvSpPr>
              <a:spLocks/>
            </p:cNvSpPr>
            <p:nvPr/>
          </p:nvSpPr>
          <p:spPr bwMode="auto">
            <a:xfrm>
              <a:off x="1560" y="196"/>
              <a:ext cx="232" cy="22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624" y="96"/>
                </a:cxn>
                <a:cxn ang="0">
                  <a:pos x="768" y="384"/>
                </a:cxn>
                <a:cxn ang="0">
                  <a:pos x="672" y="672"/>
                </a:cxn>
                <a:cxn ang="0">
                  <a:pos x="384" y="816"/>
                </a:cxn>
                <a:cxn ang="0">
                  <a:pos x="0" y="816"/>
                </a:cxn>
              </a:cxnLst>
              <a:rect l="0" t="0" r="r" b="b"/>
              <a:pathLst>
                <a:path w="776" h="840">
                  <a:moveTo>
                    <a:pt x="288" y="0"/>
                  </a:moveTo>
                  <a:cubicBezTo>
                    <a:pt x="416" y="16"/>
                    <a:pt x="544" y="32"/>
                    <a:pt x="624" y="96"/>
                  </a:cubicBezTo>
                  <a:cubicBezTo>
                    <a:pt x="704" y="160"/>
                    <a:pt x="760" y="288"/>
                    <a:pt x="768" y="384"/>
                  </a:cubicBezTo>
                  <a:cubicBezTo>
                    <a:pt x="776" y="480"/>
                    <a:pt x="736" y="600"/>
                    <a:pt x="672" y="672"/>
                  </a:cubicBezTo>
                  <a:cubicBezTo>
                    <a:pt x="608" y="744"/>
                    <a:pt x="496" y="792"/>
                    <a:pt x="384" y="816"/>
                  </a:cubicBezTo>
                  <a:cubicBezTo>
                    <a:pt x="272" y="840"/>
                    <a:pt x="136" y="828"/>
                    <a:pt x="0" y="816"/>
                  </a:cubicBezTo>
                </a:path>
              </a:pathLst>
            </a:cu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36" name="Line 800"/>
            <p:cNvSpPr>
              <a:spLocks noChangeShapeType="1"/>
            </p:cNvSpPr>
            <p:nvPr/>
          </p:nvSpPr>
          <p:spPr bwMode="auto">
            <a:xfrm flipV="1">
              <a:off x="1652" y="172"/>
              <a:ext cx="64" cy="20"/>
            </a:xfrm>
            <a:prstGeom prst="line">
              <a:avLst/>
            </a:prstGeom>
            <a:noFill/>
            <a:ln w="539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40" name="Group 804"/>
          <p:cNvGrpSpPr>
            <a:grpSpLocks/>
          </p:cNvGrpSpPr>
          <p:nvPr/>
        </p:nvGrpSpPr>
        <p:grpSpPr bwMode="auto">
          <a:xfrm>
            <a:off x="5791200" y="2209800"/>
            <a:ext cx="762000" cy="635000"/>
            <a:chOff x="2224" y="488"/>
            <a:chExt cx="720" cy="688"/>
          </a:xfrm>
        </p:grpSpPr>
        <p:grpSp>
          <p:nvGrpSpPr>
            <p:cNvPr id="15141" name="Group 805"/>
            <p:cNvGrpSpPr>
              <a:grpSpLocks/>
            </p:cNvGrpSpPr>
            <p:nvPr/>
          </p:nvGrpSpPr>
          <p:grpSpPr bwMode="auto">
            <a:xfrm>
              <a:off x="2224" y="488"/>
              <a:ext cx="720" cy="688"/>
              <a:chOff x="2224" y="488"/>
              <a:chExt cx="720" cy="688"/>
            </a:xfrm>
          </p:grpSpPr>
          <p:sp>
            <p:nvSpPr>
              <p:cNvPr id="15142" name="Line 806"/>
              <p:cNvSpPr>
                <a:spLocks noChangeShapeType="1"/>
              </p:cNvSpPr>
              <p:nvPr/>
            </p:nvSpPr>
            <p:spPr bwMode="auto">
              <a:xfrm>
                <a:off x="2592" y="48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43" name="Line 807"/>
              <p:cNvSpPr>
                <a:spLocks noChangeShapeType="1"/>
              </p:cNvSpPr>
              <p:nvPr/>
            </p:nvSpPr>
            <p:spPr bwMode="auto">
              <a:xfrm rot="-5400000">
                <a:off x="2592" y="49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44" name="Line 808"/>
              <p:cNvSpPr>
                <a:spLocks noChangeShapeType="1"/>
              </p:cNvSpPr>
              <p:nvPr/>
            </p:nvSpPr>
            <p:spPr bwMode="auto">
              <a:xfrm>
                <a:off x="2352" y="624"/>
                <a:ext cx="48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45" name="Line 809"/>
              <p:cNvSpPr>
                <a:spLocks noChangeShapeType="1"/>
              </p:cNvSpPr>
              <p:nvPr/>
            </p:nvSpPr>
            <p:spPr bwMode="auto">
              <a:xfrm flipH="1">
                <a:off x="2352" y="624"/>
                <a:ext cx="48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46" name="Line 810"/>
              <p:cNvSpPr>
                <a:spLocks noChangeShapeType="1"/>
              </p:cNvSpPr>
              <p:nvPr/>
            </p:nvSpPr>
            <p:spPr bwMode="auto">
              <a:xfrm>
                <a:off x="2448" y="576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47" name="Line 811"/>
              <p:cNvSpPr>
                <a:spLocks noChangeShapeType="1"/>
              </p:cNvSpPr>
              <p:nvPr/>
            </p:nvSpPr>
            <p:spPr bwMode="auto">
              <a:xfrm flipH="1">
                <a:off x="2440" y="576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48" name="Line 812"/>
              <p:cNvSpPr>
                <a:spLocks noChangeShapeType="1"/>
              </p:cNvSpPr>
              <p:nvPr/>
            </p:nvSpPr>
            <p:spPr bwMode="auto">
              <a:xfrm>
                <a:off x="2518" y="526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49" name="Line 813"/>
              <p:cNvSpPr>
                <a:spLocks noChangeShapeType="1"/>
              </p:cNvSpPr>
              <p:nvPr/>
            </p:nvSpPr>
            <p:spPr bwMode="auto">
              <a:xfrm flipH="1">
                <a:off x="2516" y="528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0" name="Line 814"/>
              <p:cNvSpPr>
                <a:spLocks noChangeShapeType="1"/>
              </p:cNvSpPr>
              <p:nvPr/>
            </p:nvSpPr>
            <p:spPr bwMode="auto">
              <a:xfrm rot="5400000" flipH="1">
                <a:off x="2516" y="524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1" name="Line 815"/>
              <p:cNvSpPr>
                <a:spLocks noChangeShapeType="1"/>
              </p:cNvSpPr>
              <p:nvPr/>
            </p:nvSpPr>
            <p:spPr bwMode="auto">
              <a:xfrm rot="5400000">
                <a:off x="2516" y="522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2" name="Line 816"/>
              <p:cNvSpPr>
                <a:spLocks noChangeShapeType="1"/>
              </p:cNvSpPr>
              <p:nvPr/>
            </p:nvSpPr>
            <p:spPr bwMode="auto">
              <a:xfrm rot="5400000">
                <a:off x="2436" y="558"/>
                <a:ext cx="312" cy="5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3" name="Line 817"/>
              <p:cNvSpPr>
                <a:spLocks noChangeShapeType="1"/>
              </p:cNvSpPr>
              <p:nvPr/>
            </p:nvSpPr>
            <p:spPr bwMode="auto">
              <a:xfrm>
                <a:off x="2304" y="672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154" name="Group 818"/>
              <p:cNvGrpSpPr>
                <a:grpSpLocks/>
              </p:cNvGrpSpPr>
              <p:nvPr/>
            </p:nvGrpSpPr>
            <p:grpSpPr bwMode="auto">
              <a:xfrm>
                <a:off x="2224" y="504"/>
                <a:ext cx="720" cy="672"/>
                <a:chOff x="2224" y="504"/>
                <a:chExt cx="720" cy="672"/>
              </a:xfrm>
            </p:grpSpPr>
            <p:sp>
              <p:nvSpPr>
                <p:cNvPr id="15155" name="Oval 819"/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72" cy="624"/>
                </a:xfrm>
                <a:prstGeom prst="ellipse">
                  <a:avLst/>
                </a:prstGeom>
                <a:noFill/>
                <a:ln w="508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56" name="Oval 820"/>
                <p:cNvSpPr>
                  <a:spLocks noChangeArrowheads="1"/>
                </p:cNvSpPr>
                <p:nvPr/>
              </p:nvSpPr>
              <p:spPr bwMode="auto">
                <a:xfrm>
                  <a:off x="2224" y="504"/>
                  <a:ext cx="720" cy="672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157" name="Oval 821"/>
            <p:cNvSpPr>
              <a:spLocks noChangeArrowheads="1"/>
            </p:cNvSpPr>
            <p:nvPr/>
          </p:nvSpPr>
          <p:spPr bwMode="auto">
            <a:xfrm>
              <a:off x="2564" y="81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8" name="Group 822"/>
          <p:cNvGrpSpPr>
            <a:grpSpLocks/>
          </p:cNvGrpSpPr>
          <p:nvPr/>
        </p:nvGrpSpPr>
        <p:grpSpPr bwMode="auto">
          <a:xfrm>
            <a:off x="5715000" y="3581400"/>
            <a:ext cx="1235075" cy="355600"/>
            <a:chOff x="2022" y="2258"/>
            <a:chExt cx="778" cy="224"/>
          </a:xfrm>
        </p:grpSpPr>
        <p:sp>
          <p:nvSpPr>
            <p:cNvPr id="15159" name="Line 823"/>
            <p:cNvSpPr>
              <a:spLocks noChangeShapeType="1"/>
            </p:cNvSpPr>
            <p:nvPr/>
          </p:nvSpPr>
          <p:spPr bwMode="auto">
            <a:xfrm>
              <a:off x="2080" y="2372"/>
              <a:ext cx="528" cy="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" name="Line 824"/>
            <p:cNvSpPr>
              <a:spLocks noChangeShapeType="1"/>
            </p:cNvSpPr>
            <p:nvPr/>
          </p:nvSpPr>
          <p:spPr bwMode="auto">
            <a:xfrm flipH="1">
              <a:off x="2102" y="2268"/>
              <a:ext cx="48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" name="Line 825"/>
            <p:cNvSpPr>
              <a:spLocks noChangeShapeType="1"/>
            </p:cNvSpPr>
            <p:nvPr/>
          </p:nvSpPr>
          <p:spPr bwMode="auto">
            <a:xfrm flipH="1" flipV="1">
              <a:off x="2124" y="2422"/>
              <a:ext cx="48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62" name="Group 826"/>
            <p:cNvGrpSpPr>
              <a:grpSpLocks/>
            </p:cNvGrpSpPr>
            <p:nvPr/>
          </p:nvGrpSpPr>
          <p:grpSpPr bwMode="auto">
            <a:xfrm>
              <a:off x="2022" y="2292"/>
              <a:ext cx="144" cy="144"/>
              <a:chOff x="1248" y="1440"/>
              <a:chExt cx="144" cy="144"/>
            </a:xfrm>
          </p:grpSpPr>
          <p:sp>
            <p:nvSpPr>
              <p:cNvPr id="15163" name="Oval 827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4" name="Oval 828"/>
              <p:cNvSpPr>
                <a:spLocks noChangeArrowheads="1"/>
              </p:cNvSpPr>
              <p:nvPr/>
            </p:nvSpPr>
            <p:spPr bwMode="auto">
              <a:xfrm>
                <a:off x="1272" y="146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65" name="Oval 829"/>
            <p:cNvSpPr>
              <a:spLocks noChangeArrowheads="1"/>
            </p:cNvSpPr>
            <p:nvPr/>
          </p:nvSpPr>
          <p:spPr bwMode="auto">
            <a:xfrm>
              <a:off x="2512" y="2258"/>
              <a:ext cx="232" cy="22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6" name="Line 830"/>
            <p:cNvSpPr>
              <a:spLocks noChangeShapeType="1"/>
            </p:cNvSpPr>
            <p:nvPr/>
          </p:nvSpPr>
          <p:spPr bwMode="auto">
            <a:xfrm>
              <a:off x="2632" y="2364"/>
              <a:ext cx="96" cy="48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7" name="Line 831"/>
            <p:cNvSpPr>
              <a:spLocks noChangeShapeType="1"/>
            </p:cNvSpPr>
            <p:nvPr/>
          </p:nvSpPr>
          <p:spPr bwMode="auto">
            <a:xfrm>
              <a:off x="2656" y="2428"/>
              <a:ext cx="144" cy="0"/>
            </a:xfrm>
            <a:prstGeom prst="line">
              <a:avLst/>
            </a:prstGeom>
            <a:noFill/>
            <a:ln w="730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9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 advAuto="0"/>
      <p:bldP spid="14339" grpId="0" autoUpdateAnimBg="0"/>
      <p:bldP spid="14340" grpId="0" autoUpdateAnimBg="0"/>
      <p:bldP spid="14341" grpId="0" autoUpdateAnimBg="0"/>
      <p:bldP spid="14342" grpId="0" autoUpdateAnimBg="0"/>
      <p:bldP spid="14404" grpId="0" autoUpdateAnimBg="0"/>
      <p:bldP spid="144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000917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 smtClean="0"/>
              <a:t>Procurement function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92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Determining </a:t>
            </a:r>
            <a:r>
              <a:rPr lang="fr-CH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specifying </a:t>
            </a: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requirements means knowing: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6705600" cy="41148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q"/>
              <a:tabLst>
                <a:tab pos="384175" algn="l"/>
              </a:tabLst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mic Sans MS" pitchFamily="66" charset="0"/>
              </a:rPr>
              <a:t>What</a:t>
            </a:r>
            <a:r>
              <a:rPr lang="en-US" dirty="0">
                <a:latin typeface="Comic Sans MS" pitchFamily="66" charset="0"/>
              </a:rPr>
              <a:t> is required?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  <a:tabLst>
                <a:tab pos="384175" algn="l"/>
              </a:tabLst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mic Sans MS" pitchFamily="66" charset="0"/>
              </a:rPr>
              <a:t>How much </a:t>
            </a:r>
            <a:r>
              <a:rPr lang="en-US" dirty="0">
                <a:latin typeface="Comic Sans MS" pitchFamily="66" charset="0"/>
              </a:rPr>
              <a:t>is required?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  <a:tabLst>
                <a:tab pos="384175" algn="l"/>
              </a:tabLst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When</a:t>
            </a:r>
            <a:r>
              <a:rPr lang="en-US" dirty="0">
                <a:latin typeface="Comic Sans MS" pitchFamily="66" charset="0"/>
              </a:rPr>
              <a:t> is it required?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  <a:tabLst>
                <a:tab pos="384175" algn="l"/>
              </a:tabLst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BE3F00"/>
                </a:solidFill>
                <a:latin typeface="Comic Sans MS" pitchFamily="66" charset="0"/>
              </a:rPr>
              <a:t>Where</a:t>
            </a:r>
            <a:r>
              <a:rPr lang="en-US" dirty="0">
                <a:latin typeface="Comic Sans MS" pitchFamily="66" charset="0"/>
              </a:rPr>
              <a:t> should it be delivered?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  <a:tabLst>
                <a:tab pos="384175" algn="l"/>
              </a:tabLst>
            </a:pPr>
            <a:r>
              <a:rPr lang="en-US" dirty="0">
                <a:latin typeface="Comic Sans MS" pitchFamily="66" charset="0"/>
              </a:rPr>
              <a:t> How should it 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transported</a:t>
            </a:r>
            <a:r>
              <a:rPr lang="en-US" dirty="0">
                <a:latin typeface="Comic Sans MS" pitchFamily="66" charset="0"/>
              </a:rPr>
              <a:t>?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  <a:tabLst>
                <a:tab pos="384175" algn="l"/>
              </a:tabLst>
            </a:pPr>
            <a:r>
              <a:rPr lang="en-US" dirty="0">
                <a:latin typeface="Comic Sans MS" pitchFamily="66" charset="0"/>
              </a:rPr>
              <a:t> How should it be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quality tested</a:t>
            </a:r>
            <a:r>
              <a:rPr lang="en-US" dirty="0">
                <a:latin typeface="Comic Sans MS" pitchFamily="66" charset="0"/>
              </a:rPr>
              <a:t>?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  <a:tabLst>
                <a:tab pos="384175" algn="l"/>
              </a:tabLst>
            </a:pPr>
            <a:r>
              <a:rPr lang="en-US" dirty="0">
                <a:latin typeface="Comic Sans MS" pitchFamily="66" charset="0"/>
              </a:rPr>
              <a:t> What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other information </a:t>
            </a:r>
            <a:r>
              <a:rPr lang="en-US" dirty="0">
                <a:latin typeface="Comic Sans MS" pitchFamily="66" charset="0"/>
              </a:rPr>
              <a:t>does my  supplier need?</a:t>
            </a:r>
          </a:p>
          <a:p>
            <a:pPr>
              <a:tabLst>
                <a:tab pos="384175" algn="l"/>
              </a:tabLst>
            </a:pPr>
            <a:endParaRPr lang="en-US" dirty="0"/>
          </a:p>
        </p:txBody>
      </p:sp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310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319213"/>
            <a:ext cx="8370887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438" y="357188"/>
            <a:ext cx="871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Coverage: </a:t>
            </a:r>
            <a:r>
              <a:rPr lang="en-US" sz="4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Total Supply Chain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419872" y="1124744"/>
            <a:ext cx="288032" cy="576064"/>
          </a:xfrm>
          <a:prstGeom prst="down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192926" y="1700808"/>
            <a:ext cx="288032" cy="576064"/>
          </a:xfrm>
          <a:prstGeom prst="down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633358" y="2447853"/>
            <a:ext cx="288032" cy="576064"/>
          </a:xfrm>
          <a:prstGeom prst="down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 specifying </a:t>
            </a:r>
            <a:r>
              <a:rPr lang="en-US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your products or services correctly may lead to: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6705600" cy="41148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800">
                <a:latin typeface="Comic Sans MS" pitchFamily="66" charset="0"/>
              </a:rPr>
              <a:t> Interruptions in the production process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800">
                <a:latin typeface="Comic Sans MS" pitchFamily="66" charset="0"/>
              </a:rPr>
              <a:t> Damaged and unusable inputs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800">
                <a:latin typeface="Comic Sans MS" pitchFamily="66" charset="0"/>
              </a:rPr>
              <a:t> Using prohibited substances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800">
                <a:latin typeface="Comic Sans MS" pitchFamily="66" charset="0"/>
              </a:rPr>
              <a:t> Machinery and equipment breakdowns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800">
                <a:latin typeface="Comic Sans MS" pitchFamily="66" charset="0"/>
              </a:rPr>
              <a:t> Services not available when needed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  <a:p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1138"/>
            <a:ext cx="3873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6629400" y="2362200"/>
            <a:ext cx="2286000" cy="2176463"/>
            <a:chOff x="48" y="2277"/>
            <a:chExt cx="1870" cy="1707"/>
          </a:xfrm>
        </p:grpSpPr>
        <p:sp>
          <p:nvSpPr>
            <p:cNvPr id="9258" name="Oval 42"/>
            <p:cNvSpPr>
              <a:spLocks noChangeArrowheads="1"/>
            </p:cNvSpPr>
            <p:nvPr/>
          </p:nvSpPr>
          <p:spPr bwMode="auto">
            <a:xfrm>
              <a:off x="832" y="2649"/>
              <a:ext cx="124" cy="20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Oval 43"/>
            <p:cNvSpPr>
              <a:spLocks noChangeArrowheads="1"/>
            </p:cNvSpPr>
            <p:nvPr/>
          </p:nvSpPr>
          <p:spPr bwMode="auto">
            <a:xfrm>
              <a:off x="879" y="2713"/>
              <a:ext cx="41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Oval 44"/>
            <p:cNvSpPr>
              <a:spLocks noChangeArrowheads="1"/>
            </p:cNvSpPr>
            <p:nvPr/>
          </p:nvSpPr>
          <p:spPr bwMode="auto">
            <a:xfrm>
              <a:off x="998" y="2649"/>
              <a:ext cx="123" cy="20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Oval 45"/>
            <p:cNvSpPr>
              <a:spLocks noChangeArrowheads="1"/>
            </p:cNvSpPr>
            <p:nvPr/>
          </p:nvSpPr>
          <p:spPr bwMode="auto">
            <a:xfrm>
              <a:off x="1044" y="2713"/>
              <a:ext cx="41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62" name="Group 46"/>
            <p:cNvGrpSpPr>
              <a:grpSpLocks/>
            </p:cNvGrpSpPr>
            <p:nvPr/>
          </p:nvGrpSpPr>
          <p:grpSpPr bwMode="auto">
            <a:xfrm flipH="1">
              <a:off x="961" y="3103"/>
              <a:ext cx="248" cy="786"/>
              <a:chOff x="3104" y="1104"/>
              <a:chExt cx="288" cy="914"/>
            </a:xfrm>
          </p:grpSpPr>
          <p:sp>
            <p:nvSpPr>
              <p:cNvPr id="9263" name="Oval 47"/>
              <p:cNvSpPr>
                <a:spLocks noChangeArrowheads="1"/>
              </p:cNvSpPr>
              <p:nvPr/>
            </p:nvSpPr>
            <p:spPr bwMode="auto">
              <a:xfrm rot="-1428801">
                <a:off x="3104" y="1874"/>
                <a:ext cx="288" cy="144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64" name="Group 48"/>
              <p:cNvGrpSpPr>
                <a:grpSpLocks/>
              </p:cNvGrpSpPr>
              <p:nvPr/>
            </p:nvGrpSpPr>
            <p:grpSpPr bwMode="auto">
              <a:xfrm>
                <a:off x="3258" y="1104"/>
                <a:ext cx="37" cy="805"/>
                <a:chOff x="2880" y="2304"/>
                <a:chExt cx="48" cy="1248"/>
              </a:xfrm>
            </p:grpSpPr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auto">
                <a:xfrm rot="490193">
                  <a:off x="2880" y="2304"/>
                  <a:ext cx="48" cy="624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6" name="Rectangle 50"/>
                <p:cNvSpPr>
                  <a:spLocks noChangeArrowheads="1"/>
                </p:cNvSpPr>
                <p:nvPr/>
              </p:nvSpPr>
              <p:spPr bwMode="auto">
                <a:xfrm rot="-490193">
                  <a:off x="2880" y="2928"/>
                  <a:ext cx="48" cy="624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67" name="Group 51"/>
            <p:cNvGrpSpPr>
              <a:grpSpLocks/>
            </p:cNvGrpSpPr>
            <p:nvPr/>
          </p:nvGrpSpPr>
          <p:grpSpPr bwMode="auto">
            <a:xfrm flipH="1">
              <a:off x="874" y="3103"/>
              <a:ext cx="124" cy="881"/>
              <a:chOff x="3354" y="1104"/>
              <a:chExt cx="144" cy="1024"/>
            </a:xfrm>
          </p:grpSpPr>
          <p:sp>
            <p:nvSpPr>
              <p:cNvPr id="9268" name="Oval 52"/>
              <p:cNvSpPr>
                <a:spLocks noChangeArrowheads="1"/>
              </p:cNvSpPr>
              <p:nvPr/>
            </p:nvSpPr>
            <p:spPr bwMode="auto">
              <a:xfrm rot="-4189820">
                <a:off x="3282" y="1912"/>
                <a:ext cx="288" cy="144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69" name="Group 53"/>
              <p:cNvGrpSpPr>
                <a:grpSpLocks/>
              </p:cNvGrpSpPr>
              <p:nvPr/>
            </p:nvGrpSpPr>
            <p:grpSpPr bwMode="auto">
              <a:xfrm flipH="1">
                <a:off x="3451" y="1104"/>
                <a:ext cx="37" cy="805"/>
                <a:chOff x="2880" y="2304"/>
                <a:chExt cx="48" cy="1248"/>
              </a:xfrm>
            </p:grpSpPr>
            <p:sp>
              <p:nvSpPr>
                <p:cNvPr id="9270" name="Rectangle 54"/>
                <p:cNvSpPr>
                  <a:spLocks noChangeArrowheads="1"/>
                </p:cNvSpPr>
                <p:nvPr/>
              </p:nvSpPr>
              <p:spPr bwMode="auto">
                <a:xfrm rot="490193">
                  <a:off x="2880" y="2304"/>
                  <a:ext cx="48" cy="624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auto">
                <a:xfrm rot="-490193">
                  <a:off x="2880" y="2928"/>
                  <a:ext cx="48" cy="624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72" name="Rectangle 56"/>
            <p:cNvSpPr>
              <a:spLocks noChangeArrowheads="1"/>
            </p:cNvSpPr>
            <p:nvPr/>
          </p:nvSpPr>
          <p:spPr bwMode="auto">
            <a:xfrm rot="4815524" flipH="1">
              <a:off x="660" y="2904"/>
              <a:ext cx="32" cy="347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Rectangle 57"/>
            <p:cNvSpPr>
              <a:spLocks noChangeArrowheads="1"/>
            </p:cNvSpPr>
            <p:nvPr/>
          </p:nvSpPr>
          <p:spPr bwMode="auto">
            <a:xfrm rot="4786447" flipH="1">
              <a:off x="370" y="2946"/>
              <a:ext cx="32" cy="346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58"/>
            <p:cNvSpPr>
              <a:spLocks noChangeArrowheads="1"/>
            </p:cNvSpPr>
            <p:nvPr/>
          </p:nvSpPr>
          <p:spPr bwMode="auto">
            <a:xfrm rot="-23496026">
              <a:off x="112" y="3148"/>
              <a:ext cx="122" cy="87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59"/>
            <p:cNvSpPr>
              <a:spLocks noChangeArrowheads="1"/>
            </p:cNvSpPr>
            <p:nvPr/>
          </p:nvSpPr>
          <p:spPr bwMode="auto">
            <a:xfrm rot="-23496026">
              <a:off x="48" y="3103"/>
              <a:ext cx="170" cy="117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6" name="Group 60"/>
            <p:cNvGrpSpPr>
              <a:grpSpLocks/>
            </p:cNvGrpSpPr>
            <p:nvPr/>
          </p:nvGrpSpPr>
          <p:grpSpPr bwMode="auto">
            <a:xfrm rot="3775933">
              <a:off x="1376" y="2813"/>
              <a:ext cx="294" cy="791"/>
              <a:chOff x="3786" y="240"/>
              <a:chExt cx="342" cy="920"/>
            </a:xfrm>
          </p:grpSpPr>
          <p:grpSp>
            <p:nvGrpSpPr>
              <p:cNvPr id="9277" name="Group 61"/>
              <p:cNvGrpSpPr>
                <a:grpSpLocks/>
              </p:cNvGrpSpPr>
              <p:nvPr/>
            </p:nvGrpSpPr>
            <p:grpSpPr bwMode="auto">
              <a:xfrm rot="2316421" flipH="1">
                <a:off x="3786" y="355"/>
                <a:ext cx="37" cy="805"/>
                <a:chOff x="2880" y="2304"/>
                <a:chExt cx="48" cy="1248"/>
              </a:xfrm>
            </p:grpSpPr>
            <p:sp>
              <p:nvSpPr>
                <p:cNvPr id="9278" name="Rectangle 62"/>
                <p:cNvSpPr>
                  <a:spLocks noChangeArrowheads="1"/>
                </p:cNvSpPr>
                <p:nvPr/>
              </p:nvSpPr>
              <p:spPr bwMode="auto">
                <a:xfrm rot="490193">
                  <a:off x="2880" y="2304"/>
                  <a:ext cx="48" cy="624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9" name="Rectangle 63"/>
                <p:cNvSpPr>
                  <a:spLocks noChangeArrowheads="1"/>
                </p:cNvSpPr>
                <p:nvPr/>
              </p:nvSpPr>
              <p:spPr bwMode="auto">
                <a:xfrm rot="-490193">
                  <a:off x="2880" y="2928"/>
                  <a:ext cx="48" cy="624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80" name="Group 64"/>
              <p:cNvGrpSpPr>
                <a:grpSpLocks/>
              </p:cNvGrpSpPr>
              <p:nvPr/>
            </p:nvGrpSpPr>
            <p:grpSpPr bwMode="auto">
              <a:xfrm rot="17194700" flipH="1">
                <a:off x="3958" y="285"/>
                <a:ext cx="215" cy="125"/>
                <a:chOff x="720" y="2088"/>
                <a:chExt cx="307" cy="170"/>
              </a:xfrm>
            </p:grpSpPr>
            <p:sp>
              <p:nvSpPr>
                <p:cNvPr id="9281" name="Oval 65"/>
                <p:cNvSpPr>
                  <a:spLocks noChangeArrowheads="1"/>
                </p:cNvSpPr>
                <p:nvPr/>
              </p:nvSpPr>
              <p:spPr bwMode="auto">
                <a:xfrm rot="-1428801">
                  <a:off x="820" y="2150"/>
                  <a:ext cx="207" cy="108"/>
                </a:xfrm>
                <a:prstGeom prst="ellipse">
                  <a:avLst/>
                </a:prstGeom>
                <a:solidFill>
                  <a:srgbClr val="FFCC00"/>
                </a:solidFill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2" name="Oval 66"/>
                <p:cNvSpPr>
                  <a:spLocks noChangeArrowheads="1"/>
                </p:cNvSpPr>
                <p:nvPr/>
              </p:nvSpPr>
              <p:spPr bwMode="auto">
                <a:xfrm rot="-1428801">
                  <a:off x="720" y="2088"/>
                  <a:ext cx="288" cy="144"/>
                </a:xfrm>
                <a:prstGeom prst="ellipse">
                  <a:avLst/>
                </a:prstGeom>
                <a:solidFill>
                  <a:srgbClr val="FFCC00"/>
                </a:solidFill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83" name="Line 67"/>
            <p:cNvSpPr>
              <a:spLocks noChangeShapeType="1"/>
            </p:cNvSpPr>
            <p:nvPr/>
          </p:nvSpPr>
          <p:spPr bwMode="auto">
            <a:xfrm>
              <a:off x="874" y="2938"/>
              <a:ext cx="20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Line 68"/>
            <p:cNvSpPr>
              <a:spLocks noChangeShapeType="1"/>
            </p:cNvSpPr>
            <p:nvPr/>
          </p:nvSpPr>
          <p:spPr bwMode="auto">
            <a:xfrm>
              <a:off x="502" y="2649"/>
              <a:ext cx="165" cy="8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Line 69"/>
            <p:cNvSpPr>
              <a:spLocks noChangeShapeType="1"/>
            </p:cNvSpPr>
            <p:nvPr/>
          </p:nvSpPr>
          <p:spPr bwMode="auto">
            <a:xfrm>
              <a:off x="709" y="2360"/>
              <a:ext cx="123" cy="165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Line 70"/>
            <p:cNvSpPr>
              <a:spLocks noChangeShapeType="1"/>
            </p:cNvSpPr>
            <p:nvPr/>
          </p:nvSpPr>
          <p:spPr bwMode="auto">
            <a:xfrm>
              <a:off x="998" y="2277"/>
              <a:ext cx="0" cy="206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71"/>
            <p:cNvSpPr>
              <a:spLocks noChangeShapeType="1"/>
            </p:cNvSpPr>
            <p:nvPr/>
          </p:nvSpPr>
          <p:spPr bwMode="auto">
            <a:xfrm flipH="1">
              <a:off x="1204" y="2690"/>
              <a:ext cx="165" cy="83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Line 72"/>
            <p:cNvSpPr>
              <a:spLocks noChangeShapeType="1"/>
            </p:cNvSpPr>
            <p:nvPr/>
          </p:nvSpPr>
          <p:spPr bwMode="auto">
            <a:xfrm flipH="1">
              <a:off x="1121" y="2360"/>
              <a:ext cx="124" cy="165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Line 73"/>
            <p:cNvSpPr>
              <a:spLocks noChangeShapeType="1"/>
            </p:cNvSpPr>
            <p:nvPr/>
          </p:nvSpPr>
          <p:spPr bwMode="auto">
            <a:xfrm flipV="1">
              <a:off x="1245" y="2525"/>
              <a:ext cx="166" cy="8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Line 74"/>
            <p:cNvSpPr>
              <a:spLocks noChangeShapeType="1"/>
            </p:cNvSpPr>
            <p:nvPr/>
          </p:nvSpPr>
          <p:spPr bwMode="auto">
            <a:xfrm flipH="1" flipV="1">
              <a:off x="626" y="2525"/>
              <a:ext cx="165" cy="82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 rot="521855">
              <a:off x="876" y="3000"/>
              <a:ext cx="138" cy="40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2" y="24"/>
                </a:cxn>
                <a:cxn ang="0">
                  <a:pos x="37" y="109"/>
                </a:cxn>
                <a:cxn ang="0">
                  <a:pos x="28" y="171"/>
                </a:cxn>
                <a:cxn ang="0">
                  <a:pos x="21" y="211"/>
                </a:cxn>
                <a:cxn ang="0">
                  <a:pos x="16" y="237"/>
                </a:cxn>
                <a:cxn ang="0">
                  <a:pos x="10" y="262"/>
                </a:cxn>
                <a:cxn ang="0">
                  <a:pos x="3" y="282"/>
                </a:cxn>
                <a:cxn ang="0">
                  <a:pos x="9" y="324"/>
                </a:cxn>
                <a:cxn ang="0">
                  <a:pos x="22" y="342"/>
                </a:cxn>
                <a:cxn ang="0">
                  <a:pos x="54" y="390"/>
                </a:cxn>
                <a:cxn ang="0">
                  <a:pos x="82" y="409"/>
                </a:cxn>
                <a:cxn ang="0">
                  <a:pos x="111" y="379"/>
                </a:cxn>
                <a:cxn ang="0">
                  <a:pos x="117" y="360"/>
                </a:cxn>
                <a:cxn ang="0">
                  <a:pos x="126" y="339"/>
                </a:cxn>
                <a:cxn ang="0">
                  <a:pos x="132" y="322"/>
                </a:cxn>
                <a:cxn ang="0">
                  <a:pos x="138" y="292"/>
                </a:cxn>
                <a:cxn ang="0">
                  <a:pos x="124" y="246"/>
                </a:cxn>
                <a:cxn ang="0">
                  <a:pos x="115" y="216"/>
                </a:cxn>
                <a:cxn ang="0">
                  <a:pos x="109" y="162"/>
                </a:cxn>
                <a:cxn ang="0">
                  <a:pos x="97" y="87"/>
                </a:cxn>
                <a:cxn ang="0">
                  <a:pos x="91" y="60"/>
                </a:cxn>
                <a:cxn ang="0">
                  <a:pos x="85" y="39"/>
                </a:cxn>
                <a:cxn ang="0">
                  <a:pos x="75" y="12"/>
                </a:cxn>
                <a:cxn ang="0">
                  <a:pos x="64" y="0"/>
                </a:cxn>
              </a:cxnLst>
              <a:rect l="0" t="0" r="r" b="b"/>
              <a:pathLst>
                <a:path w="138" h="409">
                  <a:moveTo>
                    <a:pt x="64" y="0"/>
                  </a:moveTo>
                  <a:cubicBezTo>
                    <a:pt x="63" y="8"/>
                    <a:pt x="56" y="17"/>
                    <a:pt x="52" y="24"/>
                  </a:cubicBezTo>
                  <a:cubicBezTo>
                    <a:pt x="50" y="48"/>
                    <a:pt x="48" y="87"/>
                    <a:pt x="37" y="109"/>
                  </a:cubicBezTo>
                  <a:cubicBezTo>
                    <a:pt x="34" y="130"/>
                    <a:pt x="35" y="151"/>
                    <a:pt x="28" y="171"/>
                  </a:cubicBezTo>
                  <a:cubicBezTo>
                    <a:pt x="27" y="185"/>
                    <a:pt x="24" y="198"/>
                    <a:pt x="21" y="211"/>
                  </a:cubicBezTo>
                  <a:cubicBezTo>
                    <a:pt x="19" y="220"/>
                    <a:pt x="16" y="237"/>
                    <a:pt x="16" y="237"/>
                  </a:cubicBezTo>
                  <a:cubicBezTo>
                    <a:pt x="15" y="246"/>
                    <a:pt x="14" y="254"/>
                    <a:pt x="10" y="262"/>
                  </a:cubicBezTo>
                  <a:cubicBezTo>
                    <a:pt x="9" y="269"/>
                    <a:pt x="7" y="276"/>
                    <a:pt x="3" y="282"/>
                  </a:cubicBezTo>
                  <a:cubicBezTo>
                    <a:pt x="1" y="297"/>
                    <a:pt x="0" y="311"/>
                    <a:pt x="9" y="324"/>
                  </a:cubicBezTo>
                  <a:cubicBezTo>
                    <a:pt x="13" y="330"/>
                    <a:pt x="22" y="342"/>
                    <a:pt x="22" y="342"/>
                  </a:cubicBezTo>
                  <a:cubicBezTo>
                    <a:pt x="26" y="353"/>
                    <a:pt x="44" y="382"/>
                    <a:pt x="54" y="390"/>
                  </a:cubicBezTo>
                  <a:cubicBezTo>
                    <a:pt x="63" y="398"/>
                    <a:pt x="74" y="401"/>
                    <a:pt x="82" y="409"/>
                  </a:cubicBezTo>
                  <a:cubicBezTo>
                    <a:pt x="96" y="404"/>
                    <a:pt x="103" y="392"/>
                    <a:pt x="111" y="379"/>
                  </a:cubicBezTo>
                  <a:cubicBezTo>
                    <a:pt x="112" y="373"/>
                    <a:pt x="114" y="366"/>
                    <a:pt x="117" y="360"/>
                  </a:cubicBezTo>
                  <a:cubicBezTo>
                    <a:pt x="118" y="352"/>
                    <a:pt x="121" y="346"/>
                    <a:pt x="126" y="339"/>
                  </a:cubicBezTo>
                  <a:cubicBezTo>
                    <a:pt x="127" y="333"/>
                    <a:pt x="132" y="322"/>
                    <a:pt x="132" y="322"/>
                  </a:cubicBezTo>
                  <a:cubicBezTo>
                    <a:pt x="133" y="312"/>
                    <a:pt x="136" y="302"/>
                    <a:pt x="138" y="292"/>
                  </a:cubicBezTo>
                  <a:cubicBezTo>
                    <a:pt x="136" y="275"/>
                    <a:pt x="134" y="260"/>
                    <a:pt x="124" y="246"/>
                  </a:cubicBezTo>
                  <a:cubicBezTo>
                    <a:pt x="122" y="237"/>
                    <a:pt x="119" y="225"/>
                    <a:pt x="115" y="216"/>
                  </a:cubicBezTo>
                  <a:cubicBezTo>
                    <a:pt x="114" y="197"/>
                    <a:pt x="115" y="180"/>
                    <a:pt x="109" y="162"/>
                  </a:cubicBezTo>
                  <a:cubicBezTo>
                    <a:pt x="107" y="136"/>
                    <a:pt x="104" y="112"/>
                    <a:pt x="97" y="87"/>
                  </a:cubicBezTo>
                  <a:cubicBezTo>
                    <a:pt x="96" y="78"/>
                    <a:pt x="95" y="68"/>
                    <a:pt x="91" y="60"/>
                  </a:cubicBezTo>
                  <a:cubicBezTo>
                    <a:pt x="90" y="53"/>
                    <a:pt x="88" y="45"/>
                    <a:pt x="85" y="39"/>
                  </a:cubicBezTo>
                  <a:cubicBezTo>
                    <a:pt x="83" y="30"/>
                    <a:pt x="81" y="19"/>
                    <a:pt x="75" y="12"/>
                  </a:cubicBezTo>
                  <a:cubicBezTo>
                    <a:pt x="72" y="8"/>
                    <a:pt x="59" y="2"/>
                    <a:pt x="6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2700000" scaled="1"/>
            </a:gradFill>
            <a:ln w="1905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1" name="Group 105"/>
          <p:cNvGrpSpPr>
            <a:grpSpLocks/>
          </p:cNvGrpSpPr>
          <p:nvPr/>
        </p:nvGrpSpPr>
        <p:grpSpPr bwMode="auto">
          <a:xfrm>
            <a:off x="5181600" y="5334000"/>
            <a:ext cx="1893888" cy="1292225"/>
            <a:chOff x="-412" y="3039"/>
            <a:chExt cx="1193" cy="814"/>
          </a:xfrm>
        </p:grpSpPr>
        <p:sp>
          <p:nvSpPr>
            <p:cNvPr id="9312" name="AutoShape 96"/>
            <p:cNvSpPr>
              <a:spLocks noChangeArrowheads="1"/>
            </p:cNvSpPr>
            <p:nvPr/>
          </p:nvSpPr>
          <p:spPr bwMode="auto">
            <a:xfrm rot="1617183">
              <a:off x="190" y="3065"/>
              <a:ext cx="180" cy="155"/>
            </a:xfrm>
            <a:prstGeom prst="star5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AutoShape 97"/>
            <p:cNvSpPr>
              <a:spLocks noChangeArrowheads="1"/>
            </p:cNvSpPr>
            <p:nvPr/>
          </p:nvSpPr>
          <p:spPr bwMode="auto">
            <a:xfrm rot="1617183">
              <a:off x="20" y="3414"/>
              <a:ext cx="157" cy="120"/>
            </a:xfrm>
            <a:prstGeom prst="star5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AutoShape 98"/>
            <p:cNvSpPr>
              <a:spLocks noChangeArrowheads="1"/>
            </p:cNvSpPr>
            <p:nvPr/>
          </p:nvSpPr>
          <p:spPr bwMode="auto">
            <a:xfrm rot="1617183">
              <a:off x="4" y="3224"/>
              <a:ext cx="473" cy="240"/>
            </a:xfrm>
            <a:prstGeom prst="irregularSeal2">
              <a:avLst/>
            </a:prstGeom>
            <a:gradFill rotWithShape="0">
              <a:gsLst>
                <a:gs pos="0">
                  <a:srgbClr val="FFF4E2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AutoShape 99" descr="Water droplets"/>
            <p:cNvSpPr>
              <a:spLocks noChangeArrowheads="1"/>
            </p:cNvSpPr>
            <p:nvPr/>
          </p:nvSpPr>
          <p:spPr bwMode="auto">
            <a:xfrm rot="20311099">
              <a:off x="-412" y="3039"/>
              <a:ext cx="326" cy="248"/>
            </a:xfrm>
            <a:prstGeom prst="lightningBol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AutoShape 100" descr="Water droplets"/>
            <p:cNvSpPr>
              <a:spLocks noChangeArrowheads="1"/>
            </p:cNvSpPr>
            <p:nvPr/>
          </p:nvSpPr>
          <p:spPr bwMode="auto">
            <a:xfrm rot="1617183" flipH="1">
              <a:off x="488" y="3119"/>
              <a:ext cx="293" cy="292"/>
            </a:xfrm>
            <a:prstGeom prst="lightningBol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AutoShape 101" descr="Water droplets"/>
            <p:cNvSpPr>
              <a:spLocks noChangeArrowheads="1"/>
            </p:cNvSpPr>
            <p:nvPr/>
          </p:nvSpPr>
          <p:spPr bwMode="auto">
            <a:xfrm rot="12417183">
              <a:off x="188" y="3579"/>
              <a:ext cx="360" cy="274"/>
            </a:xfrm>
            <a:prstGeom prst="lightningBol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322" name="Picture 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7540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0173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Types of requirements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620000" cy="1828800"/>
          </a:xfrm>
        </p:spPr>
        <p:txBody>
          <a:bodyPr/>
          <a:lstStyle/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Operational</a:t>
            </a:r>
            <a:r>
              <a:rPr lang="en-US" dirty="0">
                <a:latin typeface="Comic Sans MS" pitchFamily="66" charset="0"/>
              </a:rPr>
              <a:t> requirements (needed to run day-to-day business)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Capital</a:t>
            </a:r>
            <a:r>
              <a:rPr lang="en-US" dirty="0">
                <a:latin typeface="Comic Sans MS" pitchFamily="66" charset="0"/>
              </a:rPr>
              <a:t> requirements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4267200"/>
            <a:ext cx="7239000" cy="121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</a:rPr>
              <a:t>Production requirements (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directly</a:t>
            </a:r>
            <a:r>
              <a:rPr lang="en-US" dirty="0">
                <a:latin typeface="Comic Sans MS" pitchFamily="66" charset="0"/>
              </a:rPr>
              <a:t> related to producing the goods or services)</a:t>
            </a: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BE3F00"/>
                </a:solidFill>
                <a:latin typeface="Comic Sans MS" pitchFamily="66" charset="0"/>
              </a:rPr>
              <a:t>Non-production</a:t>
            </a:r>
            <a:r>
              <a:rPr lang="en-US" dirty="0">
                <a:latin typeface="Comic Sans MS" pitchFamily="66" charset="0"/>
              </a:rPr>
              <a:t> requirements</a:t>
            </a:r>
            <a:endParaRPr lang="en-US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90600" y="1905000"/>
            <a:ext cx="78486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905000" y="4191000"/>
            <a:ext cx="6553200" cy="1905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8382000" y="6627813"/>
            <a:ext cx="823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Arial" charset="0"/>
              </a:rPr>
              <a:t>M2:U2:2.2-1</a:t>
            </a:r>
            <a:endParaRPr lang="en-US"/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1138"/>
            <a:ext cx="3873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6248400" y="2743200"/>
            <a:ext cx="1905000" cy="1181100"/>
            <a:chOff x="2928" y="2304"/>
            <a:chExt cx="1200" cy="744"/>
          </a:xfrm>
        </p:grpSpPr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 flipH="1">
              <a:off x="2928" y="2496"/>
              <a:ext cx="1200" cy="552"/>
              <a:chOff x="1823" y="1495"/>
              <a:chExt cx="1200" cy="552"/>
            </a:xfrm>
          </p:grpSpPr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1895" y="1807"/>
                <a:ext cx="1128" cy="15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6"/>
                  </a:cxn>
                  <a:cxn ang="0">
                    <a:pos x="4" y="16"/>
                  </a:cxn>
                  <a:cxn ang="0">
                    <a:pos x="4" y="15"/>
                  </a:cxn>
                  <a:cxn ang="0">
                    <a:pos x="14" y="17"/>
                  </a:cxn>
                  <a:cxn ang="0">
                    <a:pos x="46" y="20"/>
                  </a:cxn>
                  <a:cxn ang="0">
                    <a:pos x="50" y="21"/>
                  </a:cxn>
                  <a:cxn ang="0">
                    <a:pos x="51" y="26"/>
                  </a:cxn>
                  <a:cxn ang="0">
                    <a:pos x="53" y="25"/>
                  </a:cxn>
                  <a:cxn ang="0">
                    <a:pos x="52" y="21"/>
                  </a:cxn>
                  <a:cxn ang="0">
                    <a:pos x="60" y="19"/>
                  </a:cxn>
                  <a:cxn ang="0">
                    <a:pos x="106" y="19"/>
                  </a:cxn>
                  <a:cxn ang="0">
                    <a:pos x="108" y="20"/>
                  </a:cxn>
                  <a:cxn ang="0">
                    <a:pos x="124" y="22"/>
                  </a:cxn>
                  <a:cxn ang="0">
                    <a:pos x="124" y="20"/>
                  </a:cxn>
                  <a:cxn ang="0">
                    <a:pos x="110" y="19"/>
                  </a:cxn>
                  <a:cxn ang="0">
                    <a:pos x="112" y="17"/>
                  </a:cxn>
                  <a:cxn ang="0">
                    <a:pos x="119" y="17"/>
                  </a:cxn>
                  <a:cxn ang="0">
                    <a:pos x="120" y="20"/>
                  </a:cxn>
                  <a:cxn ang="0">
                    <a:pos x="154" y="19"/>
                  </a:cxn>
                  <a:cxn ang="0">
                    <a:pos x="155" y="18"/>
                  </a:cxn>
                  <a:cxn ang="0">
                    <a:pos x="155" y="20"/>
                  </a:cxn>
                  <a:cxn ang="0">
                    <a:pos x="156" y="17"/>
                  </a:cxn>
                  <a:cxn ang="0">
                    <a:pos x="159" y="16"/>
                  </a:cxn>
                  <a:cxn ang="0">
                    <a:pos x="160" y="23"/>
                  </a:cxn>
                  <a:cxn ang="0">
                    <a:pos x="159" y="24"/>
                  </a:cxn>
                  <a:cxn ang="0">
                    <a:pos x="161" y="25"/>
                  </a:cxn>
                  <a:cxn ang="0">
                    <a:pos x="161" y="24"/>
                  </a:cxn>
                  <a:cxn ang="0">
                    <a:pos x="160" y="16"/>
                  </a:cxn>
                  <a:cxn ang="0">
                    <a:pos x="165" y="14"/>
                  </a:cxn>
                  <a:cxn ang="0">
                    <a:pos x="170" y="15"/>
                  </a:cxn>
                  <a:cxn ang="0">
                    <a:pos x="171" y="15"/>
                  </a:cxn>
                  <a:cxn ang="0">
                    <a:pos x="166" y="14"/>
                  </a:cxn>
                  <a:cxn ang="0">
                    <a:pos x="168" y="13"/>
                  </a:cxn>
                  <a:cxn ang="0">
                    <a:pos x="187" y="12"/>
                  </a:cxn>
                  <a:cxn ang="0">
                    <a:pos x="188" y="8"/>
                  </a:cxn>
                  <a:cxn ang="0">
                    <a:pos x="184" y="8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0" y="0"/>
                  </a:cxn>
                  <a:cxn ang="0">
                    <a:pos x="7" y="0"/>
                  </a:cxn>
                  <a:cxn ang="0">
                    <a:pos x="0" y="15"/>
                  </a:cxn>
                </a:cxnLst>
                <a:rect l="0" t="0" r="r" b="b"/>
                <a:pathLst>
                  <a:path w="188" h="26">
                    <a:moveTo>
                      <a:pt x="0" y="15"/>
                    </a:moveTo>
                    <a:lnTo>
                      <a:pt x="1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14" y="17"/>
                    </a:lnTo>
                    <a:lnTo>
                      <a:pt x="46" y="20"/>
                    </a:lnTo>
                    <a:lnTo>
                      <a:pt x="50" y="21"/>
                    </a:lnTo>
                    <a:lnTo>
                      <a:pt x="51" y="26"/>
                    </a:lnTo>
                    <a:lnTo>
                      <a:pt x="53" y="25"/>
                    </a:lnTo>
                    <a:lnTo>
                      <a:pt x="52" y="21"/>
                    </a:lnTo>
                    <a:cubicBezTo>
                      <a:pt x="53" y="21"/>
                      <a:pt x="56" y="20"/>
                      <a:pt x="60" y="19"/>
                    </a:cubicBezTo>
                    <a:lnTo>
                      <a:pt x="106" y="19"/>
                    </a:lnTo>
                    <a:cubicBezTo>
                      <a:pt x="107" y="20"/>
                      <a:pt x="108" y="20"/>
                      <a:pt x="108" y="20"/>
                    </a:cubicBezTo>
                    <a:lnTo>
                      <a:pt x="124" y="22"/>
                    </a:lnTo>
                    <a:lnTo>
                      <a:pt x="124" y="20"/>
                    </a:lnTo>
                    <a:lnTo>
                      <a:pt x="110" y="19"/>
                    </a:lnTo>
                    <a:lnTo>
                      <a:pt x="112" y="17"/>
                    </a:lnTo>
                    <a:lnTo>
                      <a:pt x="119" y="17"/>
                    </a:lnTo>
                    <a:lnTo>
                      <a:pt x="120" y="20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5" y="20"/>
                    </a:lnTo>
                    <a:lnTo>
                      <a:pt x="156" y="17"/>
                    </a:lnTo>
                    <a:lnTo>
                      <a:pt x="159" y="16"/>
                    </a:lnTo>
                    <a:lnTo>
                      <a:pt x="160" y="23"/>
                    </a:lnTo>
                    <a:lnTo>
                      <a:pt x="159" y="24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0" y="16"/>
                    </a:lnTo>
                    <a:lnTo>
                      <a:pt x="165" y="14"/>
                    </a:lnTo>
                    <a:lnTo>
                      <a:pt x="170" y="15"/>
                    </a:lnTo>
                    <a:lnTo>
                      <a:pt x="171" y="15"/>
                    </a:lnTo>
                    <a:lnTo>
                      <a:pt x="166" y="14"/>
                    </a:lnTo>
                    <a:lnTo>
                      <a:pt x="168" y="13"/>
                    </a:lnTo>
                    <a:lnTo>
                      <a:pt x="187" y="12"/>
                    </a:lnTo>
                    <a:lnTo>
                      <a:pt x="188" y="8"/>
                    </a:lnTo>
                    <a:lnTo>
                      <a:pt x="184" y="8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0"/>
                    </a:lnTo>
                    <a:lnTo>
                      <a:pt x="7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2651" y="1831"/>
                <a:ext cx="174" cy="174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8" y="11"/>
                  </a:cxn>
                  <a:cxn ang="0">
                    <a:pos x="27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1" y="2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5" y="4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2" y="21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8" y="27"/>
                  </a:cxn>
                  <a:cxn ang="0">
                    <a:pos x="11" y="28"/>
                  </a:cxn>
                  <a:cxn ang="0">
                    <a:pos x="13" y="29"/>
                  </a:cxn>
                  <a:cxn ang="0">
                    <a:pos x="16" y="29"/>
                  </a:cxn>
                  <a:cxn ang="0">
                    <a:pos x="19" y="28"/>
                  </a:cxn>
                  <a:cxn ang="0">
                    <a:pos x="22" y="27"/>
                  </a:cxn>
                  <a:cxn ang="0">
                    <a:pos x="24" y="25"/>
                  </a:cxn>
                  <a:cxn ang="0">
                    <a:pos x="26" y="23"/>
                  </a:cxn>
                  <a:cxn ang="0">
                    <a:pos x="28" y="21"/>
                  </a:cxn>
                  <a:cxn ang="0">
                    <a:pos x="29" y="18"/>
                  </a:cxn>
                  <a:cxn ang="0">
                    <a:pos x="29" y="16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3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5" y="5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7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9" y="15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1847" y="1705"/>
                <a:ext cx="24" cy="7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1853" y="1705"/>
                <a:ext cx="18" cy="7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3" y="13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3">
                    <a:moveTo>
                      <a:pt x="1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99F62"/>
              </a:solidFill>
              <a:ln w="0">
                <a:solidFill>
                  <a:srgbClr val="23282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1853" y="1495"/>
                <a:ext cx="1140" cy="40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6"/>
                  </a:cxn>
                  <a:cxn ang="0">
                    <a:pos x="3" y="36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2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3" y="67"/>
                  </a:cxn>
                  <a:cxn ang="0">
                    <a:pos x="17" y="67"/>
                  </a:cxn>
                  <a:cxn ang="0">
                    <a:pos x="19" y="66"/>
                  </a:cxn>
                  <a:cxn ang="0">
                    <a:pos x="56" y="66"/>
                  </a:cxn>
                  <a:cxn ang="0">
                    <a:pos x="56" y="66"/>
                  </a:cxn>
                  <a:cxn ang="0">
                    <a:pos x="56" y="67"/>
                  </a:cxn>
                  <a:cxn ang="0">
                    <a:pos x="56" y="67"/>
                  </a:cxn>
                  <a:cxn ang="0">
                    <a:pos x="63" y="67"/>
                  </a:cxn>
                  <a:cxn ang="0">
                    <a:pos x="68" y="55"/>
                  </a:cxn>
                  <a:cxn ang="0">
                    <a:pos x="187" y="55"/>
                  </a:cxn>
                  <a:cxn ang="0">
                    <a:pos x="190" y="55"/>
                  </a:cxn>
                  <a:cxn ang="0">
                    <a:pos x="190" y="50"/>
                  </a:cxn>
                  <a:cxn ang="0">
                    <a:pos x="189" y="50"/>
                  </a:cxn>
                  <a:cxn ang="0">
                    <a:pos x="187" y="46"/>
                  </a:cxn>
                  <a:cxn ang="0">
                    <a:pos x="187" y="33"/>
                  </a:cxn>
                  <a:cxn ang="0">
                    <a:pos x="189" y="32"/>
                  </a:cxn>
                  <a:cxn ang="0">
                    <a:pos x="188" y="26"/>
                  </a:cxn>
                  <a:cxn ang="0">
                    <a:pos x="68" y="26"/>
                  </a:cxn>
                  <a:cxn ang="0">
                    <a:pos x="68" y="0"/>
                  </a:cxn>
                  <a:cxn ang="0">
                    <a:pos x="42" y="0"/>
                  </a:cxn>
                </a:cxnLst>
                <a:rect l="0" t="0" r="r" b="b"/>
                <a:pathLst>
                  <a:path w="190" h="67">
                    <a:moveTo>
                      <a:pt x="42" y="0"/>
                    </a:moveTo>
                    <a:cubicBezTo>
                      <a:pt x="19" y="1"/>
                      <a:pt x="8" y="18"/>
                      <a:pt x="0" y="36"/>
                    </a:cubicBezTo>
                    <a:lnTo>
                      <a:pt x="3" y="36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3" y="67"/>
                    </a:lnTo>
                    <a:lnTo>
                      <a:pt x="17" y="67"/>
                    </a:lnTo>
                    <a:lnTo>
                      <a:pt x="19" y="66"/>
                    </a:lnTo>
                    <a:cubicBezTo>
                      <a:pt x="26" y="47"/>
                      <a:pt x="48" y="48"/>
                      <a:pt x="56" y="66"/>
                    </a:cubicBezTo>
                    <a:lnTo>
                      <a:pt x="56" y="66"/>
                    </a:lnTo>
                    <a:lnTo>
                      <a:pt x="56" y="67"/>
                    </a:lnTo>
                    <a:lnTo>
                      <a:pt x="56" y="67"/>
                    </a:lnTo>
                    <a:lnTo>
                      <a:pt x="63" y="67"/>
                    </a:lnTo>
                    <a:lnTo>
                      <a:pt x="68" y="55"/>
                    </a:lnTo>
                    <a:lnTo>
                      <a:pt x="187" y="55"/>
                    </a:lnTo>
                    <a:lnTo>
                      <a:pt x="190" y="55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7" y="46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88" y="26"/>
                    </a:lnTo>
                    <a:lnTo>
                      <a:pt x="68" y="26"/>
                    </a:lnTo>
                    <a:lnTo>
                      <a:pt x="68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E54A22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1883" y="1513"/>
                <a:ext cx="342" cy="372"/>
              </a:xfrm>
              <a:custGeom>
                <a:avLst/>
                <a:gdLst/>
                <a:ahLst/>
                <a:cxnLst>
                  <a:cxn ang="0">
                    <a:pos x="57" y="43"/>
                  </a:cxn>
                  <a:cxn ang="0">
                    <a:pos x="57" y="0"/>
                  </a:cxn>
                  <a:cxn ang="0">
                    <a:pos x="34" y="0"/>
                  </a:cxn>
                  <a:cxn ang="0">
                    <a:pos x="0" y="30"/>
                  </a:cxn>
                  <a:cxn ang="0">
                    <a:pos x="0" y="61"/>
                  </a:cxn>
                  <a:cxn ang="0">
                    <a:pos x="2" y="62"/>
                  </a:cxn>
                  <a:cxn ang="0">
                    <a:pos x="12" y="62"/>
                  </a:cxn>
                  <a:cxn ang="0">
                    <a:pos x="32" y="48"/>
                  </a:cxn>
                  <a:cxn ang="0">
                    <a:pos x="52" y="48"/>
                  </a:cxn>
                  <a:cxn ang="0">
                    <a:pos x="57" y="43"/>
                  </a:cxn>
                </a:cxnLst>
                <a:rect l="0" t="0" r="r" b="b"/>
                <a:pathLst>
                  <a:path w="57" h="62">
                    <a:moveTo>
                      <a:pt x="57" y="43"/>
                    </a:moveTo>
                    <a:lnTo>
                      <a:pt x="57" y="0"/>
                    </a:lnTo>
                    <a:lnTo>
                      <a:pt x="34" y="0"/>
                    </a:lnTo>
                    <a:cubicBezTo>
                      <a:pt x="18" y="0"/>
                      <a:pt x="6" y="16"/>
                      <a:pt x="0" y="30"/>
                    </a:cubicBezTo>
                    <a:lnTo>
                      <a:pt x="0" y="61"/>
                    </a:lnTo>
                    <a:lnTo>
                      <a:pt x="2" y="62"/>
                    </a:lnTo>
                    <a:cubicBezTo>
                      <a:pt x="5" y="62"/>
                      <a:pt x="8" y="62"/>
                      <a:pt x="12" y="62"/>
                    </a:cubicBezTo>
                    <a:cubicBezTo>
                      <a:pt x="15" y="50"/>
                      <a:pt x="20" y="48"/>
                      <a:pt x="32" y="48"/>
                    </a:cubicBezTo>
                    <a:cubicBezTo>
                      <a:pt x="44" y="48"/>
                      <a:pt x="52" y="48"/>
                      <a:pt x="52" y="48"/>
                    </a:cubicBezTo>
                    <a:lnTo>
                      <a:pt x="57" y="4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2975" y="1705"/>
                <a:ext cx="2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B6C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2975" y="1705"/>
                <a:ext cx="2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3282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Rectangle 29"/>
              <p:cNvSpPr>
                <a:spLocks noChangeArrowheads="1"/>
              </p:cNvSpPr>
              <p:nvPr/>
            </p:nvSpPr>
            <p:spPr bwMode="auto">
              <a:xfrm>
                <a:off x="2975" y="1741"/>
                <a:ext cx="1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Rectangle 30"/>
              <p:cNvSpPr>
                <a:spLocks noChangeArrowheads="1"/>
              </p:cNvSpPr>
              <p:nvPr/>
            </p:nvSpPr>
            <p:spPr bwMode="auto">
              <a:xfrm>
                <a:off x="2975" y="1741"/>
                <a:ext cx="18" cy="48"/>
              </a:xfrm>
              <a:prstGeom prst="rect">
                <a:avLst/>
              </a:prstGeom>
              <a:noFill/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2261" y="1675"/>
                <a:ext cx="672" cy="78"/>
              </a:xfrm>
              <a:custGeom>
                <a:avLst/>
                <a:gdLst/>
                <a:ahLst/>
                <a:cxnLst>
                  <a:cxn ang="0">
                    <a:pos x="112" y="1"/>
                  </a:cxn>
                  <a:cxn ang="0">
                    <a:pos x="112" y="1"/>
                  </a:cxn>
                  <a:cxn ang="0">
                    <a:pos x="11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11" y="0"/>
                  </a:cxn>
                  <a:cxn ang="0">
                    <a:pos x="112" y="1"/>
                  </a:cxn>
                  <a:cxn ang="0">
                    <a:pos x="112" y="3"/>
                  </a:cxn>
                  <a:cxn ang="0">
                    <a:pos x="112" y="3"/>
                  </a:cxn>
                  <a:cxn ang="0">
                    <a:pos x="111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11" y="3"/>
                  </a:cxn>
                  <a:cxn ang="0">
                    <a:pos x="112" y="3"/>
                  </a:cxn>
                  <a:cxn ang="0">
                    <a:pos x="112" y="6"/>
                  </a:cxn>
                  <a:cxn ang="0">
                    <a:pos x="112" y="6"/>
                  </a:cxn>
                  <a:cxn ang="0">
                    <a:pos x="111" y="6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111" y="5"/>
                  </a:cxn>
                  <a:cxn ang="0">
                    <a:pos x="112" y="6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1" y="8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111" y="7"/>
                  </a:cxn>
                  <a:cxn ang="0">
                    <a:pos x="112" y="8"/>
                  </a:cxn>
                  <a:cxn ang="0">
                    <a:pos x="112" y="10"/>
                  </a:cxn>
                  <a:cxn ang="0">
                    <a:pos x="112" y="10"/>
                  </a:cxn>
                  <a:cxn ang="0">
                    <a:pos x="111" y="11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111" y="10"/>
                  </a:cxn>
                  <a:cxn ang="0">
                    <a:pos x="112" y="10"/>
                  </a:cxn>
                  <a:cxn ang="0">
                    <a:pos x="112" y="13"/>
                  </a:cxn>
                  <a:cxn ang="0">
                    <a:pos x="112" y="13"/>
                  </a:cxn>
                  <a:cxn ang="0">
                    <a:pos x="111" y="13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111" y="12"/>
                  </a:cxn>
                  <a:cxn ang="0">
                    <a:pos x="112" y="13"/>
                  </a:cxn>
                </a:cxnLst>
                <a:rect l="0" t="0" r="r" b="b"/>
                <a:pathLst>
                  <a:path w="112" h="13">
                    <a:moveTo>
                      <a:pt x="112" y="1"/>
                    </a:moveTo>
                    <a:lnTo>
                      <a:pt x="112" y="1"/>
                    </a:lnTo>
                    <a:cubicBezTo>
                      <a:pt x="112" y="1"/>
                      <a:pt x="111" y="1"/>
                      <a:pt x="111" y="1"/>
                    </a:cubicBezTo>
                    <a:lnTo>
                      <a:pt x="1" y="1"/>
                    </a:lnTo>
                    <a:cubicBezTo>
                      <a:pt x="1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1" y="0"/>
                      <a:pt x="1" y="0"/>
                    </a:cubicBezTo>
                    <a:lnTo>
                      <a:pt x="111" y="0"/>
                    </a:lnTo>
                    <a:cubicBezTo>
                      <a:pt x="111" y="0"/>
                      <a:pt x="112" y="1"/>
                      <a:pt x="112" y="1"/>
                    </a:cubicBezTo>
                    <a:moveTo>
                      <a:pt x="112" y="3"/>
                    </a:moveTo>
                    <a:lnTo>
                      <a:pt x="112" y="3"/>
                    </a:lnTo>
                    <a:cubicBezTo>
                      <a:pt x="112" y="3"/>
                      <a:pt x="111" y="4"/>
                      <a:pt x="111" y="4"/>
                    </a:cubicBezTo>
                    <a:lnTo>
                      <a:pt x="1" y="4"/>
                    </a:lnTo>
                    <a:cubicBezTo>
                      <a:pt x="1" y="4"/>
                      <a:pt x="0" y="3"/>
                      <a:pt x="0" y="3"/>
                    </a:cubicBezTo>
                    <a:lnTo>
                      <a:pt x="0" y="3"/>
                    </a:lnTo>
                    <a:cubicBezTo>
                      <a:pt x="0" y="3"/>
                      <a:pt x="1" y="3"/>
                      <a:pt x="1" y="3"/>
                    </a:cubicBezTo>
                    <a:lnTo>
                      <a:pt x="111" y="3"/>
                    </a:lnTo>
                    <a:cubicBezTo>
                      <a:pt x="111" y="3"/>
                      <a:pt x="112" y="3"/>
                      <a:pt x="112" y="3"/>
                    </a:cubicBezTo>
                    <a:moveTo>
                      <a:pt x="112" y="6"/>
                    </a:moveTo>
                    <a:lnTo>
                      <a:pt x="112" y="6"/>
                    </a:lnTo>
                    <a:cubicBezTo>
                      <a:pt x="112" y="6"/>
                      <a:pt x="111" y="6"/>
                      <a:pt x="111" y="6"/>
                    </a:cubicBezTo>
                    <a:lnTo>
                      <a:pt x="1" y="6"/>
                    </a:lnTo>
                    <a:cubicBezTo>
                      <a:pt x="1" y="6"/>
                      <a:pt x="0" y="6"/>
                      <a:pt x="0" y="6"/>
                    </a:cubicBezTo>
                    <a:lnTo>
                      <a:pt x="0" y="6"/>
                    </a:lnTo>
                    <a:cubicBezTo>
                      <a:pt x="0" y="5"/>
                      <a:pt x="1" y="5"/>
                      <a:pt x="1" y="5"/>
                    </a:cubicBezTo>
                    <a:lnTo>
                      <a:pt x="111" y="5"/>
                    </a:lnTo>
                    <a:cubicBezTo>
                      <a:pt x="111" y="5"/>
                      <a:pt x="112" y="5"/>
                      <a:pt x="112" y="6"/>
                    </a:cubicBezTo>
                    <a:moveTo>
                      <a:pt x="112" y="8"/>
                    </a:moveTo>
                    <a:lnTo>
                      <a:pt x="112" y="8"/>
                    </a:lnTo>
                    <a:cubicBezTo>
                      <a:pt x="112" y="8"/>
                      <a:pt x="111" y="8"/>
                      <a:pt x="111" y="8"/>
                    </a:cubicBezTo>
                    <a:lnTo>
                      <a:pt x="1" y="8"/>
                    </a:lnTo>
                    <a:cubicBezTo>
                      <a:pt x="1" y="8"/>
                      <a:pt x="0" y="8"/>
                      <a:pt x="0" y="8"/>
                    </a:cubicBezTo>
                    <a:lnTo>
                      <a:pt x="0" y="8"/>
                    </a:lnTo>
                    <a:cubicBezTo>
                      <a:pt x="0" y="8"/>
                      <a:pt x="1" y="7"/>
                      <a:pt x="1" y="7"/>
                    </a:cubicBezTo>
                    <a:lnTo>
                      <a:pt x="111" y="7"/>
                    </a:lnTo>
                    <a:cubicBezTo>
                      <a:pt x="111" y="7"/>
                      <a:pt x="112" y="8"/>
                      <a:pt x="112" y="8"/>
                    </a:cubicBezTo>
                    <a:moveTo>
                      <a:pt x="112" y="10"/>
                    </a:moveTo>
                    <a:lnTo>
                      <a:pt x="112" y="10"/>
                    </a:lnTo>
                    <a:cubicBezTo>
                      <a:pt x="112" y="10"/>
                      <a:pt x="111" y="11"/>
                      <a:pt x="111" y="11"/>
                    </a:cubicBezTo>
                    <a:lnTo>
                      <a:pt x="1" y="11"/>
                    </a:lnTo>
                    <a:cubicBezTo>
                      <a:pt x="1" y="11"/>
                      <a:pt x="0" y="10"/>
                      <a:pt x="0" y="10"/>
                    </a:cubicBezTo>
                    <a:lnTo>
                      <a:pt x="0" y="10"/>
                    </a:lnTo>
                    <a:cubicBezTo>
                      <a:pt x="0" y="10"/>
                      <a:pt x="1" y="10"/>
                      <a:pt x="1" y="10"/>
                    </a:cubicBezTo>
                    <a:lnTo>
                      <a:pt x="111" y="10"/>
                    </a:lnTo>
                    <a:cubicBezTo>
                      <a:pt x="111" y="10"/>
                      <a:pt x="112" y="10"/>
                      <a:pt x="112" y="10"/>
                    </a:cubicBezTo>
                    <a:moveTo>
                      <a:pt x="112" y="13"/>
                    </a:moveTo>
                    <a:lnTo>
                      <a:pt x="112" y="13"/>
                    </a:lnTo>
                    <a:cubicBezTo>
                      <a:pt x="112" y="13"/>
                      <a:pt x="111" y="13"/>
                      <a:pt x="111" y="13"/>
                    </a:cubicBezTo>
                    <a:lnTo>
                      <a:pt x="1" y="13"/>
                    </a:lnTo>
                    <a:cubicBezTo>
                      <a:pt x="1" y="13"/>
                      <a:pt x="0" y="13"/>
                      <a:pt x="0" y="13"/>
                    </a:cubicBezTo>
                    <a:lnTo>
                      <a:pt x="0" y="13"/>
                    </a:lnTo>
                    <a:cubicBezTo>
                      <a:pt x="0" y="12"/>
                      <a:pt x="1" y="12"/>
                      <a:pt x="1" y="12"/>
                    </a:cubicBezTo>
                    <a:lnTo>
                      <a:pt x="111" y="12"/>
                    </a:lnTo>
                    <a:cubicBezTo>
                      <a:pt x="111" y="12"/>
                      <a:pt x="112" y="12"/>
                      <a:pt x="112" y="13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2267" y="1837"/>
                <a:ext cx="228" cy="7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7" y="0"/>
                  </a:cxn>
                  <a:cxn ang="0">
                    <a:pos x="38" y="1"/>
                  </a:cxn>
                  <a:cxn ang="0">
                    <a:pos x="38" y="11"/>
                  </a:cxn>
                  <a:cxn ang="0">
                    <a:pos x="37" y="12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38" h="12">
                    <a:moveTo>
                      <a:pt x="2" y="0"/>
                    </a:moveTo>
                    <a:lnTo>
                      <a:pt x="37" y="0"/>
                    </a:lnTo>
                    <a:cubicBezTo>
                      <a:pt x="38" y="0"/>
                      <a:pt x="38" y="0"/>
                      <a:pt x="38" y="1"/>
                    </a:cubicBezTo>
                    <a:lnTo>
                      <a:pt x="38" y="11"/>
                    </a:lnTo>
                    <a:cubicBezTo>
                      <a:pt x="38" y="11"/>
                      <a:pt x="38" y="12"/>
                      <a:pt x="37" y="12"/>
                    </a:cubicBezTo>
                    <a:lnTo>
                      <a:pt x="2" y="12"/>
                    </a:lnTo>
                    <a:cubicBezTo>
                      <a:pt x="1" y="12"/>
                      <a:pt x="0" y="11"/>
                      <a:pt x="0" y="11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4F4B44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Oval 33"/>
              <p:cNvSpPr>
                <a:spLocks noChangeArrowheads="1"/>
              </p:cNvSpPr>
              <p:nvPr/>
            </p:nvSpPr>
            <p:spPr bwMode="auto">
              <a:xfrm>
                <a:off x="2309" y="1825"/>
                <a:ext cx="42" cy="48"/>
              </a:xfrm>
              <a:prstGeom prst="ellipse">
                <a:avLst/>
              </a:prstGeom>
              <a:solidFill>
                <a:srgbClr val="96816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Oval 34"/>
              <p:cNvSpPr>
                <a:spLocks noChangeArrowheads="1"/>
              </p:cNvSpPr>
              <p:nvPr/>
            </p:nvSpPr>
            <p:spPr bwMode="auto">
              <a:xfrm>
                <a:off x="2309" y="1825"/>
                <a:ext cx="48" cy="36"/>
              </a:xfrm>
              <a:prstGeom prst="ellipse">
                <a:avLst/>
              </a:prstGeom>
              <a:solidFill>
                <a:srgbClr val="4F4B44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Oval 35"/>
              <p:cNvSpPr>
                <a:spLocks noChangeArrowheads="1"/>
              </p:cNvSpPr>
              <p:nvPr/>
            </p:nvSpPr>
            <p:spPr bwMode="auto">
              <a:xfrm>
                <a:off x="2309" y="1825"/>
                <a:ext cx="48" cy="30"/>
              </a:xfrm>
              <a:prstGeom prst="ellipse">
                <a:avLst/>
              </a:prstGeom>
              <a:solidFill>
                <a:srgbClr val="96816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1913" y="1525"/>
                <a:ext cx="300" cy="12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0"/>
                  </a:cxn>
                  <a:cxn ang="0">
                    <a:pos x="0" y="20"/>
                  </a:cxn>
                  <a:cxn ang="0">
                    <a:pos x="28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0">
                    <a:moveTo>
                      <a:pt x="50" y="0"/>
                    </a:moveTo>
                    <a:lnTo>
                      <a:pt x="50" y="20"/>
                    </a:lnTo>
                    <a:lnTo>
                      <a:pt x="0" y="20"/>
                    </a:lnTo>
                    <a:cubicBezTo>
                      <a:pt x="10" y="10"/>
                      <a:pt x="14" y="2"/>
                      <a:pt x="28" y="0"/>
                    </a:cubicBez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1913" y="1525"/>
                <a:ext cx="300" cy="12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0"/>
                  </a:cxn>
                  <a:cxn ang="0">
                    <a:pos x="0" y="20"/>
                  </a:cxn>
                  <a:cxn ang="0">
                    <a:pos x="28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0">
                    <a:moveTo>
                      <a:pt x="50" y="0"/>
                    </a:moveTo>
                    <a:lnTo>
                      <a:pt x="50" y="20"/>
                    </a:lnTo>
                    <a:lnTo>
                      <a:pt x="0" y="20"/>
                    </a:lnTo>
                    <a:cubicBezTo>
                      <a:pt x="9" y="11"/>
                      <a:pt x="14" y="2"/>
                      <a:pt x="28" y="0"/>
                    </a:cubicBez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1913" y="1591"/>
                <a:ext cx="126" cy="5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9"/>
                  </a:cxn>
                  <a:cxn ang="0">
                    <a:pos x="8" y="5"/>
                  </a:cxn>
                  <a:cxn ang="0">
                    <a:pos x="12" y="5"/>
                  </a:cxn>
                  <a:cxn ang="0">
                    <a:pos x="19" y="9"/>
                  </a:cxn>
                  <a:cxn ang="0">
                    <a:pos x="21" y="9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9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1913" y="1591"/>
                <a:ext cx="126" cy="5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9"/>
                  </a:cxn>
                  <a:cxn ang="0">
                    <a:pos x="8" y="5"/>
                  </a:cxn>
                  <a:cxn ang="0">
                    <a:pos x="12" y="5"/>
                  </a:cxn>
                  <a:cxn ang="0">
                    <a:pos x="19" y="9"/>
                  </a:cxn>
                  <a:cxn ang="0">
                    <a:pos x="21" y="9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9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23282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Rectangle 40"/>
              <p:cNvSpPr>
                <a:spLocks noChangeArrowheads="1"/>
              </p:cNvSpPr>
              <p:nvPr/>
            </p:nvSpPr>
            <p:spPr bwMode="auto">
              <a:xfrm>
                <a:off x="2171" y="1687"/>
                <a:ext cx="42" cy="12"/>
              </a:xfrm>
              <a:prstGeom prst="rect">
                <a:avLst/>
              </a:prstGeom>
              <a:solidFill>
                <a:srgbClr val="2328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Rectangle 41"/>
              <p:cNvSpPr>
                <a:spLocks noChangeArrowheads="1"/>
              </p:cNvSpPr>
              <p:nvPr/>
            </p:nvSpPr>
            <p:spPr bwMode="auto">
              <a:xfrm>
                <a:off x="2171" y="1687"/>
                <a:ext cx="42" cy="12"/>
              </a:xfrm>
              <a:prstGeom prst="rect">
                <a:avLst/>
              </a:prstGeom>
              <a:noFill/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1823" y="1765"/>
                <a:ext cx="1122" cy="102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70" y="3"/>
                  </a:cxn>
                  <a:cxn ang="0">
                    <a:pos x="75" y="0"/>
                  </a:cxn>
                  <a:cxn ang="0">
                    <a:pos x="187" y="0"/>
                  </a:cxn>
                  <a:cxn ang="0">
                    <a:pos x="187" y="3"/>
                  </a:cxn>
                  <a:cxn ang="0">
                    <a:pos x="75" y="3"/>
                  </a:cxn>
                  <a:cxn ang="0">
                    <a:pos x="70" y="6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8" y="17"/>
                  </a:cxn>
                </a:cxnLst>
                <a:rect l="0" t="0" r="r" b="b"/>
                <a:pathLst>
                  <a:path w="187" h="17">
                    <a:moveTo>
                      <a:pt x="8" y="17"/>
                    </a:moveTo>
                    <a:lnTo>
                      <a:pt x="3" y="17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70" y="3"/>
                    </a:lnTo>
                    <a:lnTo>
                      <a:pt x="75" y="0"/>
                    </a:lnTo>
                    <a:lnTo>
                      <a:pt x="187" y="0"/>
                    </a:lnTo>
                    <a:lnTo>
                      <a:pt x="187" y="3"/>
                    </a:lnTo>
                    <a:lnTo>
                      <a:pt x="75" y="3"/>
                    </a:lnTo>
                    <a:lnTo>
                      <a:pt x="7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17"/>
                    </a:lnTo>
                  </a:path>
                </a:pathLst>
              </a:custGeom>
              <a:solidFill>
                <a:srgbClr val="232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Oval 43"/>
              <p:cNvSpPr>
                <a:spLocks noChangeArrowheads="1"/>
              </p:cNvSpPr>
              <p:nvPr/>
            </p:nvSpPr>
            <p:spPr bwMode="auto">
              <a:xfrm>
                <a:off x="2675" y="1861"/>
                <a:ext cx="126" cy="126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2615" y="1801"/>
                <a:ext cx="246" cy="246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20" y="41"/>
                  </a:cxn>
                  <a:cxn ang="0">
                    <a:pos x="41" y="21"/>
                  </a:cxn>
                  <a:cxn ang="0">
                    <a:pos x="39" y="21"/>
                  </a:cxn>
                  <a:cxn ang="0">
                    <a:pos x="20" y="39"/>
                  </a:cxn>
                  <a:cxn ang="0">
                    <a:pos x="2" y="21"/>
                  </a:cxn>
                  <a:cxn ang="0">
                    <a:pos x="20" y="2"/>
                  </a:cxn>
                  <a:cxn ang="0">
                    <a:pos x="39" y="2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cubicBezTo>
                      <a:pt x="41" y="9"/>
                      <a:pt x="32" y="0"/>
                      <a:pt x="20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32" y="41"/>
                      <a:pt x="41" y="32"/>
                      <a:pt x="41" y="21"/>
                    </a:cubicBezTo>
                    <a:moveTo>
                      <a:pt x="39" y="21"/>
                    </a:moveTo>
                    <a:cubicBezTo>
                      <a:pt x="39" y="31"/>
                      <a:pt x="31" y="39"/>
                      <a:pt x="20" y="39"/>
                    </a:cubicBezTo>
                    <a:cubicBezTo>
                      <a:pt x="10" y="39"/>
                      <a:pt x="2" y="31"/>
                      <a:pt x="2" y="21"/>
                    </a:cubicBezTo>
                    <a:cubicBezTo>
                      <a:pt x="2" y="11"/>
                      <a:pt x="10" y="2"/>
                      <a:pt x="20" y="2"/>
                    </a:cubicBezTo>
                    <a:cubicBezTo>
                      <a:pt x="31" y="2"/>
                      <a:pt x="39" y="11"/>
                      <a:pt x="39" y="2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2621" y="1807"/>
                <a:ext cx="234" cy="234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9" y="0"/>
                  </a:cxn>
                  <a:cxn ang="0">
                    <a:pos x="0" y="20"/>
                  </a:cxn>
                  <a:cxn ang="0">
                    <a:pos x="19" y="39"/>
                  </a:cxn>
                  <a:cxn ang="0">
                    <a:pos x="39" y="20"/>
                  </a:cxn>
                  <a:cxn ang="0">
                    <a:pos x="37" y="20"/>
                  </a:cxn>
                  <a:cxn ang="0">
                    <a:pos x="19" y="37"/>
                  </a:cxn>
                  <a:cxn ang="0">
                    <a:pos x="2" y="20"/>
                  </a:cxn>
                  <a:cxn ang="0">
                    <a:pos x="19" y="2"/>
                  </a:cxn>
                  <a:cxn ang="0">
                    <a:pos x="37" y="20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39"/>
                      <a:pt x="19" y="39"/>
                    </a:cubicBezTo>
                    <a:cubicBezTo>
                      <a:pt x="30" y="39"/>
                      <a:pt x="39" y="31"/>
                      <a:pt x="39" y="20"/>
                    </a:cubicBezTo>
                    <a:moveTo>
                      <a:pt x="37" y="20"/>
                    </a:moveTo>
                    <a:cubicBezTo>
                      <a:pt x="37" y="29"/>
                      <a:pt x="29" y="37"/>
                      <a:pt x="19" y="37"/>
                    </a:cubicBezTo>
                    <a:cubicBezTo>
                      <a:pt x="10" y="37"/>
                      <a:pt x="2" y="29"/>
                      <a:pt x="2" y="20"/>
                    </a:cubicBezTo>
                    <a:cubicBezTo>
                      <a:pt x="2" y="10"/>
                      <a:pt x="10" y="2"/>
                      <a:pt x="19" y="2"/>
                    </a:cubicBezTo>
                    <a:cubicBezTo>
                      <a:pt x="29" y="2"/>
                      <a:pt x="37" y="10"/>
                      <a:pt x="37" y="20"/>
                    </a:cubicBezTo>
                  </a:path>
                </a:pathLst>
              </a:custGeom>
              <a:solidFill>
                <a:srgbClr val="332F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2627" y="1813"/>
                <a:ext cx="222" cy="222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37"/>
                  </a:cxn>
                  <a:cxn ang="0">
                    <a:pos x="37" y="19"/>
                  </a:cxn>
                  <a:cxn ang="0">
                    <a:pos x="35" y="19"/>
                  </a:cxn>
                  <a:cxn ang="0">
                    <a:pos x="18" y="35"/>
                  </a:cxn>
                  <a:cxn ang="0">
                    <a:pos x="2" y="19"/>
                  </a:cxn>
                  <a:cxn ang="0">
                    <a:pos x="18" y="2"/>
                  </a:cxn>
                  <a:cxn ang="0">
                    <a:pos x="35" y="19"/>
                  </a:cxn>
                </a:cxnLst>
                <a:rect l="0" t="0" r="r" b="b"/>
                <a:pathLst>
                  <a:path w="37" h="37">
                    <a:moveTo>
                      <a:pt x="37" y="19"/>
                    </a:moveTo>
                    <a:cubicBezTo>
                      <a:pt x="37" y="9"/>
                      <a:pt x="29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9" y="37"/>
                      <a:pt x="37" y="29"/>
                      <a:pt x="37" y="19"/>
                    </a:cubicBezTo>
                    <a:moveTo>
                      <a:pt x="35" y="19"/>
                    </a:moveTo>
                    <a:cubicBezTo>
                      <a:pt x="35" y="28"/>
                      <a:pt x="27" y="35"/>
                      <a:pt x="18" y="35"/>
                    </a:cubicBezTo>
                    <a:cubicBezTo>
                      <a:pt x="9" y="35"/>
                      <a:pt x="2" y="28"/>
                      <a:pt x="2" y="19"/>
                    </a:cubicBezTo>
                    <a:cubicBezTo>
                      <a:pt x="2" y="10"/>
                      <a:pt x="9" y="2"/>
                      <a:pt x="18" y="2"/>
                    </a:cubicBezTo>
                    <a:cubicBezTo>
                      <a:pt x="27" y="2"/>
                      <a:pt x="35" y="10"/>
                      <a:pt x="35" y="19"/>
                    </a:cubicBezTo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2633" y="1819"/>
                <a:ext cx="210" cy="210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17" y="0"/>
                  </a:cxn>
                  <a:cxn ang="0">
                    <a:pos x="0" y="18"/>
                  </a:cxn>
                  <a:cxn ang="0">
                    <a:pos x="17" y="35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17" y="33"/>
                  </a:cxn>
                  <a:cxn ang="0">
                    <a:pos x="2" y="18"/>
                  </a:cxn>
                  <a:cxn ang="0">
                    <a:pos x="17" y="2"/>
                  </a:cxn>
                  <a:cxn ang="0">
                    <a:pos x="33" y="18"/>
                  </a:cxn>
                </a:cxnLst>
                <a:rect l="0" t="0" r="r" b="b"/>
                <a:pathLst>
                  <a:path w="35" h="35">
                    <a:moveTo>
                      <a:pt x="35" y="18"/>
                    </a:moveTo>
                    <a:cubicBezTo>
                      <a:pt x="35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27" y="35"/>
                      <a:pt x="35" y="27"/>
                      <a:pt x="35" y="18"/>
                    </a:cubicBezTo>
                    <a:moveTo>
                      <a:pt x="33" y="18"/>
                    </a:moveTo>
                    <a:cubicBezTo>
                      <a:pt x="33" y="26"/>
                      <a:pt x="26" y="33"/>
                      <a:pt x="17" y="33"/>
                    </a:cubicBezTo>
                    <a:cubicBezTo>
                      <a:pt x="9" y="33"/>
                      <a:pt x="2" y="26"/>
                      <a:pt x="2" y="18"/>
                    </a:cubicBezTo>
                    <a:cubicBezTo>
                      <a:pt x="2" y="9"/>
                      <a:pt x="9" y="2"/>
                      <a:pt x="17" y="2"/>
                    </a:cubicBezTo>
                    <a:cubicBezTo>
                      <a:pt x="26" y="2"/>
                      <a:pt x="33" y="9"/>
                      <a:pt x="33" y="18"/>
                    </a:cubicBezTo>
                  </a:path>
                </a:pathLst>
              </a:custGeom>
              <a:solidFill>
                <a:srgbClr val="4641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2639" y="1825"/>
                <a:ext cx="198" cy="198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16" y="0"/>
                  </a:cxn>
                  <a:cxn ang="0">
                    <a:pos x="0" y="17"/>
                  </a:cxn>
                  <a:cxn ang="0">
                    <a:pos x="16" y="33"/>
                  </a:cxn>
                  <a:cxn ang="0">
                    <a:pos x="33" y="17"/>
                  </a:cxn>
                  <a:cxn ang="0">
                    <a:pos x="31" y="17"/>
                  </a:cxn>
                  <a:cxn ang="0">
                    <a:pos x="16" y="31"/>
                  </a:cxn>
                  <a:cxn ang="0">
                    <a:pos x="2" y="17"/>
                  </a:cxn>
                  <a:cxn ang="0">
                    <a:pos x="16" y="2"/>
                  </a:cxn>
                  <a:cxn ang="0">
                    <a:pos x="31" y="17"/>
                  </a:cxn>
                </a:cxnLst>
                <a:rect l="0" t="0" r="r" b="b"/>
                <a:pathLst>
                  <a:path w="33" h="33">
                    <a:moveTo>
                      <a:pt x="33" y="17"/>
                    </a:moveTo>
                    <a:cubicBezTo>
                      <a:pt x="33" y="8"/>
                      <a:pt x="25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25" y="33"/>
                      <a:pt x="33" y="26"/>
                      <a:pt x="33" y="17"/>
                    </a:cubicBezTo>
                    <a:moveTo>
                      <a:pt x="31" y="17"/>
                    </a:moveTo>
                    <a:cubicBezTo>
                      <a:pt x="31" y="25"/>
                      <a:pt x="24" y="31"/>
                      <a:pt x="16" y="31"/>
                    </a:cubicBezTo>
                    <a:cubicBezTo>
                      <a:pt x="8" y="31"/>
                      <a:pt x="2" y="25"/>
                      <a:pt x="2" y="17"/>
                    </a:cubicBezTo>
                    <a:cubicBezTo>
                      <a:pt x="2" y="9"/>
                      <a:pt x="8" y="2"/>
                      <a:pt x="16" y="2"/>
                    </a:cubicBezTo>
                    <a:cubicBezTo>
                      <a:pt x="24" y="2"/>
                      <a:pt x="31" y="9"/>
                      <a:pt x="31" y="17"/>
                    </a:cubicBezTo>
                  </a:path>
                </a:pathLst>
              </a:custGeom>
              <a:solidFill>
                <a:srgbClr val="5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2645" y="1831"/>
                <a:ext cx="186" cy="186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15" y="31"/>
                  </a:cxn>
                  <a:cxn ang="0">
                    <a:pos x="31" y="16"/>
                  </a:cxn>
                  <a:cxn ang="0">
                    <a:pos x="29" y="16"/>
                  </a:cxn>
                  <a:cxn ang="0">
                    <a:pos x="15" y="29"/>
                  </a:cxn>
                  <a:cxn ang="0">
                    <a:pos x="2" y="16"/>
                  </a:cxn>
                  <a:cxn ang="0">
                    <a:pos x="15" y="2"/>
                  </a:cxn>
                  <a:cxn ang="0">
                    <a:pos x="29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cubicBezTo>
                      <a:pt x="31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moveTo>
                      <a:pt x="29" y="16"/>
                    </a:moveTo>
                    <a:cubicBezTo>
                      <a:pt x="29" y="23"/>
                      <a:pt x="23" y="29"/>
                      <a:pt x="15" y="29"/>
                    </a:cubicBezTo>
                    <a:cubicBezTo>
                      <a:pt x="8" y="29"/>
                      <a:pt x="2" y="23"/>
                      <a:pt x="2" y="16"/>
                    </a:cubicBezTo>
                    <a:cubicBezTo>
                      <a:pt x="2" y="8"/>
                      <a:pt x="8" y="2"/>
                      <a:pt x="15" y="2"/>
                    </a:cubicBezTo>
                    <a:cubicBezTo>
                      <a:pt x="23" y="2"/>
                      <a:pt x="29" y="8"/>
                      <a:pt x="29" y="16"/>
                    </a:cubicBezTo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2651" y="1837"/>
                <a:ext cx="174" cy="174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27" y="15"/>
                  </a:cxn>
                  <a:cxn ang="0">
                    <a:pos x="14" y="27"/>
                  </a:cxn>
                  <a:cxn ang="0">
                    <a:pos x="2" y="15"/>
                  </a:cxn>
                  <a:cxn ang="0">
                    <a:pos x="14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moveTo>
                      <a:pt x="27" y="15"/>
                    </a:moveTo>
                    <a:cubicBezTo>
                      <a:pt x="27" y="22"/>
                      <a:pt x="21" y="27"/>
                      <a:pt x="14" y="27"/>
                    </a:cubicBez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2"/>
                      <a:pt x="14" y="2"/>
                    </a:cubicBezTo>
                    <a:cubicBezTo>
                      <a:pt x="21" y="2"/>
                      <a:pt x="27" y="8"/>
                      <a:pt x="27" y="15"/>
                    </a:cubicBezTo>
                  </a:path>
                </a:pathLst>
              </a:custGeom>
              <a:solidFill>
                <a:srgbClr val="636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2657" y="1843"/>
                <a:ext cx="162" cy="162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13" y="27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13" y="25"/>
                  </a:cxn>
                  <a:cxn ang="0">
                    <a:pos x="2" y="14"/>
                  </a:cxn>
                  <a:cxn ang="0">
                    <a:pos x="13" y="2"/>
                  </a:cxn>
                  <a:cxn ang="0">
                    <a:pos x="25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1" y="27"/>
                      <a:pt x="27" y="21"/>
                      <a:pt x="27" y="14"/>
                    </a:cubicBezTo>
                    <a:moveTo>
                      <a:pt x="25" y="14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5"/>
                      <a:pt x="2" y="20"/>
                      <a:pt x="2" y="14"/>
                    </a:cubicBezTo>
                    <a:cubicBezTo>
                      <a:pt x="2" y="8"/>
                      <a:pt x="7" y="2"/>
                      <a:pt x="13" y="2"/>
                    </a:cubicBezTo>
                    <a:cubicBezTo>
                      <a:pt x="20" y="2"/>
                      <a:pt x="25" y="8"/>
                      <a:pt x="25" y="14"/>
                    </a:cubicBezTo>
                  </a:path>
                </a:pathLst>
              </a:custGeom>
              <a:solidFill>
                <a:srgbClr val="6C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2663" y="1849"/>
                <a:ext cx="150" cy="150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12" y="25"/>
                  </a:cxn>
                  <a:cxn ang="0">
                    <a:pos x="25" y="13"/>
                  </a:cxn>
                  <a:cxn ang="0">
                    <a:pos x="23" y="13"/>
                  </a:cxn>
                  <a:cxn ang="0">
                    <a:pos x="12" y="23"/>
                  </a:cxn>
                  <a:cxn ang="0">
                    <a:pos x="2" y="13"/>
                  </a:cxn>
                  <a:cxn ang="0">
                    <a:pos x="12" y="2"/>
                  </a:cxn>
                  <a:cxn ang="0">
                    <a:pos x="23" y="1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cubicBezTo>
                      <a:pt x="25" y="6"/>
                      <a:pt x="19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20"/>
                      <a:pt x="5" y="25"/>
                      <a:pt x="12" y="25"/>
                    </a:cubicBezTo>
                    <a:cubicBezTo>
                      <a:pt x="19" y="25"/>
                      <a:pt x="25" y="20"/>
                      <a:pt x="25" y="13"/>
                    </a:cubicBezTo>
                    <a:moveTo>
                      <a:pt x="23" y="13"/>
                    </a:moveTo>
                    <a:cubicBezTo>
                      <a:pt x="23" y="19"/>
                      <a:pt x="18" y="23"/>
                      <a:pt x="12" y="23"/>
                    </a:cubicBezTo>
                    <a:cubicBezTo>
                      <a:pt x="7" y="23"/>
                      <a:pt x="2" y="19"/>
                      <a:pt x="2" y="13"/>
                    </a:cubicBezTo>
                    <a:cubicBezTo>
                      <a:pt x="2" y="7"/>
                      <a:pt x="7" y="2"/>
                      <a:pt x="12" y="2"/>
                    </a:cubicBezTo>
                    <a:cubicBezTo>
                      <a:pt x="18" y="2"/>
                      <a:pt x="23" y="7"/>
                      <a:pt x="23" y="13"/>
                    </a:cubicBezTo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2669" y="1855"/>
                <a:ext cx="138" cy="138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11" y="23"/>
                  </a:cxn>
                  <a:cxn ang="0">
                    <a:pos x="23" y="12"/>
                  </a:cxn>
                  <a:cxn ang="0">
                    <a:pos x="21" y="12"/>
                  </a:cxn>
                  <a:cxn ang="0">
                    <a:pos x="11" y="21"/>
                  </a:cxn>
                  <a:cxn ang="0">
                    <a:pos x="2" y="12"/>
                  </a:cxn>
                  <a:cxn ang="0">
                    <a:pos x="11" y="2"/>
                  </a:cxn>
                  <a:cxn ang="0">
                    <a:pos x="21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8" y="23"/>
                      <a:pt x="23" y="18"/>
                      <a:pt x="23" y="12"/>
                    </a:cubicBezTo>
                    <a:moveTo>
                      <a:pt x="21" y="12"/>
                    </a:moveTo>
                    <a:cubicBezTo>
                      <a:pt x="21" y="17"/>
                      <a:pt x="16" y="21"/>
                      <a:pt x="11" y="21"/>
                    </a:cubicBezTo>
                    <a:cubicBezTo>
                      <a:pt x="6" y="21"/>
                      <a:pt x="2" y="17"/>
                      <a:pt x="2" y="12"/>
                    </a:cubicBezTo>
                    <a:cubicBezTo>
                      <a:pt x="2" y="7"/>
                      <a:pt x="6" y="2"/>
                      <a:pt x="11" y="2"/>
                    </a:cubicBezTo>
                    <a:cubicBezTo>
                      <a:pt x="16" y="2"/>
                      <a:pt x="21" y="7"/>
                      <a:pt x="21" y="12"/>
                    </a:cubicBezTo>
                  </a:path>
                </a:pathLst>
              </a:custGeom>
              <a:solidFill>
                <a:srgbClr val="7E7D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2675" y="1861"/>
                <a:ext cx="126" cy="12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10" y="21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10" y="19"/>
                  </a:cxn>
                  <a:cxn ang="0">
                    <a:pos x="2" y="11"/>
                  </a:cxn>
                  <a:cxn ang="0">
                    <a:pos x="10" y="3"/>
                  </a:cxn>
                  <a:cxn ang="0">
                    <a:pos x="19" y="11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1"/>
                      <a:pt x="10" y="21"/>
                    </a:cubicBezTo>
                    <a:cubicBezTo>
                      <a:pt x="16" y="21"/>
                      <a:pt x="21" y="17"/>
                      <a:pt x="21" y="11"/>
                    </a:cubicBezTo>
                    <a:moveTo>
                      <a:pt x="19" y="11"/>
                    </a:moveTo>
                    <a:cubicBezTo>
                      <a:pt x="19" y="15"/>
                      <a:pt x="15" y="19"/>
                      <a:pt x="10" y="19"/>
                    </a:cubicBezTo>
                    <a:cubicBezTo>
                      <a:pt x="6" y="19"/>
                      <a:pt x="2" y="15"/>
                      <a:pt x="2" y="11"/>
                    </a:cubicBezTo>
                    <a:cubicBezTo>
                      <a:pt x="2" y="6"/>
                      <a:pt x="6" y="3"/>
                      <a:pt x="10" y="3"/>
                    </a:cubicBezTo>
                    <a:cubicBezTo>
                      <a:pt x="15" y="3"/>
                      <a:pt x="19" y="6"/>
                      <a:pt x="19" y="11"/>
                    </a:cubicBezTo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2681" y="1867"/>
                <a:ext cx="114" cy="114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9" y="19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9" y="17"/>
                  </a:cxn>
                  <a:cxn ang="0">
                    <a:pos x="2" y="10"/>
                  </a:cxn>
                  <a:cxn ang="0">
                    <a:pos x="9" y="3"/>
                  </a:cxn>
                  <a:cxn ang="0">
                    <a:pos x="16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cubicBezTo>
                      <a:pt x="19" y="5"/>
                      <a:pt x="14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9" y="15"/>
                      <a:pt x="19" y="10"/>
                    </a:cubicBezTo>
                    <a:moveTo>
                      <a:pt x="16" y="10"/>
                    </a:moveTo>
                    <a:cubicBezTo>
                      <a:pt x="16" y="14"/>
                      <a:pt x="13" y="17"/>
                      <a:pt x="9" y="17"/>
                    </a:cubicBezTo>
                    <a:cubicBezTo>
                      <a:pt x="5" y="17"/>
                      <a:pt x="2" y="14"/>
                      <a:pt x="2" y="10"/>
                    </a:cubicBezTo>
                    <a:cubicBezTo>
                      <a:pt x="2" y="6"/>
                      <a:pt x="5" y="3"/>
                      <a:pt x="9" y="3"/>
                    </a:cubicBezTo>
                    <a:cubicBezTo>
                      <a:pt x="13" y="3"/>
                      <a:pt x="16" y="6"/>
                      <a:pt x="16" y="10"/>
                    </a:cubicBezTo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2687" y="1879"/>
                <a:ext cx="102" cy="96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8" y="2"/>
                  </a:cxn>
                  <a:cxn ang="0">
                    <a:pos x="14" y="8"/>
                  </a:cxn>
                </a:cxnLst>
                <a:rect l="0" t="0" r="r" b="b"/>
                <a:pathLst>
                  <a:path w="17" h="16">
                    <a:moveTo>
                      <a:pt x="17" y="8"/>
                    </a:moveTo>
                    <a:cubicBezTo>
                      <a:pt x="17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3" y="16"/>
                      <a:pt x="17" y="12"/>
                      <a:pt x="17" y="8"/>
                    </a:cubicBezTo>
                    <a:moveTo>
                      <a:pt x="14" y="8"/>
                    </a:moveTo>
                    <a:cubicBezTo>
                      <a:pt x="14" y="11"/>
                      <a:pt x="12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4"/>
                      <a:pt x="5" y="2"/>
                      <a:pt x="8" y="2"/>
                    </a:cubicBezTo>
                    <a:cubicBezTo>
                      <a:pt x="12" y="2"/>
                      <a:pt x="14" y="4"/>
                      <a:pt x="14" y="8"/>
                    </a:cubicBezTo>
                  </a:path>
                </a:pathLst>
              </a:custGeom>
              <a:solidFill>
                <a:srgbClr val="9C9B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2693" y="1885"/>
                <a:ext cx="84" cy="8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2" y="7"/>
                  </a:cxn>
                  <a:cxn ang="0">
                    <a:pos x="7" y="2"/>
                  </a:cxn>
                  <a:cxn ang="0">
                    <a:pos x="12" y="7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699" y="1891"/>
                <a:ext cx="72" cy="7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10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2"/>
                      <a:pt x="10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9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2"/>
                      <a:pt x="10" y="4"/>
                      <a:pt x="10" y="6"/>
                    </a:cubicBezTo>
                  </a:path>
                </a:pathLst>
              </a:custGeom>
              <a:solidFill>
                <a:srgbClr val="B0A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705" y="1897"/>
                <a:ext cx="60" cy="60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5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BD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711" y="1903"/>
                <a:ext cx="48" cy="4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Oval 61"/>
              <p:cNvSpPr>
                <a:spLocks noChangeArrowheads="1"/>
              </p:cNvSpPr>
              <p:nvPr/>
            </p:nvSpPr>
            <p:spPr bwMode="auto">
              <a:xfrm>
                <a:off x="2717" y="1909"/>
                <a:ext cx="36" cy="36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Oval 62"/>
              <p:cNvSpPr>
                <a:spLocks noChangeArrowheads="1"/>
              </p:cNvSpPr>
              <p:nvPr/>
            </p:nvSpPr>
            <p:spPr bwMode="auto">
              <a:xfrm>
                <a:off x="2723" y="1915"/>
                <a:ext cx="24" cy="24"/>
              </a:xfrm>
              <a:prstGeom prst="ellipse">
                <a:avLst/>
              </a:prstGeom>
              <a:solidFill>
                <a:srgbClr val="EDE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Oval 63"/>
              <p:cNvSpPr>
                <a:spLocks noChangeArrowheads="1"/>
              </p:cNvSpPr>
              <p:nvPr/>
            </p:nvSpPr>
            <p:spPr bwMode="auto">
              <a:xfrm>
                <a:off x="2729" y="192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64"/>
              <p:cNvSpPr>
                <a:spLocks/>
              </p:cNvSpPr>
              <p:nvPr/>
            </p:nvSpPr>
            <p:spPr bwMode="auto">
              <a:xfrm>
                <a:off x="2651" y="1837"/>
                <a:ext cx="174" cy="17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15"/>
                  </a:cxn>
                  <a:cxn ang="0">
                    <a:pos x="14" y="29"/>
                  </a:cxn>
                  <a:cxn ang="0">
                    <a:pos x="0" y="15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23" y="15"/>
                  </a:cxn>
                  <a:cxn ang="0">
                    <a:pos x="14" y="24"/>
                  </a:cxn>
                  <a:cxn ang="0">
                    <a:pos x="5" y="15"/>
                  </a:cxn>
                  <a:cxn ang="0">
                    <a:pos x="14" y="6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22" y="0"/>
                      <a:pt x="29" y="7"/>
                      <a:pt x="29" y="15"/>
                    </a:cubicBez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moveTo>
                      <a:pt x="14" y="6"/>
                    </a:moveTo>
                    <a:cubicBezTo>
                      <a:pt x="19" y="6"/>
                      <a:pt x="23" y="10"/>
                      <a:pt x="23" y="15"/>
                    </a:cubicBezTo>
                    <a:cubicBezTo>
                      <a:pt x="23" y="20"/>
                      <a:pt x="19" y="24"/>
                      <a:pt x="14" y="24"/>
                    </a:cubicBezTo>
                    <a:cubicBezTo>
                      <a:pt x="9" y="24"/>
                      <a:pt x="5" y="20"/>
                      <a:pt x="5" y="15"/>
                    </a:cubicBezTo>
                    <a:cubicBezTo>
                      <a:pt x="5" y="10"/>
                      <a:pt x="9" y="6"/>
                      <a:pt x="14" y="6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65"/>
              <p:cNvSpPr>
                <a:spLocks/>
              </p:cNvSpPr>
              <p:nvPr/>
            </p:nvSpPr>
            <p:spPr bwMode="auto">
              <a:xfrm>
                <a:off x="2663" y="1849"/>
                <a:ext cx="150" cy="1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13"/>
                  </a:cxn>
                  <a:cxn ang="0">
                    <a:pos x="12" y="25"/>
                  </a:cxn>
                  <a:cxn ang="0">
                    <a:pos x="0" y="13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24" y="13"/>
                  </a:cxn>
                  <a:cxn ang="0">
                    <a:pos x="12" y="24"/>
                  </a:cxn>
                  <a:cxn ang="0">
                    <a:pos x="1" y="13"/>
                  </a:cxn>
                  <a:cxn ang="0">
                    <a:pos x="12" y="1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19" y="0"/>
                      <a:pt x="25" y="6"/>
                      <a:pt x="25" y="13"/>
                    </a:cubicBezTo>
                    <a:cubicBezTo>
                      <a:pt x="25" y="20"/>
                      <a:pt x="19" y="25"/>
                      <a:pt x="12" y="25"/>
                    </a:cubicBezTo>
                    <a:cubicBezTo>
                      <a:pt x="5" y="25"/>
                      <a:pt x="0" y="20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moveTo>
                      <a:pt x="12" y="1"/>
                    </a:moveTo>
                    <a:cubicBezTo>
                      <a:pt x="19" y="1"/>
                      <a:pt x="24" y="7"/>
                      <a:pt x="24" y="13"/>
                    </a:cubicBezTo>
                    <a:cubicBezTo>
                      <a:pt x="24" y="19"/>
                      <a:pt x="19" y="24"/>
                      <a:pt x="12" y="24"/>
                    </a:cubicBezTo>
                    <a:cubicBezTo>
                      <a:pt x="6" y="24"/>
                      <a:pt x="1" y="19"/>
                      <a:pt x="1" y="13"/>
                    </a:cubicBezTo>
                    <a:cubicBezTo>
                      <a:pt x="1" y="7"/>
                      <a:pt x="6" y="1"/>
                      <a:pt x="12" y="1"/>
                    </a:cubicBezTo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66"/>
              <p:cNvSpPr>
                <a:spLocks/>
              </p:cNvSpPr>
              <p:nvPr/>
            </p:nvSpPr>
            <p:spPr bwMode="auto">
              <a:xfrm>
                <a:off x="2687" y="1879"/>
                <a:ext cx="96" cy="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8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14" y="8"/>
                  </a:cxn>
                  <a:cxn ang="0">
                    <a:pos x="8" y="13"/>
                  </a:cxn>
                  <a:cxn ang="0">
                    <a:pos x="3" y="8"/>
                  </a:cxn>
                  <a:cxn ang="0">
                    <a:pos x="8" y="2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13" y="0"/>
                      <a:pt x="16" y="3"/>
                      <a:pt x="16" y="8"/>
                    </a:cubicBezTo>
                    <a:cubicBezTo>
                      <a:pt x="16" y="12"/>
                      <a:pt x="13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moveTo>
                      <a:pt x="8" y="2"/>
                    </a:moveTo>
                    <a:cubicBezTo>
                      <a:pt x="11" y="2"/>
                      <a:pt x="14" y="5"/>
                      <a:pt x="14" y="8"/>
                    </a:cubicBezTo>
                    <a:cubicBezTo>
                      <a:pt x="14" y="11"/>
                      <a:pt x="11" y="13"/>
                      <a:pt x="8" y="13"/>
                    </a:cubicBezTo>
                    <a:cubicBezTo>
                      <a:pt x="5" y="13"/>
                      <a:pt x="3" y="11"/>
                      <a:pt x="3" y="8"/>
                    </a:cubicBezTo>
                    <a:cubicBezTo>
                      <a:pt x="3" y="5"/>
                      <a:pt x="5" y="2"/>
                      <a:pt x="8" y="2"/>
                    </a:cubicBezTo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Freeform 67"/>
              <p:cNvSpPr>
                <a:spLocks/>
              </p:cNvSpPr>
              <p:nvPr/>
            </p:nvSpPr>
            <p:spPr bwMode="auto">
              <a:xfrm>
                <a:off x="2717" y="1945"/>
                <a:ext cx="36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Freeform 68"/>
              <p:cNvSpPr>
                <a:spLocks/>
              </p:cNvSpPr>
              <p:nvPr/>
            </p:nvSpPr>
            <p:spPr bwMode="auto">
              <a:xfrm>
                <a:off x="2747" y="1897"/>
                <a:ext cx="18" cy="1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2"/>
                      <a:pt x="3" y="3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3" name="Freeform 69"/>
              <p:cNvSpPr>
                <a:spLocks/>
              </p:cNvSpPr>
              <p:nvPr/>
            </p:nvSpPr>
            <p:spPr bwMode="auto">
              <a:xfrm>
                <a:off x="2705" y="1897"/>
                <a:ext cx="18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Oval 70"/>
              <p:cNvSpPr>
                <a:spLocks noChangeArrowheads="1"/>
              </p:cNvSpPr>
              <p:nvPr/>
            </p:nvSpPr>
            <p:spPr bwMode="auto">
              <a:xfrm>
                <a:off x="2723" y="1915"/>
                <a:ext cx="24" cy="18"/>
              </a:xfrm>
              <a:prstGeom prst="ellipse">
                <a:avLst/>
              </a:pr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Oval 71"/>
              <p:cNvSpPr>
                <a:spLocks noChangeArrowheads="1"/>
              </p:cNvSpPr>
              <p:nvPr/>
            </p:nvSpPr>
            <p:spPr bwMode="auto">
              <a:xfrm>
                <a:off x="2009" y="1861"/>
                <a:ext cx="126" cy="126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72"/>
              <p:cNvSpPr>
                <a:spLocks/>
              </p:cNvSpPr>
              <p:nvPr/>
            </p:nvSpPr>
            <p:spPr bwMode="auto">
              <a:xfrm>
                <a:off x="1949" y="1801"/>
                <a:ext cx="252" cy="246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42" y="21"/>
                  </a:cxn>
                  <a:cxn ang="0">
                    <a:pos x="40" y="21"/>
                  </a:cxn>
                  <a:cxn ang="0">
                    <a:pos x="21" y="39"/>
                  </a:cxn>
                  <a:cxn ang="0">
                    <a:pos x="2" y="21"/>
                  </a:cxn>
                  <a:cxn ang="0">
                    <a:pos x="21" y="2"/>
                  </a:cxn>
                  <a:cxn ang="0">
                    <a:pos x="40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cubicBezTo>
                      <a:pt x="42" y="9"/>
                      <a:pt x="3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32" y="41"/>
                      <a:pt x="42" y="32"/>
                      <a:pt x="42" y="21"/>
                    </a:cubicBezTo>
                    <a:moveTo>
                      <a:pt x="40" y="21"/>
                    </a:moveTo>
                    <a:cubicBezTo>
                      <a:pt x="40" y="31"/>
                      <a:pt x="31" y="39"/>
                      <a:pt x="21" y="39"/>
                    </a:cubicBezTo>
                    <a:cubicBezTo>
                      <a:pt x="11" y="39"/>
                      <a:pt x="2" y="31"/>
                      <a:pt x="2" y="21"/>
                    </a:cubicBezTo>
                    <a:cubicBezTo>
                      <a:pt x="2" y="11"/>
                      <a:pt x="11" y="2"/>
                      <a:pt x="21" y="2"/>
                    </a:cubicBezTo>
                    <a:cubicBezTo>
                      <a:pt x="31" y="2"/>
                      <a:pt x="40" y="11"/>
                      <a:pt x="40" y="2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Freeform 73"/>
              <p:cNvSpPr>
                <a:spLocks/>
              </p:cNvSpPr>
              <p:nvPr/>
            </p:nvSpPr>
            <p:spPr bwMode="auto">
              <a:xfrm>
                <a:off x="1955" y="1807"/>
                <a:ext cx="240" cy="234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20" y="39"/>
                  </a:cxn>
                  <a:cxn ang="0">
                    <a:pos x="40" y="20"/>
                  </a:cxn>
                  <a:cxn ang="0">
                    <a:pos x="37" y="20"/>
                  </a:cxn>
                  <a:cxn ang="0">
                    <a:pos x="20" y="37"/>
                  </a:cxn>
                  <a:cxn ang="0">
                    <a:pos x="2" y="20"/>
                  </a:cxn>
                  <a:cxn ang="0">
                    <a:pos x="20" y="2"/>
                  </a:cxn>
                  <a:cxn ang="0">
                    <a:pos x="37" y="20"/>
                  </a:cxn>
                </a:cxnLst>
                <a:rect l="0" t="0" r="r" b="b"/>
                <a:pathLst>
                  <a:path w="40" h="39">
                    <a:moveTo>
                      <a:pt x="40" y="20"/>
                    </a:move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1" y="39"/>
                      <a:pt x="40" y="31"/>
                      <a:pt x="40" y="20"/>
                    </a:cubicBezTo>
                    <a:moveTo>
                      <a:pt x="37" y="20"/>
                    </a:moveTo>
                    <a:cubicBezTo>
                      <a:pt x="37" y="29"/>
                      <a:pt x="30" y="37"/>
                      <a:pt x="20" y="37"/>
                    </a:cubicBezTo>
                    <a:cubicBezTo>
                      <a:pt x="10" y="37"/>
                      <a:pt x="2" y="29"/>
                      <a:pt x="2" y="20"/>
                    </a:cubicBezTo>
                    <a:cubicBezTo>
                      <a:pt x="2" y="10"/>
                      <a:pt x="10" y="2"/>
                      <a:pt x="20" y="2"/>
                    </a:cubicBezTo>
                    <a:cubicBezTo>
                      <a:pt x="30" y="2"/>
                      <a:pt x="37" y="10"/>
                      <a:pt x="37" y="20"/>
                    </a:cubicBezTo>
                  </a:path>
                </a:pathLst>
              </a:custGeom>
              <a:solidFill>
                <a:srgbClr val="332F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74"/>
              <p:cNvSpPr>
                <a:spLocks/>
              </p:cNvSpPr>
              <p:nvPr/>
            </p:nvSpPr>
            <p:spPr bwMode="auto">
              <a:xfrm>
                <a:off x="1961" y="1813"/>
                <a:ext cx="228" cy="222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19" y="0"/>
                  </a:cxn>
                  <a:cxn ang="0">
                    <a:pos x="0" y="19"/>
                  </a:cxn>
                  <a:cxn ang="0">
                    <a:pos x="19" y="37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19" y="35"/>
                  </a:cxn>
                  <a:cxn ang="0">
                    <a:pos x="2" y="19"/>
                  </a:cxn>
                  <a:cxn ang="0">
                    <a:pos x="19" y="2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cubicBezTo>
                      <a:pt x="38" y="9"/>
                      <a:pt x="2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29"/>
                      <a:pt x="9" y="37"/>
                      <a:pt x="19" y="37"/>
                    </a:cubicBezTo>
                    <a:cubicBezTo>
                      <a:pt x="29" y="37"/>
                      <a:pt x="38" y="29"/>
                      <a:pt x="38" y="19"/>
                    </a:cubicBezTo>
                    <a:moveTo>
                      <a:pt x="35" y="19"/>
                    </a:moveTo>
                    <a:cubicBezTo>
                      <a:pt x="35" y="28"/>
                      <a:pt x="28" y="35"/>
                      <a:pt x="19" y="35"/>
                    </a:cubicBezTo>
                    <a:cubicBezTo>
                      <a:pt x="10" y="35"/>
                      <a:pt x="2" y="28"/>
                      <a:pt x="2" y="19"/>
                    </a:cubicBezTo>
                    <a:cubicBezTo>
                      <a:pt x="2" y="10"/>
                      <a:pt x="10" y="2"/>
                      <a:pt x="19" y="2"/>
                    </a:cubicBezTo>
                    <a:cubicBezTo>
                      <a:pt x="28" y="2"/>
                      <a:pt x="35" y="10"/>
                      <a:pt x="35" y="19"/>
                    </a:cubicBezTo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Freeform 75"/>
              <p:cNvSpPr>
                <a:spLocks/>
              </p:cNvSpPr>
              <p:nvPr/>
            </p:nvSpPr>
            <p:spPr bwMode="auto">
              <a:xfrm>
                <a:off x="1967" y="1819"/>
                <a:ext cx="210" cy="210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18" y="35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18" y="33"/>
                  </a:cxn>
                  <a:cxn ang="0">
                    <a:pos x="2" y="18"/>
                  </a:cxn>
                  <a:cxn ang="0">
                    <a:pos x="18" y="2"/>
                  </a:cxn>
                  <a:cxn ang="0">
                    <a:pos x="33" y="18"/>
                  </a:cxn>
                </a:cxnLst>
                <a:rect l="0" t="0" r="r" b="b"/>
                <a:pathLst>
                  <a:path w="35" h="35">
                    <a:moveTo>
                      <a:pt x="35" y="18"/>
                    </a:moveTo>
                    <a:cubicBezTo>
                      <a:pt x="35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moveTo>
                      <a:pt x="33" y="18"/>
                    </a:moveTo>
                    <a:cubicBezTo>
                      <a:pt x="33" y="26"/>
                      <a:pt x="26" y="33"/>
                      <a:pt x="18" y="33"/>
                    </a:cubicBezTo>
                    <a:cubicBezTo>
                      <a:pt x="9" y="33"/>
                      <a:pt x="2" y="26"/>
                      <a:pt x="2" y="18"/>
                    </a:cubicBezTo>
                    <a:cubicBezTo>
                      <a:pt x="2" y="9"/>
                      <a:pt x="9" y="2"/>
                      <a:pt x="18" y="2"/>
                    </a:cubicBezTo>
                    <a:cubicBezTo>
                      <a:pt x="26" y="2"/>
                      <a:pt x="33" y="9"/>
                      <a:pt x="33" y="18"/>
                    </a:cubicBezTo>
                  </a:path>
                </a:pathLst>
              </a:custGeom>
              <a:solidFill>
                <a:srgbClr val="4641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Freeform 76"/>
              <p:cNvSpPr>
                <a:spLocks/>
              </p:cNvSpPr>
              <p:nvPr/>
            </p:nvSpPr>
            <p:spPr bwMode="auto">
              <a:xfrm>
                <a:off x="1973" y="1825"/>
                <a:ext cx="198" cy="198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17" y="33"/>
                  </a:cxn>
                  <a:cxn ang="0">
                    <a:pos x="33" y="17"/>
                  </a:cxn>
                  <a:cxn ang="0">
                    <a:pos x="31" y="17"/>
                  </a:cxn>
                  <a:cxn ang="0">
                    <a:pos x="17" y="31"/>
                  </a:cxn>
                  <a:cxn ang="0">
                    <a:pos x="2" y="17"/>
                  </a:cxn>
                  <a:cxn ang="0">
                    <a:pos x="17" y="2"/>
                  </a:cxn>
                  <a:cxn ang="0">
                    <a:pos x="31" y="17"/>
                  </a:cxn>
                </a:cxnLst>
                <a:rect l="0" t="0" r="r" b="b"/>
                <a:pathLst>
                  <a:path w="33" h="33">
                    <a:moveTo>
                      <a:pt x="33" y="17"/>
                    </a:moveTo>
                    <a:cubicBezTo>
                      <a:pt x="33" y="8"/>
                      <a:pt x="26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moveTo>
                      <a:pt x="31" y="17"/>
                    </a:moveTo>
                    <a:cubicBezTo>
                      <a:pt x="31" y="25"/>
                      <a:pt x="25" y="31"/>
                      <a:pt x="17" y="31"/>
                    </a:cubicBezTo>
                    <a:cubicBezTo>
                      <a:pt x="9" y="31"/>
                      <a:pt x="2" y="25"/>
                      <a:pt x="2" y="17"/>
                    </a:cubicBezTo>
                    <a:cubicBezTo>
                      <a:pt x="2" y="9"/>
                      <a:pt x="9" y="2"/>
                      <a:pt x="17" y="2"/>
                    </a:cubicBezTo>
                    <a:cubicBezTo>
                      <a:pt x="25" y="2"/>
                      <a:pt x="31" y="9"/>
                      <a:pt x="31" y="17"/>
                    </a:cubicBezTo>
                  </a:path>
                </a:pathLst>
              </a:custGeom>
              <a:solidFill>
                <a:srgbClr val="5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77"/>
              <p:cNvSpPr>
                <a:spLocks/>
              </p:cNvSpPr>
              <p:nvPr/>
            </p:nvSpPr>
            <p:spPr bwMode="auto">
              <a:xfrm>
                <a:off x="1979" y="1831"/>
                <a:ext cx="186" cy="186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16" y="31"/>
                  </a:cxn>
                  <a:cxn ang="0">
                    <a:pos x="31" y="16"/>
                  </a:cxn>
                  <a:cxn ang="0">
                    <a:pos x="29" y="16"/>
                  </a:cxn>
                  <a:cxn ang="0">
                    <a:pos x="16" y="29"/>
                  </a:cxn>
                  <a:cxn ang="0">
                    <a:pos x="2" y="16"/>
                  </a:cxn>
                  <a:cxn ang="0">
                    <a:pos x="16" y="2"/>
                  </a:cxn>
                  <a:cxn ang="0">
                    <a:pos x="29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moveTo>
                      <a:pt x="29" y="16"/>
                    </a:moveTo>
                    <a:cubicBezTo>
                      <a:pt x="29" y="23"/>
                      <a:pt x="23" y="29"/>
                      <a:pt x="16" y="29"/>
                    </a:cubicBezTo>
                    <a:cubicBezTo>
                      <a:pt x="8" y="29"/>
                      <a:pt x="2" y="23"/>
                      <a:pt x="2" y="16"/>
                    </a:cubicBezTo>
                    <a:cubicBezTo>
                      <a:pt x="2" y="8"/>
                      <a:pt x="8" y="2"/>
                      <a:pt x="16" y="2"/>
                    </a:cubicBezTo>
                    <a:cubicBezTo>
                      <a:pt x="23" y="2"/>
                      <a:pt x="29" y="8"/>
                      <a:pt x="29" y="16"/>
                    </a:cubicBezTo>
                  </a:path>
                </a:pathLst>
              </a:custGeom>
              <a:solidFill>
                <a:srgbClr val="5A5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78"/>
              <p:cNvSpPr>
                <a:spLocks/>
              </p:cNvSpPr>
              <p:nvPr/>
            </p:nvSpPr>
            <p:spPr bwMode="auto">
              <a:xfrm>
                <a:off x="1985" y="1837"/>
                <a:ext cx="174" cy="174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15" y="29"/>
                  </a:cxn>
                  <a:cxn ang="0">
                    <a:pos x="29" y="15"/>
                  </a:cxn>
                  <a:cxn ang="0">
                    <a:pos x="27" y="15"/>
                  </a:cxn>
                  <a:cxn ang="0">
                    <a:pos x="15" y="27"/>
                  </a:cxn>
                  <a:cxn ang="0">
                    <a:pos x="2" y="15"/>
                  </a:cxn>
                  <a:cxn ang="0">
                    <a:pos x="15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23" y="29"/>
                      <a:pt x="29" y="23"/>
                      <a:pt x="29" y="15"/>
                    </a:cubicBezTo>
                    <a:moveTo>
                      <a:pt x="27" y="15"/>
                    </a:moveTo>
                    <a:cubicBezTo>
                      <a:pt x="27" y="22"/>
                      <a:pt x="22" y="27"/>
                      <a:pt x="15" y="27"/>
                    </a:cubicBezTo>
                    <a:cubicBezTo>
                      <a:pt x="8" y="27"/>
                      <a:pt x="2" y="22"/>
                      <a:pt x="2" y="15"/>
                    </a:cubicBezTo>
                    <a:cubicBezTo>
                      <a:pt x="2" y="8"/>
                      <a:pt x="8" y="2"/>
                      <a:pt x="15" y="2"/>
                    </a:cubicBezTo>
                    <a:cubicBezTo>
                      <a:pt x="22" y="2"/>
                      <a:pt x="27" y="8"/>
                      <a:pt x="27" y="15"/>
                    </a:cubicBezTo>
                  </a:path>
                </a:pathLst>
              </a:custGeom>
              <a:solidFill>
                <a:srgbClr val="636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79"/>
              <p:cNvSpPr>
                <a:spLocks/>
              </p:cNvSpPr>
              <p:nvPr/>
            </p:nvSpPr>
            <p:spPr bwMode="auto">
              <a:xfrm>
                <a:off x="1991" y="1843"/>
                <a:ext cx="162" cy="162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14" y="27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14" y="25"/>
                  </a:cxn>
                  <a:cxn ang="0">
                    <a:pos x="2" y="14"/>
                  </a:cxn>
                  <a:cxn ang="0">
                    <a:pos x="14" y="2"/>
                  </a:cxn>
                  <a:cxn ang="0">
                    <a:pos x="25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moveTo>
                      <a:pt x="25" y="14"/>
                    </a:move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2" y="20"/>
                      <a:pt x="2" y="14"/>
                    </a:cubicBezTo>
                    <a:cubicBezTo>
                      <a:pt x="2" y="8"/>
                      <a:pt x="8" y="2"/>
                      <a:pt x="14" y="2"/>
                    </a:cubicBezTo>
                    <a:cubicBezTo>
                      <a:pt x="20" y="2"/>
                      <a:pt x="25" y="8"/>
                      <a:pt x="25" y="14"/>
                    </a:cubicBezTo>
                  </a:path>
                </a:pathLst>
              </a:custGeom>
              <a:solidFill>
                <a:srgbClr val="6C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80"/>
              <p:cNvSpPr>
                <a:spLocks/>
              </p:cNvSpPr>
              <p:nvPr/>
            </p:nvSpPr>
            <p:spPr bwMode="auto">
              <a:xfrm>
                <a:off x="1997" y="1849"/>
                <a:ext cx="150" cy="150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13" y="25"/>
                  </a:cxn>
                  <a:cxn ang="0">
                    <a:pos x="25" y="13"/>
                  </a:cxn>
                  <a:cxn ang="0">
                    <a:pos x="23" y="13"/>
                  </a:cxn>
                  <a:cxn ang="0">
                    <a:pos x="13" y="23"/>
                  </a:cxn>
                  <a:cxn ang="0">
                    <a:pos x="2" y="13"/>
                  </a:cxn>
                  <a:cxn ang="0">
                    <a:pos x="13" y="2"/>
                  </a:cxn>
                  <a:cxn ang="0">
                    <a:pos x="23" y="13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cubicBezTo>
                      <a:pt x="25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ubicBezTo>
                      <a:pt x="20" y="25"/>
                      <a:pt x="25" y="20"/>
                      <a:pt x="25" y="13"/>
                    </a:cubicBezTo>
                    <a:moveTo>
                      <a:pt x="23" y="13"/>
                    </a:moveTo>
                    <a:cubicBezTo>
                      <a:pt x="23" y="19"/>
                      <a:pt x="19" y="23"/>
                      <a:pt x="13" y="23"/>
                    </a:cubicBezTo>
                    <a:cubicBezTo>
                      <a:pt x="7" y="23"/>
                      <a:pt x="2" y="19"/>
                      <a:pt x="2" y="13"/>
                    </a:cubicBezTo>
                    <a:cubicBezTo>
                      <a:pt x="2" y="7"/>
                      <a:pt x="7" y="2"/>
                      <a:pt x="13" y="2"/>
                    </a:cubicBezTo>
                    <a:cubicBezTo>
                      <a:pt x="19" y="2"/>
                      <a:pt x="23" y="7"/>
                      <a:pt x="23" y="13"/>
                    </a:cubicBezTo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Freeform 81"/>
              <p:cNvSpPr>
                <a:spLocks/>
              </p:cNvSpPr>
              <p:nvPr/>
            </p:nvSpPr>
            <p:spPr bwMode="auto">
              <a:xfrm>
                <a:off x="2003" y="1855"/>
                <a:ext cx="138" cy="138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2" y="23"/>
                  </a:cxn>
                  <a:cxn ang="0">
                    <a:pos x="23" y="12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3" y="12"/>
                  </a:cxn>
                  <a:cxn ang="0">
                    <a:pos x="12" y="2"/>
                  </a:cxn>
                  <a:cxn ang="0">
                    <a:pos x="21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cubicBezTo>
                      <a:pt x="23" y="6"/>
                      <a:pt x="18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8"/>
                      <a:pt x="6" y="23"/>
                      <a:pt x="12" y="23"/>
                    </a:cubicBezTo>
                    <a:cubicBezTo>
                      <a:pt x="18" y="23"/>
                      <a:pt x="23" y="18"/>
                      <a:pt x="23" y="12"/>
                    </a:cubicBezTo>
                    <a:moveTo>
                      <a:pt x="21" y="12"/>
                    </a:moveTo>
                    <a:cubicBezTo>
                      <a:pt x="21" y="17"/>
                      <a:pt x="17" y="21"/>
                      <a:pt x="12" y="21"/>
                    </a:cubicBezTo>
                    <a:cubicBezTo>
                      <a:pt x="7" y="21"/>
                      <a:pt x="3" y="17"/>
                      <a:pt x="3" y="12"/>
                    </a:cubicBezTo>
                    <a:cubicBezTo>
                      <a:pt x="3" y="7"/>
                      <a:pt x="7" y="2"/>
                      <a:pt x="12" y="2"/>
                    </a:cubicBezTo>
                    <a:cubicBezTo>
                      <a:pt x="17" y="2"/>
                      <a:pt x="21" y="7"/>
                      <a:pt x="21" y="12"/>
                    </a:cubicBezTo>
                  </a:path>
                </a:pathLst>
              </a:custGeom>
              <a:solidFill>
                <a:srgbClr val="7E7D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Freeform 82"/>
              <p:cNvSpPr>
                <a:spLocks/>
              </p:cNvSpPr>
              <p:nvPr/>
            </p:nvSpPr>
            <p:spPr bwMode="auto">
              <a:xfrm>
                <a:off x="2009" y="1861"/>
                <a:ext cx="126" cy="12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11" y="21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11" y="19"/>
                  </a:cxn>
                  <a:cxn ang="0">
                    <a:pos x="3" y="11"/>
                  </a:cxn>
                  <a:cxn ang="0">
                    <a:pos x="11" y="3"/>
                  </a:cxn>
                  <a:cxn ang="0">
                    <a:pos x="19" y="11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1"/>
                      <a:pt x="11" y="21"/>
                    </a:cubicBezTo>
                    <a:cubicBezTo>
                      <a:pt x="17" y="21"/>
                      <a:pt x="21" y="17"/>
                      <a:pt x="21" y="11"/>
                    </a:cubicBezTo>
                    <a:moveTo>
                      <a:pt x="19" y="11"/>
                    </a:moveTo>
                    <a:cubicBezTo>
                      <a:pt x="19" y="15"/>
                      <a:pt x="15" y="19"/>
                      <a:pt x="11" y="19"/>
                    </a:cubicBezTo>
                    <a:cubicBezTo>
                      <a:pt x="6" y="19"/>
                      <a:pt x="3" y="15"/>
                      <a:pt x="3" y="11"/>
                    </a:cubicBezTo>
                    <a:cubicBezTo>
                      <a:pt x="3" y="6"/>
                      <a:pt x="6" y="3"/>
                      <a:pt x="11" y="3"/>
                    </a:cubicBezTo>
                    <a:cubicBezTo>
                      <a:pt x="15" y="3"/>
                      <a:pt x="19" y="6"/>
                      <a:pt x="19" y="11"/>
                    </a:cubicBezTo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83"/>
              <p:cNvSpPr>
                <a:spLocks/>
              </p:cNvSpPr>
              <p:nvPr/>
            </p:nvSpPr>
            <p:spPr bwMode="auto">
              <a:xfrm>
                <a:off x="2021" y="1867"/>
                <a:ext cx="108" cy="114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9" y="19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9" y="17"/>
                  </a:cxn>
                  <a:cxn ang="0">
                    <a:pos x="2" y="10"/>
                  </a:cxn>
                  <a:cxn ang="0">
                    <a:pos x="9" y="3"/>
                  </a:cxn>
                  <a:cxn ang="0">
                    <a:pos x="16" y="10"/>
                  </a:cxn>
                </a:cxnLst>
                <a:rect l="0" t="0" r="r" b="b"/>
                <a:pathLst>
                  <a:path w="18" h="19">
                    <a:moveTo>
                      <a:pt x="18" y="10"/>
                    </a:moveTo>
                    <a:cubicBezTo>
                      <a:pt x="18" y="5"/>
                      <a:pt x="14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moveTo>
                      <a:pt x="16" y="10"/>
                    </a:moveTo>
                    <a:cubicBezTo>
                      <a:pt x="16" y="14"/>
                      <a:pt x="13" y="17"/>
                      <a:pt x="9" y="17"/>
                    </a:cubicBezTo>
                    <a:cubicBezTo>
                      <a:pt x="5" y="17"/>
                      <a:pt x="2" y="14"/>
                      <a:pt x="2" y="10"/>
                    </a:cubicBezTo>
                    <a:cubicBezTo>
                      <a:pt x="2" y="6"/>
                      <a:pt x="5" y="3"/>
                      <a:pt x="9" y="3"/>
                    </a:cubicBezTo>
                    <a:cubicBezTo>
                      <a:pt x="13" y="3"/>
                      <a:pt x="16" y="6"/>
                      <a:pt x="16" y="10"/>
                    </a:cubicBezTo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84"/>
              <p:cNvSpPr>
                <a:spLocks/>
              </p:cNvSpPr>
              <p:nvPr/>
            </p:nvSpPr>
            <p:spPr bwMode="auto">
              <a:xfrm>
                <a:off x="2027" y="1879"/>
                <a:ext cx="96" cy="96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8" y="2"/>
                  </a:cxn>
                  <a:cxn ang="0">
                    <a:pos x="14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6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1" y="14"/>
                      <a:pt x="8" y="14"/>
                    </a:cubicBezTo>
                    <a:cubicBezTo>
                      <a:pt x="4" y="14"/>
                      <a:pt x="2" y="11"/>
                      <a:pt x="2" y="8"/>
                    </a:cubicBezTo>
                    <a:cubicBezTo>
                      <a:pt x="2" y="4"/>
                      <a:pt x="4" y="2"/>
                      <a:pt x="8" y="2"/>
                    </a:cubicBezTo>
                    <a:cubicBezTo>
                      <a:pt x="11" y="2"/>
                      <a:pt x="14" y="4"/>
                      <a:pt x="14" y="8"/>
                    </a:cubicBezTo>
                  </a:path>
                </a:pathLst>
              </a:custGeom>
              <a:solidFill>
                <a:srgbClr val="9C9B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Freeform 85"/>
              <p:cNvSpPr>
                <a:spLocks/>
              </p:cNvSpPr>
              <p:nvPr/>
            </p:nvSpPr>
            <p:spPr bwMode="auto">
              <a:xfrm>
                <a:off x="2033" y="1885"/>
                <a:ext cx="84" cy="8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2" y="7"/>
                  </a:cxn>
                  <a:cxn ang="0">
                    <a:pos x="7" y="2"/>
                  </a:cxn>
                  <a:cxn ang="0">
                    <a:pos x="12" y="7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86"/>
              <p:cNvSpPr>
                <a:spLocks/>
              </p:cNvSpPr>
              <p:nvPr/>
            </p:nvSpPr>
            <p:spPr bwMode="auto">
              <a:xfrm>
                <a:off x="2039" y="1891"/>
                <a:ext cx="72" cy="7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10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B0A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Freeform 87"/>
              <p:cNvSpPr>
                <a:spLocks/>
              </p:cNvSpPr>
              <p:nvPr/>
            </p:nvSpPr>
            <p:spPr bwMode="auto">
              <a:xfrm>
                <a:off x="2045" y="1897"/>
                <a:ext cx="60" cy="60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5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BD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88"/>
              <p:cNvSpPr>
                <a:spLocks/>
              </p:cNvSpPr>
              <p:nvPr/>
            </p:nvSpPr>
            <p:spPr bwMode="auto">
              <a:xfrm>
                <a:off x="2051" y="1903"/>
                <a:ext cx="48" cy="4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CBCB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Oval 89"/>
              <p:cNvSpPr>
                <a:spLocks noChangeArrowheads="1"/>
              </p:cNvSpPr>
              <p:nvPr/>
            </p:nvSpPr>
            <p:spPr bwMode="auto">
              <a:xfrm>
                <a:off x="2057" y="1909"/>
                <a:ext cx="36" cy="36"/>
              </a:xfrm>
              <a:prstGeom prst="ellipse">
                <a:avLst/>
              </a:pr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Oval 90"/>
              <p:cNvSpPr>
                <a:spLocks noChangeArrowheads="1"/>
              </p:cNvSpPr>
              <p:nvPr/>
            </p:nvSpPr>
            <p:spPr bwMode="auto">
              <a:xfrm>
                <a:off x="2063" y="1915"/>
                <a:ext cx="24" cy="24"/>
              </a:xfrm>
              <a:prstGeom prst="ellipse">
                <a:avLst/>
              </a:prstGeom>
              <a:solidFill>
                <a:srgbClr val="EDED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Oval 91"/>
              <p:cNvSpPr>
                <a:spLocks noChangeArrowheads="1"/>
              </p:cNvSpPr>
              <p:nvPr/>
            </p:nvSpPr>
            <p:spPr bwMode="auto">
              <a:xfrm>
                <a:off x="2069" y="192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92"/>
              <p:cNvSpPr>
                <a:spLocks/>
              </p:cNvSpPr>
              <p:nvPr/>
            </p:nvSpPr>
            <p:spPr bwMode="auto">
              <a:xfrm>
                <a:off x="1985" y="1837"/>
                <a:ext cx="180" cy="17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15"/>
                  </a:cxn>
                  <a:cxn ang="0">
                    <a:pos x="15" y="29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15" y="6"/>
                  </a:cxn>
                  <a:cxn ang="0">
                    <a:pos x="24" y="15"/>
                  </a:cxn>
                  <a:cxn ang="0">
                    <a:pos x="15" y="24"/>
                  </a:cxn>
                  <a:cxn ang="0">
                    <a:pos x="6" y="15"/>
                  </a:cxn>
                  <a:cxn ang="0">
                    <a:pos x="15" y="6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cubicBezTo>
                      <a:pt x="23" y="0"/>
                      <a:pt x="30" y="7"/>
                      <a:pt x="30" y="15"/>
                    </a:cubicBezTo>
                    <a:cubicBezTo>
                      <a:pt x="30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moveTo>
                      <a:pt x="15" y="6"/>
                    </a:moveTo>
                    <a:cubicBezTo>
                      <a:pt x="20" y="6"/>
                      <a:pt x="24" y="10"/>
                      <a:pt x="24" y="15"/>
                    </a:cubicBezTo>
                    <a:cubicBezTo>
                      <a:pt x="24" y="20"/>
                      <a:pt x="20" y="24"/>
                      <a:pt x="15" y="24"/>
                    </a:cubicBezTo>
                    <a:cubicBezTo>
                      <a:pt x="10" y="24"/>
                      <a:pt x="6" y="20"/>
                      <a:pt x="6" y="15"/>
                    </a:cubicBezTo>
                    <a:cubicBezTo>
                      <a:pt x="6" y="10"/>
                      <a:pt x="10" y="6"/>
                      <a:pt x="15" y="6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Freeform 93"/>
              <p:cNvSpPr>
                <a:spLocks/>
              </p:cNvSpPr>
              <p:nvPr/>
            </p:nvSpPr>
            <p:spPr bwMode="auto">
              <a:xfrm>
                <a:off x="1997" y="1849"/>
                <a:ext cx="150" cy="1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" y="13"/>
                  </a:cxn>
                  <a:cxn ang="0">
                    <a:pos x="13" y="1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20" y="0"/>
                      <a:pt x="25" y="6"/>
                      <a:pt x="25" y="13"/>
                    </a:cubicBezTo>
                    <a:cubicBezTo>
                      <a:pt x="25" y="20"/>
                      <a:pt x="20" y="25"/>
                      <a:pt x="13" y="25"/>
                    </a:cubicBezTo>
                    <a:cubicBezTo>
                      <a:pt x="6" y="25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moveTo>
                      <a:pt x="13" y="1"/>
                    </a:moveTo>
                    <a:cubicBezTo>
                      <a:pt x="19" y="1"/>
                      <a:pt x="24" y="7"/>
                      <a:pt x="24" y="13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7" y="24"/>
                      <a:pt x="1" y="19"/>
                      <a:pt x="1" y="13"/>
                    </a:cubicBezTo>
                    <a:cubicBezTo>
                      <a:pt x="1" y="7"/>
                      <a:pt x="7" y="1"/>
                      <a:pt x="13" y="1"/>
                    </a:cubicBezTo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94"/>
              <p:cNvSpPr>
                <a:spLocks/>
              </p:cNvSpPr>
              <p:nvPr/>
            </p:nvSpPr>
            <p:spPr bwMode="auto">
              <a:xfrm>
                <a:off x="2027" y="1879"/>
                <a:ext cx="96" cy="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8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2" y="8"/>
                  </a:cxn>
                  <a:cxn ang="0">
                    <a:pos x="8" y="2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12" y="0"/>
                      <a:pt x="16" y="3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moveTo>
                      <a:pt x="8" y="2"/>
                    </a:moveTo>
                    <a:cubicBezTo>
                      <a:pt x="11" y="2"/>
                      <a:pt x="13" y="5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95"/>
              <p:cNvSpPr>
                <a:spLocks/>
              </p:cNvSpPr>
              <p:nvPr/>
            </p:nvSpPr>
            <p:spPr bwMode="auto">
              <a:xfrm>
                <a:off x="2057" y="1945"/>
                <a:ext cx="30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Freeform 96"/>
              <p:cNvSpPr>
                <a:spLocks/>
              </p:cNvSpPr>
              <p:nvPr/>
            </p:nvSpPr>
            <p:spPr bwMode="auto">
              <a:xfrm>
                <a:off x="2087" y="1897"/>
                <a:ext cx="18" cy="1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2"/>
                      <a:pt x="3" y="3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Freeform 97"/>
              <p:cNvSpPr>
                <a:spLocks/>
              </p:cNvSpPr>
              <p:nvPr/>
            </p:nvSpPr>
            <p:spPr bwMode="auto">
              <a:xfrm>
                <a:off x="2045" y="1897"/>
                <a:ext cx="18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Oval 98"/>
              <p:cNvSpPr>
                <a:spLocks noChangeArrowheads="1"/>
              </p:cNvSpPr>
              <p:nvPr/>
            </p:nvSpPr>
            <p:spPr bwMode="auto">
              <a:xfrm>
                <a:off x="2063" y="1915"/>
                <a:ext cx="24" cy="18"/>
              </a:xfrm>
              <a:prstGeom prst="ellipse">
                <a:avLst/>
              </a:pr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363" name="Picture 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3" y="2304"/>
              <a:ext cx="35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364" name="Picture 1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2334"/>
              <a:ext cx="35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365" name="Pictur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25146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4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-152400" y="381000"/>
            <a:ext cx="960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>
                <a:solidFill>
                  <a:srgbClr val="D600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purchasing &amp; supply process..</a:t>
            </a:r>
            <a:endParaRPr lang="en-GB" sz="2400" b="0">
              <a:latin typeface="Comic Sans MS" pitchFamily="6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71600" y="1157288"/>
            <a:ext cx="777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...is a group of related activities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76800" y="26670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 Processes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57800" y="3108325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 Sub-processes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943600" y="35052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 Intermediary outputs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5562600" y="480060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0">
                <a:latin typeface="Comic Sans MS" pitchFamily="66" charset="0"/>
              </a:rPr>
              <a:t>Producing optimum value with a minimum use of time, effort and resources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4114800" y="2139950"/>
            <a:ext cx="227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D60057"/>
                </a:solidFill>
                <a:latin typeface="Comic Sans MS" pitchFamily="66" charset="0"/>
              </a:rPr>
              <a:t>it consists of: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304800" y="2209800"/>
            <a:ext cx="4495800" cy="3886200"/>
          </a:xfrm>
          <a:prstGeom prst="irregularSeal2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 rot="-1416255">
            <a:off x="1198563" y="3436938"/>
            <a:ext cx="22129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Focus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the end </a:t>
            </a:r>
          </a:p>
          <a:p>
            <a:pPr algn="ctr">
              <a:defRPr/>
            </a:pPr>
            <a:r>
              <a:rPr lang="en-GB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Customer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4724400" y="427355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D60057"/>
                </a:solidFill>
                <a:latin typeface="Comic Sans MS" pitchFamily="66" charset="0"/>
              </a:rPr>
              <a:t>it is about:</a:t>
            </a:r>
          </a:p>
        </p:txBody>
      </p:sp>
      <p:pic>
        <p:nvPicPr>
          <p:cNvPr id="22541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2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066800" y="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solidFill>
                  <a:srgbClr val="CC3300"/>
                </a:solidFill>
                <a:latin typeface="Comic Sans MS" pitchFamily="66" charset="0"/>
              </a:rPr>
              <a:t>People resources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8077200" cy="4876800"/>
          </a:xfrm>
          <a:prstGeom prst="rect">
            <a:avLst/>
          </a:prstGeom>
          <a:solidFill>
            <a:srgbClr val="FFFFC3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000">
                <a:solidFill>
                  <a:srgbClr val="B20000"/>
                </a:solidFill>
                <a:latin typeface="Comic Sans MS" pitchFamily="66" charset="0"/>
              </a:rPr>
              <a:t>Types of skills, knowledge and personal attributes</a:t>
            </a:r>
          </a:p>
          <a:p>
            <a:pPr algn="ctr"/>
            <a:r>
              <a:rPr lang="en-AU" sz="2000">
                <a:solidFill>
                  <a:srgbClr val="B20000"/>
                </a:solidFill>
                <a:latin typeface="Comic Sans MS" pitchFamily="66" charset="0"/>
              </a:rPr>
              <a:t>often required of purchasing &amp; supply staff</a:t>
            </a:r>
            <a:endParaRPr lang="fr-CH" sz="2000">
              <a:solidFill>
                <a:srgbClr val="B20000"/>
              </a:solidFill>
              <a:latin typeface="Comic Sans MS" pitchFamily="66" charset="0"/>
            </a:endParaRPr>
          </a:p>
          <a:p>
            <a:pPr>
              <a:lnSpc>
                <a:spcPct val="40000"/>
              </a:lnSpc>
            </a:pPr>
            <a:endParaRPr lang="en-GB" sz="1600">
              <a:solidFill>
                <a:srgbClr val="B20000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600">
                <a:latin typeface="Comic Sans MS" pitchFamily="66" charset="0"/>
              </a:rPr>
              <a:t> </a:t>
            </a:r>
            <a:r>
              <a:rPr lang="en-GB" sz="1800">
                <a:latin typeface="Comic Sans MS" pitchFamily="66" charset="0"/>
              </a:rPr>
              <a:t>Good understanding and practice of purchasing &amp; supply strategy, 	management methods and techniques.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Good understanding of the business of the enterprise 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People management and leadership skills.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Capacity for analysis, innovation and creativity.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Persuasion and negotiation skills.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Good communication abilities.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Good technical knowledge of the products and services purchased 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Knowledge of English and other foreign languages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Knowledge of contracting and commercial law.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Knowledge of costing and value analysis techniques.</a:t>
            </a:r>
          </a:p>
          <a:p>
            <a:pPr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1800">
                <a:latin typeface="Comic Sans MS" pitchFamily="66" charset="0"/>
              </a:rPr>
              <a:t> Knowledge of all relevant operational areas of the supply chain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533400" y="5949950"/>
            <a:ext cx="8382000" cy="679450"/>
          </a:xfrm>
          <a:prstGeom prst="rect">
            <a:avLst/>
          </a:prstGeom>
          <a:solidFill>
            <a:srgbClr val="FFFF99"/>
          </a:soli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Service and client-orientated, creative problem-solvers, well organised, efficient 	continuous training of staff is critical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6200" y="5543550"/>
            <a:ext cx="26590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Also need to be: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1828800" y="6248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40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37338"/>
            <a:ext cx="3873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610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609600" y="228600"/>
          <a:ext cx="7772400" cy="657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3" imgW="5821560" imgH="4924080" progId="Word.Document.8">
                  <p:embed/>
                </p:oleObj>
              </mc:Choice>
              <mc:Fallback>
                <p:oleObj name="Document" r:id="rId3" imgW="5821560" imgH="4924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7772400" cy="657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61138"/>
            <a:ext cx="3873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13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95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066800"/>
            <a:ext cx="19812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368" name="Picture 1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14800"/>
            <a:ext cx="2286000" cy="181133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</p:pic>
      <p:grpSp>
        <p:nvGrpSpPr>
          <p:cNvPr id="29999" name="Group 2351"/>
          <p:cNvGrpSpPr>
            <a:grpSpLocks/>
          </p:cNvGrpSpPr>
          <p:nvPr/>
        </p:nvGrpSpPr>
        <p:grpSpPr bwMode="auto">
          <a:xfrm>
            <a:off x="3352800" y="228600"/>
            <a:ext cx="2362200" cy="2208213"/>
            <a:chOff x="2448" y="288"/>
            <a:chExt cx="1488" cy="1391"/>
          </a:xfrm>
        </p:grpSpPr>
        <p:grpSp>
          <p:nvGrpSpPr>
            <p:cNvPr id="29898" name="Group 2250"/>
            <p:cNvGrpSpPr>
              <a:grpSpLocks/>
            </p:cNvGrpSpPr>
            <p:nvPr/>
          </p:nvGrpSpPr>
          <p:grpSpPr bwMode="auto">
            <a:xfrm>
              <a:off x="2832" y="288"/>
              <a:ext cx="1104" cy="816"/>
              <a:chOff x="1728" y="1920"/>
              <a:chExt cx="1104" cy="816"/>
            </a:xfrm>
          </p:grpSpPr>
          <p:sp>
            <p:nvSpPr>
              <p:cNvPr id="29899" name="Rectangle 2251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104" cy="816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0" name="Rectangle 2252"/>
              <p:cNvSpPr>
                <a:spLocks noChangeArrowheads="1"/>
              </p:cNvSpPr>
              <p:nvPr/>
            </p:nvSpPr>
            <p:spPr bwMode="auto">
              <a:xfrm>
                <a:off x="1770" y="1937"/>
                <a:ext cx="1024" cy="78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1" name="Line 2253"/>
              <p:cNvSpPr>
                <a:spLocks noChangeShapeType="1"/>
              </p:cNvSpPr>
              <p:nvPr/>
            </p:nvSpPr>
            <p:spPr bwMode="auto">
              <a:xfrm>
                <a:off x="2282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2" name="Line 2254"/>
              <p:cNvSpPr>
                <a:spLocks noChangeShapeType="1"/>
              </p:cNvSpPr>
              <p:nvPr/>
            </p:nvSpPr>
            <p:spPr bwMode="auto">
              <a:xfrm>
                <a:off x="2346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3" name="Line 2255"/>
              <p:cNvSpPr>
                <a:spLocks noChangeShapeType="1"/>
              </p:cNvSpPr>
              <p:nvPr/>
            </p:nvSpPr>
            <p:spPr bwMode="auto">
              <a:xfrm>
                <a:off x="2410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4" name="Line 2256"/>
              <p:cNvSpPr>
                <a:spLocks noChangeShapeType="1"/>
              </p:cNvSpPr>
              <p:nvPr/>
            </p:nvSpPr>
            <p:spPr bwMode="auto">
              <a:xfrm>
                <a:off x="2474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5" name="Line 2257"/>
              <p:cNvSpPr>
                <a:spLocks noChangeShapeType="1"/>
              </p:cNvSpPr>
              <p:nvPr/>
            </p:nvSpPr>
            <p:spPr bwMode="auto">
              <a:xfrm>
                <a:off x="2538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6" name="Line 2258"/>
              <p:cNvSpPr>
                <a:spLocks noChangeShapeType="1"/>
              </p:cNvSpPr>
              <p:nvPr/>
            </p:nvSpPr>
            <p:spPr bwMode="auto">
              <a:xfrm>
                <a:off x="2602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7" name="Line 2259"/>
              <p:cNvSpPr>
                <a:spLocks noChangeShapeType="1"/>
              </p:cNvSpPr>
              <p:nvPr/>
            </p:nvSpPr>
            <p:spPr bwMode="auto">
              <a:xfrm>
                <a:off x="2666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8" name="Line 2260"/>
              <p:cNvSpPr>
                <a:spLocks noChangeShapeType="1"/>
              </p:cNvSpPr>
              <p:nvPr/>
            </p:nvSpPr>
            <p:spPr bwMode="auto">
              <a:xfrm>
                <a:off x="2730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9" name="Line 2261"/>
              <p:cNvSpPr>
                <a:spLocks noChangeShapeType="1"/>
              </p:cNvSpPr>
              <p:nvPr/>
            </p:nvSpPr>
            <p:spPr bwMode="auto">
              <a:xfrm>
                <a:off x="1962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0" name="Line 2262"/>
              <p:cNvSpPr>
                <a:spLocks noChangeShapeType="1"/>
              </p:cNvSpPr>
              <p:nvPr/>
            </p:nvSpPr>
            <p:spPr bwMode="auto">
              <a:xfrm>
                <a:off x="2026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1" name="Line 2263"/>
              <p:cNvSpPr>
                <a:spLocks noChangeShapeType="1"/>
              </p:cNvSpPr>
              <p:nvPr/>
            </p:nvSpPr>
            <p:spPr bwMode="auto">
              <a:xfrm>
                <a:off x="2090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2" name="Line 2264"/>
              <p:cNvSpPr>
                <a:spLocks noChangeShapeType="1"/>
              </p:cNvSpPr>
              <p:nvPr/>
            </p:nvSpPr>
            <p:spPr bwMode="auto">
              <a:xfrm>
                <a:off x="2154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3" name="Line 2265"/>
              <p:cNvSpPr>
                <a:spLocks noChangeShapeType="1"/>
              </p:cNvSpPr>
              <p:nvPr/>
            </p:nvSpPr>
            <p:spPr bwMode="auto">
              <a:xfrm>
                <a:off x="2218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4" name="Line 2266"/>
              <p:cNvSpPr>
                <a:spLocks noChangeShapeType="1"/>
              </p:cNvSpPr>
              <p:nvPr/>
            </p:nvSpPr>
            <p:spPr bwMode="auto">
              <a:xfrm>
                <a:off x="1770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5" name="Line 2267"/>
              <p:cNvSpPr>
                <a:spLocks noChangeShapeType="1"/>
              </p:cNvSpPr>
              <p:nvPr/>
            </p:nvSpPr>
            <p:spPr bwMode="auto">
              <a:xfrm>
                <a:off x="1834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6" name="Line 2268"/>
              <p:cNvSpPr>
                <a:spLocks noChangeShapeType="1"/>
              </p:cNvSpPr>
              <p:nvPr/>
            </p:nvSpPr>
            <p:spPr bwMode="auto">
              <a:xfrm>
                <a:off x="1898" y="1937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7" name="Line 2269"/>
              <p:cNvSpPr>
                <a:spLocks noChangeShapeType="1"/>
              </p:cNvSpPr>
              <p:nvPr/>
            </p:nvSpPr>
            <p:spPr bwMode="auto">
              <a:xfrm>
                <a:off x="1770" y="2002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8" name="Line 2270"/>
              <p:cNvSpPr>
                <a:spLocks noChangeShapeType="1"/>
              </p:cNvSpPr>
              <p:nvPr/>
            </p:nvSpPr>
            <p:spPr bwMode="auto">
              <a:xfrm>
                <a:off x="1770" y="2133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9" name="Line 2271"/>
              <p:cNvSpPr>
                <a:spLocks noChangeShapeType="1"/>
              </p:cNvSpPr>
              <p:nvPr/>
            </p:nvSpPr>
            <p:spPr bwMode="auto">
              <a:xfrm>
                <a:off x="1770" y="2067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0" name="Line 2272"/>
              <p:cNvSpPr>
                <a:spLocks noChangeShapeType="1"/>
              </p:cNvSpPr>
              <p:nvPr/>
            </p:nvSpPr>
            <p:spPr bwMode="auto">
              <a:xfrm>
                <a:off x="1770" y="2198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1" name="Line 2273"/>
              <p:cNvSpPr>
                <a:spLocks noChangeShapeType="1"/>
              </p:cNvSpPr>
              <p:nvPr/>
            </p:nvSpPr>
            <p:spPr bwMode="auto">
              <a:xfrm>
                <a:off x="1770" y="2328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2" name="Line 2274"/>
              <p:cNvSpPr>
                <a:spLocks noChangeShapeType="1"/>
              </p:cNvSpPr>
              <p:nvPr/>
            </p:nvSpPr>
            <p:spPr bwMode="auto">
              <a:xfrm>
                <a:off x="1770" y="2263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3" name="Line 2275"/>
              <p:cNvSpPr>
                <a:spLocks noChangeShapeType="1"/>
              </p:cNvSpPr>
              <p:nvPr/>
            </p:nvSpPr>
            <p:spPr bwMode="auto">
              <a:xfrm>
                <a:off x="1770" y="2393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4" name="Line 2276"/>
              <p:cNvSpPr>
                <a:spLocks noChangeShapeType="1"/>
              </p:cNvSpPr>
              <p:nvPr/>
            </p:nvSpPr>
            <p:spPr bwMode="auto">
              <a:xfrm>
                <a:off x="1770" y="2523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5" name="Line 2277"/>
              <p:cNvSpPr>
                <a:spLocks noChangeShapeType="1"/>
              </p:cNvSpPr>
              <p:nvPr/>
            </p:nvSpPr>
            <p:spPr bwMode="auto">
              <a:xfrm>
                <a:off x="1770" y="2458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6" name="Line 2278"/>
              <p:cNvSpPr>
                <a:spLocks noChangeShapeType="1"/>
              </p:cNvSpPr>
              <p:nvPr/>
            </p:nvSpPr>
            <p:spPr bwMode="auto">
              <a:xfrm>
                <a:off x="1770" y="2589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7" name="Line 2279"/>
              <p:cNvSpPr>
                <a:spLocks noChangeShapeType="1"/>
              </p:cNvSpPr>
              <p:nvPr/>
            </p:nvSpPr>
            <p:spPr bwMode="auto">
              <a:xfrm>
                <a:off x="1770" y="2719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8" name="Line 2280"/>
              <p:cNvSpPr>
                <a:spLocks noChangeShapeType="1"/>
              </p:cNvSpPr>
              <p:nvPr/>
            </p:nvSpPr>
            <p:spPr bwMode="auto">
              <a:xfrm>
                <a:off x="1770" y="2654"/>
                <a:ext cx="1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9" name="Line 2281"/>
              <p:cNvSpPr>
                <a:spLocks noChangeShapeType="1"/>
              </p:cNvSpPr>
              <p:nvPr/>
            </p:nvSpPr>
            <p:spPr bwMode="auto">
              <a:xfrm flipV="1">
                <a:off x="1773" y="2206"/>
                <a:ext cx="384" cy="4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0" name="Line 2282"/>
              <p:cNvSpPr>
                <a:spLocks noChangeShapeType="1"/>
              </p:cNvSpPr>
              <p:nvPr/>
            </p:nvSpPr>
            <p:spPr bwMode="auto">
              <a:xfrm>
                <a:off x="2151" y="2198"/>
                <a:ext cx="180" cy="1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1" name="Line 2283"/>
              <p:cNvSpPr>
                <a:spLocks noChangeShapeType="1"/>
              </p:cNvSpPr>
              <p:nvPr/>
            </p:nvSpPr>
            <p:spPr bwMode="auto">
              <a:xfrm flipV="1">
                <a:off x="2329" y="2335"/>
                <a:ext cx="64" cy="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2" name="Line 2284"/>
              <p:cNvSpPr>
                <a:spLocks noChangeShapeType="1"/>
              </p:cNvSpPr>
              <p:nvPr/>
            </p:nvSpPr>
            <p:spPr bwMode="auto">
              <a:xfrm rot="-754379">
                <a:off x="2393" y="2329"/>
                <a:ext cx="64" cy="1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3" name="Line 2285"/>
              <p:cNvSpPr>
                <a:spLocks noChangeShapeType="1"/>
              </p:cNvSpPr>
              <p:nvPr/>
            </p:nvSpPr>
            <p:spPr bwMode="auto">
              <a:xfrm rot="5803845" flipV="1">
                <a:off x="2703" y="2222"/>
                <a:ext cx="64" cy="19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4" name="Line 2286"/>
              <p:cNvSpPr>
                <a:spLocks noChangeShapeType="1"/>
              </p:cNvSpPr>
              <p:nvPr/>
            </p:nvSpPr>
            <p:spPr bwMode="auto">
              <a:xfrm flipH="1">
                <a:off x="2469" y="2272"/>
                <a:ext cx="180" cy="1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369" name="Group 1721"/>
            <p:cNvGrpSpPr>
              <a:grpSpLocks/>
            </p:cNvGrpSpPr>
            <p:nvPr/>
          </p:nvGrpSpPr>
          <p:grpSpPr bwMode="auto">
            <a:xfrm>
              <a:off x="2448" y="432"/>
              <a:ext cx="752" cy="1247"/>
              <a:chOff x="2504" y="1072"/>
              <a:chExt cx="1335" cy="2737"/>
            </a:xfrm>
          </p:grpSpPr>
          <p:grpSp>
            <p:nvGrpSpPr>
              <p:cNvPr id="29370" name="Group 1722"/>
              <p:cNvGrpSpPr>
                <a:grpSpLocks/>
              </p:cNvGrpSpPr>
              <p:nvPr/>
            </p:nvGrpSpPr>
            <p:grpSpPr bwMode="auto">
              <a:xfrm>
                <a:off x="2504" y="1560"/>
                <a:ext cx="1258" cy="2249"/>
                <a:chOff x="2622" y="1507"/>
                <a:chExt cx="1258" cy="2249"/>
              </a:xfrm>
            </p:grpSpPr>
            <p:grpSp>
              <p:nvGrpSpPr>
                <p:cNvPr id="29371" name="Group 1723"/>
                <p:cNvGrpSpPr>
                  <a:grpSpLocks/>
                </p:cNvGrpSpPr>
                <p:nvPr/>
              </p:nvGrpSpPr>
              <p:grpSpPr bwMode="auto">
                <a:xfrm>
                  <a:off x="2622" y="1507"/>
                  <a:ext cx="718" cy="1880"/>
                  <a:chOff x="2622" y="1507"/>
                  <a:chExt cx="718" cy="1880"/>
                </a:xfrm>
              </p:grpSpPr>
              <p:sp>
                <p:nvSpPr>
                  <p:cNvPr id="29372" name="Freeform 1724"/>
                  <p:cNvSpPr>
                    <a:spLocks/>
                  </p:cNvSpPr>
                  <p:nvPr/>
                </p:nvSpPr>
                <p:spPr bwMode="auto">
                  <a:xfrm>
                    <a:off x="3052" y="2871"/>
                    <a:ext cx="40" cy="7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3" name="Freeform 1725"/>
                  <p:cNvSpPr>
                    <a:spLocks/>
                  </p:cNvSpPr>
                  <p:nvPr/>
                </p:nvSpPr>
                <p:spPr bwMode="auto">
                  <a:xfrm>
                    <a:off x="3092" y="2871"/>
                    <a:ext cx="44" cy="7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4" name="Freeform 1726"/>
                  <p:cNvSpPr>
                    <a:spLocks/>
                  </p:cNvSpPr>
                  <p:nvPr/>
                </p:nvSpPr>
                <p:spPr bwMode="auto">
                  <a:xfrm>
                    <a:off x="3078" y="2450"/>
                    <a:ext cx="14" cy="436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5" name="Freeform 1727"/>
                  <p:cNvSpPr>
                    <a:spLocks/>
                  </p:cNvSpPr>
                  <p:nvPr/>
                </p:nvSpPr>
                <p:spPr bwMode="auto">
                  <a:xfrm>
                    <a:off x="3092" y="2458"/>
                    <a:ext cx="17" cy="428"/>
                  </a:xfrm>
                  <a:custGeom>
                    <a:avLst/>
                    <a:gdLst/>
                    <a:ahLst/>
                    <a:cxnLst>
                      <a:cxn ang="0">
                        <a:pos x="4" y="56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6"/>
                      </a:cxn>
                    </a:cxnLst>
                    <a:rect l="0" t="0" r="r" b="b"/>
                    <a:pathLst>
                      <a:path w="4" h="58">
                        <a:moveTo>
                          <a:pt x="4" y="56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6" name="Freeform 1728"/>
                  <p:cNvSpPr>
                    <a:spLocks/>
                  </p:cNvSpPr>
                  <p:nvPr/>
                </p:nvSpPr>
                <p:spPr bwMode="auto">
                  <a:xfrm>
                    <a:off x="3078" y="244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7" name="Freeform 1729"/>
                  <p:cNvSpPr>
                    <a:spLocks/>
                  </p:cNvSpPr>
                  <p:nvPr/>
                </p:nvSpPr>
                <p:spPr bwMode="auto">
                  <a:xfrm>
                    <a:off x="3083" y="2421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8" name="Freeform 1730"/>
                  <p:cNvSpPr>
                    <a:spLocks/>
                  </p:cNvSpPr>
                  <p:nvPr/>
                </p:nvSpPr>
                <p:spPr bwMode="auto">
                  <a:xfrm>
                    <a:off x="3092" y="2421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9" name="Freeform 1731"/>
                  <p:cNvSpPr>
                    <a:spLocks/>
                  </p:cNvSpPr>
                  <p:nvPr/>
                </p:nvSpPr>
                <p:spPr bwMode="auto">
                  <a:xfrm>
                    <a:off x="3083" y="2414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0" name="Freeform 1732"/>
                  <p:cNvSpPr>
                    <a:spLocks/>
                  </p:cNvSpPr>
                  <p:nvPr/>
                </p:nvSpPr>
                <p:spPr bwMode="auto">
                  <a:xfrm>
                    <a:off x="3256" y="2981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1" name="Freeform 1733"/>
                  <p:cNvSpPr>
                    <a:spLocks/>
                  </p:cNvSpPr>
                  <p:nvPr/>
                </p:nvSpPr>
                <p:spPr bwMode="auto">
                  <a:xfrm>
                    <a:off x="3300" y="2981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9" h="1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2" name="Freeform 1734"/>
                  <p:cNvSpPr>
                    <a:spLocks/>
                  </p:cNvSpPr>
                  <p:nvPr/>
                </p:nvSpPr>
                <p:spPr bwMode="auto">
                  <a:xfrm>
                    <a:off x="3282" y="2561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3" name="Freeform 1735"/>
                  <p:cNvSpPr>
                    <a:spLocks/>
                  </p:cNvSpPr>
                  <p:nvPr/>
                </p:nvSpPr>
                <p:spPr bwMode="auto">
                  <a:xfrm>
                    <a:off x="3300" y="2561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4" name="Freeform 1736"/>
                  <p:cNvSpPr>
                    <a:spLocks/>
                  </p:cNvSpPr>
                  <p:nvPr/>
                </p:nvSpPr>
                <p:spPr bwMode="auto">
                  <a:xfrm>
                    <a:off x="3282" y="2554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5" name="Freeform 1737"/>
                  <p:cNvSpPr>
                    <a:spLocks/>
                  </p:cNvSpPr>
                  <p:nvPr/>
                </p:nvSpPr>
                <p:spPr bwMode="auto">
                  <a:xfrm>
                    <a:off x="3287" y="2524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6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6" name="Freeform 1738"/>
                  <p:cNvSpPr>
                    <a:spLocks/>
                  </p:cNvSpPr>
                  <p:nvPr/>
                </p:nvSpPr>
                <p:spPr bwMode="auto">
                  <a:xfrm>
                    <a:off x="3300" y="2524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7" name="Freeform 1739"/>
                  <p:cNvSpPr>
                    <a:spLocks/>
                  </p:cNvSpPr>
                  <p:nvPr/>
                </p:nvSpPr>
                <p:spPr bwMode="auto">
                  <a:xfrm>
                    <a:off x="3287" y="2517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2"/>
                      </a:cxn>
                      <a:cxn ang="0">
                        <a:pos x="5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8" name="Freeform 1740"/>
                  <p:cNvSpPr>
                    <a:spLocks/>
                  </p:cNvSpPr>
                  <p:nvPr/>
                </p:nvSpPr>
                <p:spPr bwMode="auto">
                  <a:xfrm>
                    <a:off x="2648" y="2797"/>
                    <a:ext cx="652" cy="435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9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9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9" name="Freeform 1741"/>
                  <p:cNvSpPr>
                    <a:spLocks/>
                  </p:cNvSpPr>
                  <p:nvPr/>
                </p:nvSpPr>
                <p:spPr bwMode="auto">
                  <a:xfrm>
                    <a:off x="2653" y="2768"/>
                    <a:ext cx="647" cy="435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0" name="Freeform 1742"/>
                  <p:cNvSpPr>
                    <a:spLocks/>
                  </p:cNvSpPr>
                  <p:nvPr/>
                </p:nvSpPr>
                <p:spPr bwMode="auto">
                  <a:xfrm>
                    <a:off x="2622" y="3158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9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1" name="Freeform 1743"/>
                  <p:cNvSpPr>
                    <a:spLocks/>
                  </p:cNvSpPr>
                  <p:nvPr/>
                </p:nvSpPr>
                <p:spPr bwMode="auto">
                  <a:xfrm>
                    <a:off x="2662" y="3158"/>
                    <a:ext cx="44" cy="6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2" name="Freeform 1744"/>
                  <p:cNvSpPr>
                    <a:spLocks/>
                  </p:cNvSpPr>
                  <p:nvPr/>
                </p:nvSpPr>
                <p:spPr bwMode="auto">
                  <a:xfrm>
                    <a:off x="2648" y="2738"/>
                    <a:ext cx="14" cy="428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3" name="Freeform 1745"/>
                  <p:cNvSpPr>
                    <a:spLocks/>
                  </p:cNvSpPr>
                  <p:nvPr/>
                </p:nvSpPr>
                <p:spPr bwMode="auto">
                  <a:xfrm>
                    <a:off x="2662" y="2738"/>
                    <a:ext cx="17" cy="428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4" name="Freeform 1746"/>
                  <p:cNvSpPr>
                    <a:spLocks/>
                  </p:cNvSpPr>
                  <p:nvPr/>
                </p:nvSpPr>
                <p:spPr bwMode="auto">
                  <a:xfrm>
                    <a:off x="2648" y="272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" h="3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5" name="Freeform 1747"/>
                  <p:cNvSpPr>
                    <a:spLocks/>
                  </p:cNvSpPr>
                  <p:nvPr/>
                </p:nvSpPr>
                <p:spPr bwMode="auto">
                  <a:xfrm>
                    <a:off x="2653" y="2701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6" name="Freeform 1748"/>
                  <p:cNvSpPr>
                    <a:spLocks/>
                  </p:cNvSpPr>
                  <p:nvPr/>
                </p:nvSpPr>
                <p:spPr bwMode="auto">
                  <a:xfrm>
                    <a:off x="2662" y="270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7" name="Freeform 1749"/>
                  <p:cNvSpPr>
                    <a:spLocks/>
                  </p:cNvSpPr>
                  <p:nvPr/>
                </p:nvSpPr>
                <p:spPr bwMode="auto">
                  <a:xfrm>
                    <a:off x="2653" y="2694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8" name="Freeform 1750"/>
                  <p:cNvSpPr>
                    <a:spLocks/>
                  </p:cNvSpPr>
                  <p:nvPr/>
                </p:nvSpPr>
                <p:spPr bwMode="auto">
                  <a:xfrm>
                    <a:off x="2870" y="2723"/>
                    <a:ext cx="275" cy="266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9" name="Freeform 1751"/>
                  <p:cNvSpPr>
                    <a:spLocks/>
                  </p:cNvSpPr>
                  <p:nvPr/>
                </p:nvSpPr>
                <p:spPr bwMode="auto">
                  <a:xfrm>
                    <a:off x="2870" y="2657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0" name="Line 1752"/>
                  <p:cNvSpPr>
                    <a:spLocks noChangeShapeType="1"/>
                  </p:cNvSpPr>
                  <p:nvPr/>
                </p:nvSpPr>
                <p:spPr bwMode="auto">
                  <a:xfrm>
                    <a:off x="2968" y="2849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1" name="Freeform 1753"/>
                  <p:cNvSpPr>
                    <a:spLocks/>
                  </p:cNvSpPr>
                  <p:nvPr/>
                </p:nvSpPr>
                <p:spPr bwMode="auto">
                  <a:xfrm>
                    <a:off x="2968" y="2790"/>
                    <a:ext cx="279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2" name="Freeform 1754"/>
                  <p:cNvSpPr>
                    <a:spLocks/>
                  </p:cNvSpPr>
                  <p:nvPr/>
                </p:nvSpPr>
                <p:spPr bwMode="auto">
                  <a:xfrm>
                    <a:off x="2968" y="2723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3" name="Line 1755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2915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4" name="Freeform 1756"/>
                  <p:cNvSpPr>
                    <a:spLocks/>
                  </p:cNvSpPr>
                  <p:nvPr/>
                </p:nvSpPr>
                <p:spPr bwMode="auto">
                  <a:xfrm>
                    <a:off x="2693" y="2849"/>
                    <a:ext cx="270" cy="272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1" y="20"/>
                      </a:cxn>
                      <a:cxn ang="0">
                        <a:pos x="61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1" h="37">
                        <a:moveTo>
                          <a:pt x="22" y="37"/>
                        </a:moveTo>
                        <a:lnTo>
                          <a:pt x="61" y="20"/>
                        </a:lnTo>
                        <a:lnTo>
                          <a:pt x="61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5" name="Freeform 1757"/>
                  <p:cNvSpPr>
                    <a:spLocks/>
                  </p:cNvSpPr>
                  <p:nvPr/>
                </p:nvSpPr>
                <p:spPr bwMode="auto">
                  <a:xfrm>
                    <a:off x="2693" y="2790"/>
                    <a:ext cx="275" cy="191"/>
                  </a:xfrm>
                  <a:custGeom>
                    <a:avLst/>
                    <a:gdLst/>
                    <a:ahLst/>
                    <a:cxnLst>
                      <a:cxn ang="0">
                        <a:pos x="62" y="8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8"/>
                      </a:cxn>
                    </a:cxnLst>
                    <a:rect l="0" t="0" r="r" b="b"/>
                    <a:pathLst>
                      <a:path w="62" h="26">
                        <a:moveTo>
                          <a:pt x="62" y="8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8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6" name="Line 1758"/>
                  <p:cNvSpPr>
                    <a:spLocks noChangeShapeType="1"/>
                  </p:cNvSpPr>
                  <p:nvPr/>
                </p:nvSpPr>
                <p:spPr bwMode="auto">
                  <a:xfrm>
                    <a:off x="2790" y="2974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7" name="Freeform 1759"/>
                  <p:cNvSpPr>
                    <a:spLocks/>
                  </p:cNvSpPr>
                  <p:nvPr/>
                </p:nvSpPr>
                <p:spPr bwMode="auto">
                  <a:xfrm>
                    <a:off x="2790" y="2922"/>
                    <a:ext cx="280" cy="266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3" h="36">
                        <a:moveTo>
                          <a:pt x="22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8" name="Freeform 1760"/>
                  <p:cNvSpPr>
                    <a:spLocks/>
                  </p:cNvSpPr>
                  <p:nvPr/>
                </p:nvSpPr>
                <p:spPr bwMode="auto">
                  <a:xfrm>
                    <a:off x="2790" y="2849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9" name="Line 1761"/>
                  <p:cNvSpPr>
                    <a:spLocks noChangeShapeType="1"/>
                  </p:cNvSpPr>
                  <p:nvPr/>
                </p:nvSpPr>
                <p:spPr bwMode="auto">
                  <a:xfrm>
                    <a:off x="2888" y="3048"/>
                    <a:ext cx="1" cy="132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0" name="Freeform 1762"/>
                  <p:cNvSpPr>
                    <a:spLocks/>
                  </p:cNvSpPr>
                  <p:nvPr/>
                </p:nvSpPr>
                <p:spPr bwMode="auto">
                  <a:xfrm>
                    <a:off x="2870" y="2591"/>
                    <a:ext cx="275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2" h="36">
                        <a:moveTo>
                          <a:pt x="23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1" name="Freeform 1763"/>
                  <p:cNvSpPr>
                    <a:spLocks/>
                  </p:cNvSpPr>
                  <p:nvPr/>
                </p:nvSpPr>
                <p:spPr bwMode="auto">
                  <a:xfrm>
                    <a:off x="2870" y="2524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2" name="Line 1764"/>
                  <p:cNvSpPr>
                    <a:spLocks noChangeShapeType="1"/>
                  </p:cNvSpPr>
                  <p:nvPr/>
                </p:nvSpPr>
                <p:spPr bwMode="auto">
                  <a:xfrm>
                    <a:off x="2972" y="2716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3" name="Freeform 1765"/>
                  <p:cNvSpPr>
                    <a:spLocks/>
                  </p:cNvSpPr>
                  <p:nvPr/>
                </p:nvSpPr>
                <p:spPr bwMode="auto">
                  <a:xfrm>
                    <a:off x="2968" y="2657"/>
                    <a:ext cx="279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1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1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4" name="Freeform 1766"/>
                  <p:cNvSpPr>
                    <a:spLocks/>
                  </p:cNvSpPr>
                  <p:nvPr/>
                </p:nvSpPr>
                <p:spPr bwMode="auto">
                  <a:xfrm>
                    <a:off x="2968" y="2591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5" name="Line 1767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2782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6" name="Freeform 1768"/>
                  <p:cNvSpPr>
                    <a:spLocks/>
                  </p:cNvSpPr>
                  <p:nvPr/>
                </p:nvSpPr>
                <p:spPr bwMode="auto">
                  <a:xfrm>
                    <a:off x="2693" y="2716"/>
                    <a:ext cx="275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7" name="Freeform 1769"/>
                  <p:cNvSpPr>
                    <a:spLocks/>
                  </p:cNvSpPr>
                  <p:nvPr/>
                </p:nvSpPr>
                <p:spPr bwMode="auto">
                  <a:xfrm>
                    <a:off x="2693" y="2650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8" name="Line 1770"/>
                  <p:cNvSpPr>
                    <a:spLocks noChangeShapeType="1"/>
                  </p:cNvSpPr>
                  <p:nvPr/>
                </p:nvSpPr>
                <p:spPr bwMode="auto">
                  <a:xfrm>
                    <a:off x="2790" y="2841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9" name="Freeform 1771"/>
                  <p:cNvSpPr>
                    <a:spLocks/>
                  </p:cNvSpPr>
                  <p:nvPr/>
                </p:nvSpPr>
                <p:spPr bwMode="auto">
                  <a:xfrm>
                    <a:off x="2790" y="2790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0" name="Freeform 1772"/>
                  <p:cNvSpPr>
                    <a:spLocks/>
                  </p:cNvSpPr>
                  <p:nvPr/>
                </p:nvSpPr>
                <p:spPr bwMode="auto">
                  <a:xfrm>
                    <a:off x="2790" y="2716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3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3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1" name="Line 1773"/>
                  <p:cNvSpPr>
                    <a:spLocks noChangeShapeType="1"/>
                  </p:cNvSpPr>
                  <p:nvPr/>
                </p:nvSpPr>
                <p:spPr bwMode="auto">
                  <a:xfrm>
                    <a:off x="2892" y="2915"/>
                    <a:ext cx="1" cy="133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2" name="Freeform 1774"/>
                  <p:cNvSpPr>
                    <a:spLocks/>
                  </p:cNvSpPr>
                  <p:nvPr/>
                </p:nvSpPr>
                <p:spPr bwMode="auto">
                  <a:xfrm>
                    <a:off x="2839" y="3321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3" name="Freeform 1775"/>
                  <p:cNvSpPr>
                    <a:spLocks/>
                  </p:cNvSpPr>
                  <p:nvPr/>
                </p:nvSpPr>
                <p:spPr bwMode="auto">
                  <a:xfrm>
                    <a:off x="2879" y="3321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4" name="Freeform 1776"/>
                  <p:cNvSpPr>
                    <a:spLocks/>
                  </p:cNvSpPr>
                  <p:nvPr/>
                </p:nvSpPr>
                <p:spPr bwMode="auto">
                  <a:xfrm>
                    <a:off x="2861" y="2900"/>
                    <a:ext cx="18" cy="428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1"/>
                      </a:cxn>
                      <a:cxn ang="0">
                        <a:pos x="4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4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5" name="Freeform 1777"/>
                  <p:cNvSpPr>
                    <a:spLocks/>
                  </p:cNvSpPr>
                  <p:nvPr/>
                </p:nvSpPr>
                <p:spPr bwMode="auto">
                  <a:xfrm>
                    <a:off x="2879" y="2900"/>
                    <a:ext cx="18" cy="428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6" name="Freeform 1778"/>
                  <p:cNvSpPr>
                    <a:spLocks/>
                  </p:cNvSpPr>
                  <p:nvPr/>
                </p:nvSpPr>
                <p:spPr bwMode="auto">
                  <a:xfrm>
                    <a:off x="2861" y="2886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7" name="Freeform 1779"/>
                  <p:cNvSpPr>
                    <a:spLocks/>
                  </p:cNvSpPr>
                  <p:nvPr/>
                </p:nvSpPr>
                <p:spPr bwMode="auto">
                  <a:xfrm>
                    <a:off x="2870" y="2863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8" name="Freeform 1780"/>
                  <p:cNvSpPr>
                    <a:spLocks/>
                  </p:cNvSpPr>
                  <p:nvPr/>
                </p:nvSpPr>
                <p:spPr bwMode="auto">
                  <a:xfrm>
                    <a:off x="2879" y="2863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9" name="Freeform 1781"/>
                  <p:cNvSpPr>
                    <a:spLocks/>
                  </p:cNvSpPr>
                  <p:nvPr/>
                </p:nvSpPr>
                <p:spPr bwMode="auto">
                  <a:xfrm>
                    <a:off x="2870" y="285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0" name="Freeform 1782"/>
                  <p:cNvSpPr>
                    <a:spLocks/>
                  </p:cNvSpPr>
                  <p:nvPr/>
                </p:nvSpPr>
                <p:spPr bwMode="auto">
                  <a:xfrm>
                    <a:off x="3052" y="2421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1" name="Freeform 1783"/>
                  <p:cNvSpPr>
                    <a:spLocks/>
                  </p:cNvSpPr>
                  <p:nvPr/>
                </p:nvSpPr>
                <p:spPr bwMode="auto">
                  <a:xfrm>
                    <a:off x="3092" y="2421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2" name="Freeform 1784"/>
                  <p:cNvSpPr>
                    <a:spLocks/>
                  </p:cNvSpPr>
                  <p:nvPr/>
                </p:nvSpPr>
                <p:spPr bwMode="auto">
                  <a:xfrm>
                    <a:off x="3078" y="2001"/>
                    <a:ext cx="14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3" name="Freeform 1785"/>
                  <p:cNvSpPr>
                    <a:spLocks/>
                  </p:cNvSpPr>
                  <p:nvPr/>
                </p:nvSpPr>
                <p:spPr bwMode="auto">
                  <a:xfrm>
                    <a:off x="3092" y="2001"/>
                    <a:ext cx="17" cy="435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9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4" name="Freeform 1786"/>
                  <p:cNvSpPr>
                    <a:spLocks/>
                  </p:cNvSpPr>
                  <p:nvPr/>
                </p:nvSpPr>
                <p:spPr bwMode="auto">
                  <a:xfrm>
                    <a:off x="3078" y="199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1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5" name="Freeform 1787"/>
                  <p:cNvSpPr>
                    <a:spLocks/>
                  </p:cNvSpPr>
                  <p:nvPr/>
                </p:nvSpPr>
                <p:spPr bwMode="auto">
                  <a:xfrm>
                    <a:off x="3083" y="1964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6" name="Freeform 1788"/>
                  <p:cNvSpPr>
                    <a:spLocks/>
                  </p:cNvSpPr>
                  <p:nvPr/>
                </p:nvSpPr>
                <p:spPr bwMode="auto">
                  <a:xfrm>
                    <a:off x="3092" y="1964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7" name="Freeform 1789"/>
                  <p:cNvSpPr>
                    <a:spLocks/>
                  </p:cNvSpPr>
                  <p:nvPr/>
                </p:nvSpPr>
                <p:spPr bwMode="auto">
                  <a:xfrm>
                    <a:off x="3083" y="1964"/>
                    <a:ext cx="22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5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5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8" name="Freeform 1790"/>
                  <p:cNvSpPr>
                    <a:spLocks/>
                  </p:cNvSpPr>
                  <p:nvPr/>
                </p:nvSpPr>
                <p:spPr bwMode="auto">
                  <a:xfrm>
                    <a:off x="3256" y="2532"/>
                    <a:ext cx="44" cy="7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9" name="Freeform 1791"/>
                  <p:cNvSpPr>
                    <a:spLocks/>
                  </p:cNvSpPr>
                  <p:nvPr/>
                </p:nvSpPr>
                <p:spPr bwMode="auto">
                  <a:xfrm>
                    <a:off x="3300" y="2532"/>
                    <a:ext cx="40" cy="7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" h="10">
                        <a:moveTo>
                          <a:pt x="4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0" name="Freeform 1792"/>
                  <p:cNvSpPr>
                    <a:spLocks/>
                  </p:cNvSpPr>
                  <p:nvPr/>
                </p:nvSpPr>
                <p:spPr bwMode="auto">
                  <a:xfrm>
                    <a:off x="3282" y="2111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1" name="Freeform 1793"/>
                  <p:cNvSpPr>
                    <a:spLocks/>
                  </p:cNvSpPr>
                  <p:nvPr/>
                </p:nvSpPr>
                <p:spPr bwMode="auto">
                  <a:xfrm>
                    <a:off x="3300" y="2111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2" name="Freeform 1794"/>
                  <p:cNvSpPr>
                    <a:spLocks/>
                  </p:cNvSpPr>
                  <p:nvPr/>
                </p:nvSpPr>
                <p:spPr bwMode="auto">
                  <a:xfrm>
                    <a:off x="3282" y="2104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3" name="Freeform 1795"/>
                  <p:cNvSpPr>
                    <a:spLocks/>
                  </p:cNvSpPr>
                  <p:nvPr/>
                </p:nvSpPr>
                <p:spPr bwMode="auto">
                  <a:xfrm>
                    <a:off x="3291" y="2074"/>
                    <a:ext cx="9" cy="45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4" name="Freeform 1796"/>
                  <p:cNvSpPr>
                    <a:spLocks/>
                  </p:cNvSpPr>
                  <p:nvPr/>
                </p:nvSpPr>
                <p:spPr bwMode="auto">
                  <a:xfrm>
                    <a:off x="3300" y="2074"/>
                    <a:ext cx="9" cy="45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5" name="Freeform 1797"/>
                  <p:cNvSpPr>
                    <a:spLocks/>
                  </p:cNvSpPr>
                  <p:nvPr/>
                </p:nvSpPr>
                <p:spPr bwMode="auto">
                  <a:xfrm>
                    <a:off x="3291" y="2067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6" name="Freeform 1798"/>
                  <p:cNvSpPr>
                    <a:spLocks/>
                  </p:cNvSpPr>
                  <p:nvPr/>
                </p:nvSpPr>
                <p:spPr bwMode="auto">
                  <a:xfrm>
                    <a:off x="2648" y="2347"/>
                    <a:ext cx="652" cy="435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8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8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7" name="Freeform 1799"/>
                  <p:cNvSpPr>
                    <a:spLocks/>
                  </p:cNvSpPr>
                  <p:nvPr/>
                </p:nvSpPr>
                <p:spPr bwMode="auto">
                  <a:xfrm>
                    <a:off x="2653" y="2318"/>
                    <a:ext cx="647" cy="435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8" name="Freeform 1800"/>
                  <p:cNvSpPr>
                    <a:spLocks/>
                  </p:cNvSpPr>
                  <p:nvPr/>
                </p:nvSpPr>
                <p:spPr bwMode="auto">
                  <a:xfrm>
                    <a:off x="2622" y="2709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9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9" name="Freeform 1801"/>
                  <p:cNvSpPr>
                    <a:spLocks/>
                  </p:cNvSpPr>
                  <p:nvPr/>
                </p:nvSpPr>
                <p:spPr bwMode="auto">
                  <a:xfrm>
                    <a:off x="2662" y="2709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0" name="Freeform 1802"/>
                  <p:cNvSpPr>
                    <a:spLocks/>
                  </p:cNvSpPr>
                  <p:nvPr/>
                </p:nvSpPr>
                <p:spPr bwMode="auto">
                  <a:xfrm>
                    <a:off x="2648" y="2288"/>
                    <a:ext cx="14" cy="428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1" name="Freeform 1803"/>
                  <p:cNvSpPr>
                    <a:spLocks/>
                  </p:cNvSpPr>
                  <p:nvPr/>
                </p:nvSpPr>
                <p:spPr bwMode="auto">
                  <a:xfrm>
                    <a:off x="2662" y="2288"/>
                    <a:ext cx="17" cy="428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2" name="Freeform 1804"/>
                  <p:cNvSpPr>
                    <a:spLocks/>
                  </p:cNvSpPr>
                  <p:nvPr/>
                </p:nvSpPr>
                <p:spPr bwMode="auto">
                  <a:xfrm>
                    <a:off x="2648" y="2273"/>
                    <a:ext cx="31" cy="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3" name="Freeform 1805"/>
                  <p:cNvSpPr>
                    <a:spLocks/>
                  </p:cNvSpPr>
                  <p:nvPr/>
                </p:nvSpPr>
                <p:spPr bwMode="auto">
                  <a:xfrm>
                    <a:off x="2653" y="2251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4" name="Freeform 1806"/>
                  <p:cNvSpPr>
                    <a:spLocks/>
                  </p:cNvSpPr>
                  <p:nvPr/>
                </p:nvSpPr>
                <p:spPr bwMode="auto">
                  <a:xfrm>
                    <a:off x="2662" y="2251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5" name="Freeform 1807"/>
                  <p:cNvSpPr>
                    <a:spLocks/>
                  </p:cNvSpPr>
                  <p:nvPr/>
                </p:nvSpPr>
                <p:spPr bwMode="auto">
                  <a:xfrm>
                    <a:off x="2653" y="2244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6" name="Freeform 1808"/>
                  <p:cNvSpPr>
                    <a:spLocks/>
                  </p:cNvSpPr>
                  <p:nvPr/>
                </p:nvSpPr>
                <p:spPr bwMode="auto">
                  <a:xfrm>
                    <a:off x="2870" y="2273"/>
                    <a:ext cx="275" cy="266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7" name="Freeform 1809"/>
                  <p:cNvSpPr>
                    <a:spLocks/>
                  </p:cNvSpPr>
                  <p:nvPr/>
                </p:nvSpPr>
                <p:spPr bwMode="auto">
                  <a:xfrm>
                    <a:off x="2870" y="2207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8" name="Line 1810"/>
                  <p:cNvSpPr>
                    <a:spLocks noChangeShapeType="1"/>
                  </p:cNvSpPr>
                  <p:nvPr/>
                </p:nvSpPr>
                <p:spPr bwMode="auto">
                  <a:xfrm>
                    <a:off x="2968" y="2399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9" name="Freeform 1811"/>
                  <p:cNvSpPr>
                    <a:spLocks/>
                  </p:cNvSpPr>
                  <p:nvPr/>
                </p:nvSpPr>
                <p:spPr bwMode="auto">
                  <a:xfrm>
                    <a:off x="2968" y="2340"/>
                    <a:ext cx="279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0" name="Freeform 1812"/>
                  <p:cNvSpPr>
                    <a:spLocks/>
                  </p:cNvSpPr>
                  <p:nvPr/>
                </p:nvSpPr>
                <p:spPr bwMode="auto">
                  <a:xfrm>
                    <a:off x="2968" y="2273"/>
                    <a:ext cx="279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1" name="Line 1813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2465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2" name="Freeform 1814"/>
                  <p:cNvSpPr>
                    <a:spLocks/>
                  </p:cNvSpPr>
                  <p:nvPr/>
                </p:nvSpPr>
                <p:spPr bwMode="auto">
                  <a:xfrm>
                    <a:off x="2693" y="2399"/>
                    <a:ext cx="275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3" name="Freeform 1815"/>
                  <p:cNvSpPr>
                    <a:spLocks/>
                  </p:cNvSpPr>
                  <p:nvPr/>
                </p:nvSpPr>
                <p:spPr bwMode="auto">
                  <a:xfrm>
                    <a:off x="2693" y="2332"/>
                    <a:ext cx="275" cy="200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4" name="Line 1816"/>
                  <p:cNvSpPr>
                    <a:spLocks noChangeShapeType="1"/>
                  </p:cNvSpPr>
                  <p:nvPr/>
                </p:nvSpPr>
                <p:spPr bwMode="auto">
                  <a:xfrm>
                    <a:off x="2790" y="2524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5" name="Freeform 1817"/>
                  <p:cNvSpPr>
                    <a:spLocks/>
                  </p:cNvSpPr>
                  <p:nvPr/>
                </p:nvSpPr>
                <p:spPr bwMode="auto">
                  <a:xfrm>
                    <a:off x="2790" y="2465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6" name="Freeform 1818"/>
                  <p:cNvSpPr>
                    <a:spLocks/>
                  </p:cNvSpPr>
                  <p:nvPr/>
                </p:nvSpPr>
                <p:spPr bwMode="auto">
                  <a:xfrm>
                    <a:off x="2790" y="2399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7" name="Line 1819"/>
                  <p:cNvSpPr>
                    <a:spLocks noChangeShapeType="1"/>
                  </p:cNvSpPr>
                  <p:nvPr/>
                </p:nvSpPr>
                <p:spPr bwMode="auto">
                  <a:xfrm>
                    <a:off x="2888" y="2591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8" name="Freeform 1820"/>
                  <p:cNvSpPr>
                    <a:spLocks/>
                  </p:cNvSpPr>
                  <p:nvPr/>
                </p:nvSpPr>
                <p:spPr bwMode="auto">
                  <a:xfrm>
                    <a:off x="2870" y="2141"/>
                    <a:ext cx="275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2" h="36">
                        <a:moveTo>
                          <a:pt x="23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69" name="Freeform 1821"/>
                  <p:cNvSpPr>
                    <a:spLocks/>
                  </p:cNvSpPr>
                  <p:nvPr/>
                </p:nvSpPr>
                <p:spPr bwMode="auto">
                  <a:xfrm>
                    <a:off x="2870" y="2074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3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3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0" name="Line 1822"/>
                  <p:cNvSpPr>
                    <a:spLocks noChangeShapeType="1"/>
                  </p:cNvSpPr>
                  <p:nvPr/>
                </p:nvSpPr>
                <p:spPr bwMode="auto">
                  <a:xfrm>
                    <a:off x="2972" y="2266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1" name="Freeform 1823"/>
                  <p:cNvSpPr>
                    <a:spLocks/>
                  </p:cNvSpPr>
                  <p:nvPr/>
                </p:nvSpPr>
                <p:spPr bwMode="auto">
                  <a:xfrm>
                    <a:off x="2968" y="2207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1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1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2" name="Freeform 1824"/>
                  <p:cNvSpPr>
                    <a:spLocks/>
                  </p:cNvSpPr>
                  <p:nvPr/>
                </p:nvSpPr>
                <p:spPr bwMode="auto">
                  <a:xfrm>
                    <a:off x="2968" y="2141"/>
                    <a:ext cx="279" cy="191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6">
                        <a:moveTo>
                          <a:pt x="63" y="9"/>
                        </a:moveTo>
                        <a:lnTo>
                          <a:pt x="23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3" name="Line 1825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2332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4" name="Freeform 1826"/>
                  <p:cNvSpPr>
                    <a:spLocks/>
                  </p:cNvSpPr>
                  <p:nvPr/>
                </p:nvSpPr>
                <p:spPr bwMode="auto">
                  <a:xfrm>
                    <a:off x="2693" y="2266"/>
                    <a:ext cx="275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5" name="Freeform 1827"/>
                  <p:cNvSpPr>
                    <a:spLocks/>
                  </p:cNvSpPr>
                  <p:nvPr/>
                </p:nvSpPr>
                <p:spPr bwMode="auto">
                  <a:xfrm>
                    <a:off x="2693" y="2200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6" name="Line 1828"/>
                  <p:cNvSpPr>
                    <a:spLocks noChangeShapeType="1"/>
                  </p:cNvSpPr>
                  <p:nvPr/>
                </p:nvSpPr>
                <p:spPr bwMode="auto">
                  <a:xfrm>
                    <a:off x="2790" y="2391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7" name="Freeform 1829"/>
                  <p:cNvSpPr>
                    <a:spLocks/>
                  </p:cNvSpPr>
                  <p:nvPr/>
                </p:nvSpPr>
                <p:spPr bwMode="auto">
                  <a:xfrm>
                    <a:off x="2790" y="2332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3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3" y="37"/>
                      </a:cxn>
                    </a:cxnLst>
                    <a:rect l="0" t="0" r="r" b="b"/>
                    <a:pathLst>
                      <a:path w="63" h="37">
                        <a:moveTo>
                          <a:pt x="23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3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8" name="Freeform 1830"/>
                  <p:cNvSpPr>
                    <a:spLocks/>
                  </p:cNvSpPr>
                  <p:nvPr/>
                </p:nvSpPr>
                <p:spPr bwMode="auto">
                  <a:xfrm>
                    <a:off x="2790" y="2266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9" name="Line 1831"/>
                  <p:cNvSpPr>
                    <a:spLocks noChangeShapeType="1"/>
                  </p:cNvSpPr>
                  <p:nvPr/>
                </p:nvSpPr>
                <p:spPr bwMode="auto">
                  <a:xfrm>
                    <a:off x="2892" y="2458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0" name="Freeform 1832"/>
                  <p:cNvSpPr>
                    <a:spLocks/>
                  </p:cNvSpPr>
                  <p:nvPr/>
                </p:nvSpPr>
                <p:spPr bwMode="auto">
                  <a:xfrm>
                    <a:off x="2839" y="2871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1" name="Freeform 1833"/>
                  <p:cNvSpPr>
                    <a:spLocks/>
                  </p:cNvSpPr>
                  <p:nvPr/>
                </p:nvSpPr>
                <p:spPr bwMode="auto">
                  <a:xfrm>
                    <a:off x="2879" y="2871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2" name="Freeform 1834"/>
                  <p:cNvSpPr>
                    <a:spLocks/>
                  </p:cNvSpPr>
                  <p:nvPr/>
                </p:nvSpPr>
                <p:spPr bwMode="auto">
                  <a:xfrm>
                    <a:off x="2866" y="2443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3" h="59">
                        <a:moveTo>
                          <a:pt x="0" y="58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8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3" name="Freeform 1835"/>
                  <p:cNvSpPr>
                    <a:spLocks/>
                  </p:cNvSpPr>
                  <p:nvPr/>
                </p:nvSpPr>
                <p:spPr bwMode="auto">
                  <a:xfrm>
                    <a:off x="2879" y="2450"/>
                    <a:ext cx="18" cy="428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4" name="Freeform 1836"/>
                  <p:cNvSpPr>
                    <a:spLocks/>
                  </p:cNvSpPr>
                  <p:nvPr/>
                </p:nvSpPr>
                <p:spPr bwMode="auto">
                  <a:xfrm>
                    <a:off x="2861" y="2436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5" name="Freeform 1837"/>
                  <p:cNvSpPr>
                    <a:spLocks/>
                  </p:cNvSpPr>
                  <p:nvPr/>
                </p:nvSpPr>
                <p:spPr bwMode="auto">
                  <a:xfrm>
                    <a:off x="2870" y="2414"/>
                    <a:ext cx="9" cy="36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6" name="Freeform 1838"/>
                  <p:cNvSpPr>
                    <a:spLocks/>
                  </p:cNvSpPr>
                  <p:nvPr/>
                </p:nvSpPr>
                <p:spPr bwMode="auto">
                  <a:xfrm>
                    <a:off x="2879" y="2414"/>
                    <a:ext cx="9" cy="36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7" name="Freeform 1839"/>
                  <p:cNvSpPr>
                    <a:spLocks/>
                  </p:cNvSpPr>
                  <p:nvPr/>
                </p:nvSpPr>
                <p:spPr bwMode="auto">
                  <a:xfrm>
                    <a:off x="2870" y="240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8" name="Freeform 1840"/>
                  <p:cNvSpPr>
                    <a:spLocks/>
                  </p:cNvSpPr>
                  <p:nvPr/>
                </p:nvSpPr>
                <p:spPr bwMode="auto">
                  <a:xfrm>
                    <a:off x="3052" y="1964"/>
                    <a:ext cx="40" cy="7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9" name="Freeform 1841"/>
                  <p:cNvSpPr>
                    <a:spLocks/>
                  </p:cNvSpPr>
                  <p:nvPr/>
                </p:nvSpPr>
                <p:spPr bwMode="auto">
                  <a:xfrm>
                    <a:off x="3092" y="1964"/>
                    <a:ext cx="44" cy="7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0" name="Freeform 1842"/>
                  <p:cNvSpPr>
                    <a:spLocks/>
                  </p:cNvSpPr>
                  <p:nvPr/>
                </p:nvSpPr>
                <p:spPr bwMode="auto">
                  <a:xfrm>
                    <a:off x="3078" y="1543"/>
                    <a:ext cx="14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1" name="Freeform 1843"/>
                  <p:cNvSpPr>
                    <a:spLocks/>
                  </p:cNvSpPr>
                  <p:nvPr/>
                </p:nvSpPr>
                <p:spPr bwMode="auto">
                  <a:xfrm>
                    <a:off x="3092" y="1551"/>
                    <a:ext cx="17" cy="427"/>
                  </a:xfrm>
                  <a:custGeom>
                    <a:avLst/>
                    <a:gdLst/>
                    <a:ahLst/>
                    <a:cxnLst>
                      <a:cxn ang="0">
                        <a:pos x="4" y="56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6"/>
                      </a:cxn>
                    </a:cxnLst>
                    <a:rect l="0" t="0" r="r" b="b"/>
                    <a:pathLst>
                      <a:path w="4" h="58">
                        <a:moveTo>
                          <a:pt x="4" y="56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2" name="Freeform 1844"/>
                  <p:cNvSpPr>
                    <a:spLocks/>
                  </p:cNvSpPr>
                  <p:nvPr/>
                </p:nvSpPr>
                <p:spPr bwMode="auto">
                  <a:xfrm>
                    <a:off x="3078" y="1536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3" name="Freeform 1845"/>
                  <p:cNvSpPr>
                    <a:spLocks/>
                  </p:cNvSpPr>
                  <p:nvPr/>
                </p:nvSpPr>
                <p:spPr bwMode="auto">
                  <a:xfrm>
                    <a:off x="3083" y="1507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4" name="Freeform 1846"/>
                  <p:cNvSpPr>
                    <a:spLocks/>
                  </p:cNvSpPr>
                  <p:nvPr/>
                </p:nvSpPr>
                <p:spPr bwMode="auto">
                  <a:xfrm>
                    <a:off x="3092" y="1514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5" name="Freeform 1847"/>
                  <p:cNvSpPr>
                    <a:spLocks/>
                  </p:cNvSpPr>
                  <p:nvPr/>
                </p:nvSpPr>
                <p:spPr bwMode="auto">
                  <a:xfrm>
                    <a:off x="3083" y="1507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6" name="Freeform 1848"/>
                  <p:cNvSpPr>
                    <a:spLocks/>
                  </p:cNvSpPr>
                  <p:nvPr/>
                </p:nvSpPr>
                <p:spPr bwMode="auto">
                  <a:xfrm>
                    <a:off x="3256" y="2074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7" name="Freeform 1849"/>
                  <p:cNvSpPr>
                    <a:spLocks/>
                  </p:cNvSpPr>
                  <p:nvPr/>
                </p:nvSpPr>
                <p:spPr bwMode="auto">
                  <a:xfrm>
                    <a:off x="3300" y="2074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9" h="1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8" name="Freeform 1850"/>
                  <p:cNvSpPr>
                    <a:spLocks/>
                  </p:cNvSpPr>
                  <p:nvPr/>
                </p:nvSpPr>
                <p:spPr bwMode="auto">
                  <a:xfrm>
                    <a:off x="3282" y="1654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9" name="Freeform 1851"/>
                  <p:cNvSpPr>
                    <a:spLocks/>
                  </p:cNvSpPr>
                  <p:nvPr/>
                </p:nvSpPr>
                <p:spPr bwMode="auto">
                  <a:xfrm>
                    <a:off x="3300" y="1654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0" name="Freeform 1852"/>
                  <p:cNvSpPr>
                    <a:spLocks/>
                  </p:cNvSpPr>
                  <p:nvPr/>
                </p:nvSpPr>
                <p:spPr bwMode="auto">
                  <a:xfrm>
                    <a:off x="3282" y="164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1" name="Freeform 1853"/>
                  <p:cNvSpPr>
                    <a:spLocks/>
                  </p:cNvSpPr>
                  <p:nvPr/>
                </p:nvSpPr>
                <p:spPr bwMode="auto">
                  <a:xfrm>
                    <a:off x="3287" y="1617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3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2" name="Freeform 1854"/>
                  <p:cNvSpPr>
                    <a:spLocks/>
                  </p:cNvSpPr>
                  <p:nvPr/>
                </p:nvSpPr>
                <p:spPr bwMode="auto">
                  <a:xfrm>
                    <a:off x="3296" y="1617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1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3" name="Freeform 1855"/>
                  <p:cNvSpPr>
                    <a:spLocks/>
                  </p:cNvSpPr>
                  <p:nvPr/>
                </p:nvSpPr>
                <p:spPr bwMode="auto">
                  <a:xfrm>
                    <a:off x="3287" y="1610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2"/>
                      </a:cxn>
                      <a:cxn ang="0">
                        <a:pos x="5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4" name="Freeform 1856"/>
                  <p:cNvSpPr>
                    <a:spLocks/>
                  </p:cNvSpPr>
                  <p:nvPr/>
                </p:nvSpPr>
                <p:spPr bwMode="auto">
                  <a:xfrm>
                    <a:off x="2648" y="1890"/>
                    <a:ext cx="652" cy="435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9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9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5" name="Freeform 1857"/>
                  <p:cNvSpPr>
                    <a:spLocks/>
                  </p:cNvSpPr>
                  <p:nvPr/>
                </p:nvSpPr>
                <p:spPr bwMode="auto">
                  <a:xfrm>
                    <a:off x="2653" y="1860"/>
                    <a:ext cx="647" cy="436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6" name="Freeform 1858"/>
                  <p:cNvSpPr>
                    <a:spLocks/>
                  </p:cNvSpPr>
                  <p:nvPr/>
                </p:nvSpPr>
                <p:spPr bwMode="auto">
                  <a:xfrm>
                    <a:off x="2622" y="2251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7" name="Freeform 1859"/>
                  <p:cNvSpPr>
                    <a:spLocks/>
                  </p:cNvSpPr>
                  <p:nvPr/>
                </p:nvSpPr>
                <p:spPr bwMode="auto">
                  <a:xfrm>
                    <a:off x="2662" y="2251"/>
                    <a:ext cx="44" cy="6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8" name="Freeform 1860"/>
                  <p:cNvSpPr>
                    <a:spLocks/>
                  </p:cNvSpPr>
                  <p:nvPr/>
                </p:nvSpPr>
                <p:spPr bwMode="auto">
                  <a:xfrm>
                    <a:off x="2648" y="1831"/>
                    <a:ext cx="14" cy="428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9" name="Freeform 1861"/>
                  <p:cNvSpPr>
                    <a:spLocks/>
                  </p:cNvSpPr>
                  <p:nvPr/>
                </p:nvSpPr>
                <p:spPr bwMode="auto">
                  <a:xfrm>
                    <a:off x="2662" y="1831"/>
                    <a:ext cx="17" cy="428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0" name="Freeform 1862"/>
                  <p:cNvSpPr>
                    <a:spLocks/>
                  </p:cNvSpPr>
                  <p:nvPr/>
                </p:nvSpPr>
                <p:spPr bwMode="auto">
                  <a:xfrm>
                    <a:off x="2644" y="1816"/>
                    <a:ext cx="35" cy="2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8" h="3">
                        <a:moveTo>
                          <a:pt x="0" y="2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1" name="Freeform 1863"/>
                  <p:cNvSpPr>
                    <a:spLocks/>
                  </p:cNvSpPr>
                  <p:nvPr/>
                </p:nvSpPr>
                <p:spPr bwMode="auto">
                  <a:xfrm>
                    <a:off x="2653" y="1794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2" name="Freeform 1864"/>
                  <p:cNvSpPr>
                    <a:spLocks/>
                  </p:cNvSpPr>
                  <p:nvPr/>
                </p:nvSpPr>
                <p:spPr bwMode="auto">
                  <a:xfrm>
                    <a:off x="2662" y="1794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3" name="Freeform 1865"/>
                  <p:cNvSpPr>
                    <a:spLocks/>
                  </p:cNvSpPr>
                  <p:nvPr/>
                </p:nvSpPr>
                <p:spPr bwMode="auto">
                  <a:xfrm>
                    <a:off x="2653" y="1787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4" name="Freeform 1866"/>
                  <p:cNvSpPr>
                    <a:spLocks/>
                  </p:cNvSpPr>
                  <p:nvPr/>
                </p:nvSpPr>
                <p:spPr bwMode="auto">
                  <a:xfrm>
                    <a:off x="2870" y="1816"/>
                    <a:ext cx="275" cy="266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5" name="Freeform 1867"/>
                  <p:cNvSpPr>
                    <a:spLocks/>
                  </p:cNvSpPr>
                  <p:nvPr/>
                </p:nvSpPr>
                <p:spPr bwMode="auto">
                  <a:xfrm>
                    <a:off x="2870" y="1750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6" name="Line 1868"/>
                  <p:cNvSpPr>
                    <a:spLocks noChangeShapeType="1"/>
                  </p:cNvSpPr>
                  <p:nvPr/>
                </p:nvSpPr>
                <p:spPr bwMode="auto">
                  <a:xfrm>
                    <a:off x="2968" y="1942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7" name="Freeform 1869"/>
                  <p:cNvSpPr>
                    <a:spLocks/>
                  </p:cNvSpPr>
                  <p:nvPr/>
                </p:nvSpPr>
                <p:spPr bwMode="auto">
                  <a:xfrm>
                    <a:off x="2968" y="1883"/>
                    <a:ext cx="279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8" name="Freeform 1870"/>
                  <p:cNvSpPr>
                    <a:spLocks/>
                  </p:cNvSpPr>
                  <p:nvPr/>
                </p:nvSpPr>
                <p:spPr bwMode="auto">
                  <a:xfrm>
                    <a:off x="2968" y="1816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9" name="Line 1871"/>
                  <p:cNvSpPr>
                    <a:spLocks noChangeShapeType="1"/>
                  </p:cNvSpPr>
                  <p:nvPr/>
                </p:nvSpPr>
                <p:spPr bwMode="auto">
                  <a:xfrm>
                    <a:off x="3065" y="2008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0" name="Freeform 1872"/>
                  <p:cNvSpPr>
                    <a:spLocks/>
                  </p:cNvSpPr>
                  <p:nvPr/>
                </p:nvSpPr>
                <p:spPr bwMode="auto">
                  <a:xfrm>
                    <a:off x="2693" y="1942"/>
                    <a:ext cx="270" cy="272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1" y="20"/>
                      </a:cxn>
                      <a:cxn ang="0">
                        <a:pos x="61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1" h="37">
                        <a:moveTo>
                          <a:pt x="22" y="37"/>
                        </a:moveTo>
                        <a:lnTo>
                          <a:pt x="61" y="20"/>
                        </a:lnTo>
                        <a:lnTo>
                          <a:pt x="61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1" name="Freeform 1873"/>
                  <p:cNvSpPr>
                    <a:spLocks/>
                  </p:cNvSpPr>
                  <p:nvPr/>
                </p:nvSpPr>
                <p:spPr bwMode="auto">
                  <a:xfrm>
                    <a:off x="2693" y="1875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39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39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2" name="Line 1874"/>
                  <p:cNvSpPr>
                    <a:spLocks noChangeShapeType="1"/>
                  </p:cNvSpPr>
                  <p:nvPr/>
                </p:nvSpPr>
                <p:spPr bwMode="auto">
                  <a:xfrm>
                    <a:off x="2790" y="2067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3" name="Freeform 1875"/>
                  <p:cNvSpPr>
                    <a:spLocks/>
                  </p:cNvSpPr>
                  <p:nvPr/>
                </p:nvSpPr>
                <p:spPr bwMode="auto">
                  <a:xfrm>
                    <a:off x="2790" y="2008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4" name="Freeform 1876"/>
                  <p:cNvSpPr>
                    <a:spLocks/>
                  </p:cNvSpPr>
                  <p:nvPr/>
                </p:nvSpPr>
                <p:spPr bwMode="auto">
                  <a:xfrm>
                    <a:off x="2790" y="1942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5" name="Line 1877"/>
                  <p:cNvSpPr>
                    <a:spLocks noChangeShapeType="1"/>
                  </p:cNvSpPr>
                  <p:nvPr/>
                </p:nvSpPr>
                <p:spPr bwMode="auto">
                  <a:xfrm>
                    <a:off x="2888" y="2141"/>
                    <a:ext cx="1" cy="132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6" name="Freeform 1878"/>
                  <p:cNvSpPr>
                    <a:spLocks/>
                  </p:cNvSpPr>
                  <p:nvPr/>
                </p:nvSpPr>
                <p:spPr bwMode="auto">
                  <a:xfrm>
                    <a:off x="2870" y="1684"/>
                    <a:ext cx="275" cy="265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7" name="Freeform 1879"/>
                  <p:cNvSpPr>
                    <a:spLocks/>
                  </p:cNvSpPr>
                  <p:nvPr/>
                </p:nvSpPr>
                <p:spPr bwMode="auto">
                  <a:xfrm>
                    <a:off x="2870" y="1617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8" name="Line 1880"/>
                  <p:cNvSpPr>
                    <a:spLocks noChangeShapeType="1"/>
                  </p:cNvSpPr>
                  <p:nvPr/>
                </p:nvSpPr>
                <p:spPr bwMode="auto">
                  <a:xfrm>
                    <a:off x="2968" y="1809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9" name="Freeform 1881"/>
                  <p:cNvSpPr>
                    <a:spLocks/>
                  </p:cNvSpPr>
                  <p:nvPr/>
                </p:nvSpPr>
                <p:spPr bwMode="auto">
                  <a:xfrm>
                    <a:off x="2968" y="1750"/>
                    <a:ext cx="279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0" name="Freeform 1882"/>
                  <p:cNvSpPr>
                    <a:spLocks/>
                  </p:cNvSpPr>
                  <p:nvPr/>
                </p:nvSpPr>
                <p:spPr bwMode="auto">
                  <a:xfrm>
                    <a:off x="2968" y="1684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1" name="Line 1883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1875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2" name="Freeform 1884"/>
                  <p:cNvSpPr>
                    <a:spLocks/>
                  </p:cNvSpPr>
                  <p:nvPr/>
                </p:nvSpPr>
                <p:spPr bwMode="auto">
                  <a:xfrm>
                    <a:off x="2693" y="1809"/>
                    <a:ext cx="275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3" name="Freeform 1885"/>
                  <p:cNvSpPr>
                    <a:spLocks/>
                  </p:cNvSpPr>
                  <p:nvPr/>
                </p:nvSpPr>
                <p:spPr bwMode="auto">
                  <a:xfrm>
                    <a:off x="2693" y="1743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4" name="Line 1886"/>
                  <p:cNvSpPr>
                    <a:spLocks noChangeShapeType="1"/>
                  </p:cNvSpPr>
                  <p:nvPr/>
                </p:nvSpPr>
                <p:spPr bwMode="auto">
                  <a:xfrm>
                    <a:off x="2790" y="1934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5" name="Freeform 1887"/>
                  <p:cNvSpPr>
                    <a:spLocks/>
                  </p:cNvSpPr>
                  <p:nvPr/>
                </p:nvSpPr>
                <p:spPr bwMode="auto">
                  <a:xfrm>
                    <a:off x="2790" y="1875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6" name="Freeform 1888"/>
                  <p:cNvSpPr>
                    <a:spLocks/>
                  </p:cNvSpPr>
                  <p:nvPr/>
                </p:nvSpPr>
                <p:spPr bwMode="auto">
                  <a:xfrm>
                    <a:off x="2790" y="1809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7" name="Line 1889"/>
                  <p:cNvSpPr>
                    <a:spLocks noChangeShapeType="1"/>
                  </p:cNvSpPr>
                  <p:nvPr/>
                </p:nvSpPr>
                <p:spPr bwMode="auto">
                  <a:xfrm>
                    <a:off x="2888" y="2001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8" name="Freeform 1890"/>
                  <p:cNvSpPr>
                    <a:spLocks/>
                  </p:cNvSpPr>
                  <p:nvPr/>
                </p:nvSpPr>
                <p:spPr bwMode="auto">
                  <a:xfrm>
                    <a:off x="2839" y="2414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9" name="Freeform 1891"/>
                  <p:cNvSpPr>
                    <a:spLocks/>
                  </p:cNvSpPr>
                  <p:nvPr/>
                </p:nvSpPr>
                <p:spPr bwMode="auto">
                  <a:xfrm>
                    <a:off x="2879" y="2414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9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" h="9">
                        <a:moveTo>
                          <a:pt x="4" y="0"/>
                        </a:moveTo>
                        <a:lnTo>
                          <a:pt x="9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0" name="Freeform 1892"/>
                  <p:cNvSpPr>
                    <a:spLocks/>
                  </p:cNvSpPr>
                  <p:nvPr/>
                </p:nvSpPr>
                <p:spPr bwMode="auto">
                  <a:xfrm>
                    <a:off x="2861" y="1986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4" h="59">
                        <a:moveTo>
                          <a:pt x="0" y="58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8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1" name="Freeform 1893"/>
                  <p:cNvSpPr>
                    <a:spLocks/>
                  </p:cNvSpPr>
                  <p:nvPr/>
                </p:nvSpPr>
                <p:spPr bwMode="auto">
                  <a:xfrm>
                    <a:off x="2879" y="1993"/>
                    <a:ext cx="13" cy="428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8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2" name="Freeform 1894"/>
                  <p:cNvSpPr>
                    <a:spLocks/>
                  </p:cNvSpPr>
                  <p:nvPr/>
                </p:nvSpPr>
                <p:spPr bwMode="auto">
                  <a:xfrm>
                    <a:off x="2861" y="1978"/>
                    <a:ext cx="36" cy="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3" name="Freeform 1895"/>
                  <p:cNvSpPr>
                    <a:spLocks/>
                  </p:cNvSpPr>
                  <p:nvPr/>
                </p:nvSpPr>
                <p:spPr bwMode="auto">
                  <a:xfrm>
                    <a:off x="2870" y="1956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4" name="Freeform 1896"/>
                  <p:cNvSpPr>
                    <a:spLocks/>
                  </p:cNvSpPr>
                  <p:nvPr/>
                </p:nvSpPr>
                <p:spPr bwMode="auto">
                  <a:xfrm>
                    <a:off x="2879" y="1956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5" name="Freeform 1897"/>
                  <p:cNvSpPr>
                    <a:spLocks/>
                  </p:cNvSpPr>
                  <p:nvPr/>
                </p:nvSpPr>
                <p:spPr bwMode="auto">
                  <a:xfrm>
                    <a:off x="2870" y="1949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546" name="Group 1898"/>
                <p:cNvGrpSpPr>
                  <a:grpSpLocks/>
                </p:cNvGrpSpPr>
                <p:nvPr/>
              </p:nvGrpSpPr>
              <p:grpSpPr bwMode="auto">
                <a:xfrm>
                  <a:off x="2892" y="1677"/>
                  <a:ext cx="718" cy="1887"/>
                  <a:chOff x="2892" y="1677"/>
                  <a:chExt cx="718" cy="1887"/>
                </a:xfrm>
              </p:grpSpPr>
              <p:sp>
                <p:nvSpPr>
                  <p:cNvPr id="29547" name="Freeform 1899"/>
                  <p:cNvSpPr>
                    <a:spLocks/>
                  </p:cNvSpPr>
                  <p:nvPr/>
                </p:nvSpPr>
                <p:spPr bwMode="auto">
                  <a:xfrm>
                    <a:off x="3322" y="3046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8" name="Freeform 1900"/>
                  <p:cNvSpPr>
                    <a:spLocks/>
                  </p:cNvSpPr>
                  <p:nvPr/>
                </p:nvSpPr>
                <p:spPr bwMode="auto">
                  <a:xfrm>
                    <a:off x="3362" y="3046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9" name="Freeform 1901"/>
                  <p:cNvSpPr>
                    <a:spLocks/>
                  </p:cNvSpPr>
                  <p:nvPr/>
                </p:nvSpPr>
                <p:spPr bwMode="auto">
                  <a:xfrm>
                    <a:off x="3348" y="2624"/>
                    <a:ext cx="14" cy="43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0" name="Freeform 1902"/>
                  <p:cNvSpPr>
                    <a:spLocks/>
                  </p:cNvSpPr>
                  <p:nvPr/>
                </p:nvSpPr>
                <p:spPr bwMode="auto">
                  <a:xfrm>
                    <a:off x="3362" y="2632"/>
                    <a:ext cx="17" cy="429"/>
                  </a:xfrm>
                  <a:custGeom>
                    <a:avLst/>
                    <a:gdLst/>
                    <a:ahLst/>
                    <a:cxnLst>
                      <a:cxn ang="0">
                        <a:pos x="4" y="56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6"/>
                      </a:cxn>
                    </a:cxnLst>
                    <a:rect l="0" t="0" r="r" b="b"/>
                    <a:pathLst>
                      <a:path w="4" h="58">
                        <a:moveTo>
                          <a:pt x="4" y="56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1" name="Freeform 1903"/>
                  <p:cNvSpPr>
                    <a:spLocks/>
                  </p:cNvSpPr>
                  <p:nvPr/>
                </p:nvSpPr>
                <p:spPr bwMode="auto">
                  <a:xfrm>
                    <a:off x="3348" y="261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2" name="Freeform 1904"/>
                  <p:cNvSpPr>
                    <a:spLocks/>
                  </p:cNvSpPr>
                  <p:nvPr/>
                </p:nvSpPr>
                <p:spPr bwMode="auto">
                  <a:xfrm>
                    <a:off x="3353" y="2595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3" name="Freeform 1905"/>
                  <p:cNvSpPr>
                    <a:spLocks/>
                  </p:cNvSpPr>
                  <p:nvPr/>
                </p:nvSpPr>
                <p:spPr bwMode="auto">
                  <a:xfrm>
                    <a:off x="3362" y="2595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4" name="Freeform 1906"/>
                  <p:cNvSpPr>
                    <a:spLocks/>
                  </p:cNvSpPr>
                  <p:nvPr/>
                </p:nvSpPr>
                <p:spPr bwMode="auto">
                  <a:xfrm>
                    <a:off x="3353" y="2587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5" name="Freeform 1907"/>
                  <p:cNvSpPr>
                    <a:spLocks/>
                  </p:cNvSpPr>
                  <p:nvPr/>
                </p:nvSpPr>
                <p:spPr bwMode="auto">
                  <a:xfrm>
                    <a:off x="3526" y="3157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6" name="Freeform 1908"/>
                  <p:cNvSpPr>
                    <a:spLocks/>
                  </p:cNvSpPr>
                  <p:nvPr/>
                </p:nvSpPr>
                <p:spPr bwMode="auto">
                  <a:xfrm>
                    <a:off x="3570" y="3157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9" h="1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7" name="Freeform 1909"/>
                  <p:cNvSpPr>
                    <a:spLocks/>
                  </p:cNvSpPr>
                  <p:nvPr/>
                </p:nvSpPr>
                <p:spPr bwMode="auto">
                  <a:xfrm>
                    <a:off x="3552" y="2735"/>
                    <a:ext cx="18" cy="43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8" name="Freeform 1910"/>
                  <p:cNvSpPr>
                    <a:spLocks/>
                  </p:cNvSpPr>
                  <p:nvPr/>
                </p:nvSpPr>
                <p:spPr bwMode="auto">
                  <a:xfrm>
                    <a:off x="3570" y="2735"/>
                    <a:ext cx="13" cy="437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9" name="Freeform 1911"/>
                  <p:cNvSpPr>
                    <a:spLocks/>
                  </p:cNvSpPr>
                  <p:nvPr/>
                </p:nvSpPr>
                <p:spPr bwMode="auto">
                  <a:xfrm>
                    <a:off x="3552" y="2728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0" name="Freeform 1912"/>
                  <p:cNvSpPr>
                    <a:spLocks/>
                  </p:cNvSpPr>
                  <p:nvPr/>
                </p:nvSpPr>
                <p:spPr bwMode="auto">
                  <a:xfrm>
                    <a:off x="3557" y="2698"/>
                    <a:ext cx="13" cy="45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6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1" name="Freeform 1913"/>
                  <p:cNvSpPr>
                    <a:spLocks/>
                  </p:cNvSpPr>
                  <p:nvPr/>
                </p:nvSpPr>
                <p:spPr bwMode="auto">
                  <a:xfrm>
                    <a:off x="3570" y="2698"/>
                    <a:ext cx="9" cy="45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2" name="Freeform 1914"/>
                  <p:cNvSpPr>
                    <a:spLocks/>
                  </p:cNvSpPr>
                  <p:nvPr/>
                </p:nvSpPr>
                <p:spPr bwMode="auto">
                  <a:xfrm>
                    <a:off x="3557" y="2691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2"/>
                      </a:cxn>
                      <a:cxn ang="0">
                        <a:pos x="5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3" name="Freeform 1915"/>
                  <p:cNvSpPr>
                    <a:spLocks/>
                  </p:cNvSpPr>
                  <p:nvPr/>
                </p:nvSpPr>
                <p:spPr bwMode="auto">
                  <a:xfrm>
                    <a:off x="2918" y="2972"/>
                    <a:ext cx="652" cy="437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9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9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4" name="Freeform 1916"/>
                  <p:cNvSpPr>
                    <a:spLocks/>
                  </p:cNvSpPr>
                  <p:nvPr/>
                </p:nvSpPr>
                <p:spPr bwMode="auto">
                  <a:xfrm>
                    <a:off x="2923" y="2942"/>
                    <a:ext cx="647" cy="437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5" name="Freeform 1917"/>
                  <p:cNvSpPr>
                    <a:spLocks/>
                  </p:cNvSpPr>
                  <p:nvPr/>
                </p:nvSpPr>
                <p:spPr bwMode="auto">
                  <a:xfrm>
                    <a:off x="2892" y="3335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9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6" name="Freeform 1918"/>
                  <p:cNvSpPr>
                    <a:spLocks/>
                  </p:cNvSpPr>
                  <p:nvPr/>
                </p:nvSpPr>
                <p:spPr bwMode="auto">
                  <a:xfrm>
                    <a:off x="2932" y="3335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7" name="Freeform 1919"/>
                  <p:cNvSpPr>
                    <a:spLocks/>
                  </p:cNvSpPr>
                  <p:nvPr/>
                </p:nvSpPr>
                <p:spPr bwMode="auto">
                  <a:xfrm>
                    <a:off x="2918" y="2913"/>
                    <a:ext cx="14" cy="429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8" name="Freeform 1920"/>
                  <p:cNvSpPr>
                    <a:spLocks/>
                  </p:cNvSpPr>
                  <p:nvPr/>
                </p:nvSpPr>
                <p:spPr bwMode="auto">
                  <a:xfrm>
                    <a:off x="2932" y="2913"/>
                    <a:ext cx="17" cy="429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9" name="Freeform 1921"/>
                  <p:cNvSpPr>
                    <a:spLocks/>
                  </p:cNvSpPr>
                  <p:nvPr/>
                </p:nvSpPr>
                <p:spPr bwMode="auto">
                  <a:xfrm>
                    <a:off x="2918" y="2898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" h="3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0" name="Freeform 1922"/>
                  <p:cNvSpPr>
                    <a:spLocks/>
                  </p:cNvSpPr>
                  <p:nvPr/>
                </p:nvSpPr>
                <p:spPr bwMode="auto">
                  <a:xfrm>
                    <a:off x="2923" y="2876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1" name="Freeform 1923"/>
                  <p:cNvSpPr>
                    <a:spLocks/>
                  </p:cNvSpPr>
                  <p:nvPr/>
                </p:nvSpPr>
                <p:spPr bwMode="auto">
                  <a:xfrm>
                    <a:off x="2932" y="287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2" name="Freeform 1924"/>
                  <p:cNvSpPr>
                    <a:spLocks/>
                  </p:cNvSpPr>
                  <p:nvPr/>
                </p:nvSpPr>
                <p:spPr bwMode="auto">
                  <a:xfrm>
                    <a:off x="2923" y="2868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3" name="Freeform 1925"/>
                  <p:cNvSpPr>
                    <a:spLocks/>
                  </p:cNvSpPr>
                  <p:nvPr/>
                </p:nvSpPr>
                <p:spPr bwMode="auto">
                  <a:xfrm>
                    <a:off x="3140" y="2898"/>
                    <a:ext cx="275" cy="267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4" name="Freeform 1926"/>
                  <p:cNvSpPr>
                    <a:spLocks/>
                  </p:cNvSpPr>
                  <p:nvPr/>
                </p:nvSpPr>
                <p:spPr bwMode="auto">
                  <a:xfrm>
                    <a:off x="3140" y="2831"/>
                    <a:ext cx="275" cy="193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5" name="Line 1927"/>
                  <p:cNvSpPr>
                    <a:spLocks noChangeShapeType="1"/>
                  </p:cNvSpPr>
                  <p:nvPr/>
                </p:nvSpPr>
                <p:spPr bwMode="auto">
                  <a:xfrm>
                    <a:off x="3238" y="3024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6" name="Freeform 1928"/>
                  <p:cNvSpPr>
                    <a:spLocks/>
                  </p:cNvSpPr>
                  <p:nvPr/>
                </p:nvSpPr>
                <p:spPr bwMode="auto">
                  <a:xfrm>
                    <a:off x="3238" y="2965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7" name="Freeform 1929"/>
                  <p:cNvSpPr>
                    <a:spLocks/>
                  </p:cNvSpPr>
                  <p:nvPr/>
                </p:nvSpPr>
                <p:spPr bwMode="auto">
                  <a:xfrm>
                    <a:off x="3238" y="2898"/>
                    <a:ext cx="279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8" name="Line 1930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3090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9" name="Freeform 1931"/>
                  <p:cNvSpPr>
                    <a:spLocks/>
                  </p:cNvSpPr>
                  <p:nvPr/>
                </p:nvSpPr>
                <p:spPr bwMode="auto">
                  <a:xfrm>
                    <a:off x="2963" y="3024"/>
                    <a:ext cx="270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1" y="20"/>
                      </a:cxn>
                      <a:cxn ang="0">
                        <a:pos x="61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1" h="37">
                        <a:moveTo>
                          <a:pt x="22" y="37"/>
                        </a:moveTo>
                        <a:lnTo>
                          <a:pt x="61" y="20"/>
                        </a:lnTo>
                        <a:lnTo>
                          <a:pt x="61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0" name="Freeform 1932"/>
                  <p:cNvSpPr>
                    <a:spLocks/>
                  </p:cNvSpPr>
                  <p:nvPr/>
                </p:nvSpPr>
                <p:spPr bwMode="auto">
                  <a:xfrm>
                    <a:off x="2963" y="2965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8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8"/>
                      </a:cxn>
                    </a:cxnLst>
                    <a:rect l="0" t="0" r="r" b="b"/>
                    <a:pathLst>
                      <a:path w="62" h="26">
                        <a:moveTo>
                          <a:pt x="62" y="8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8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1" name="Line 1933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3150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2" name="Freeform 1934"/>
                  <p:cNvSpPr>
                    <a:spLocks/>
                  </p:cNvSpPr>
                  <p:nvPr/>
                </p:nvSpPr>
                <p:spPr bwMode="auto">
                  <a:xfrm>
                    <a:off x="3060" y="3098"/>
                    <a:ext cx="280" cy="266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3" h="36">
                        <a:moveTo>
                          <a:pt x="22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3" name="Freeform 1935"/>
                  <p:cNvSpPr>
                    <a:spLocks/>
                  </p:cNvSpPr>
                  <p:nvPr/>
                </p:nvSpPr>
                <p:spPr bwMode="auto">
                  <a:xfrm>
                    <a:off x="3060" y="3024"/>
                    <a:ext cx="280" cy="200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4" name="Line 1936"/>
                  <p:cNvSpPr>
                    <a:spLocks noChangeShapeType="1"/>
                  </p:cNvSpPr>
                  <p:nvPr/>
                </p:nvSpPr>
                <p:spPr bwMode="auto">
                  <a:xfrm>
                    <a:off x="3158" y="3224"/>
                    <a:ext cx="1" cy="133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5" name="Freeform 1937"/>
                  <p:cNvSpPr>
                    <a:spLocks/>
                  </p:cNvSpPr>
                  <p:nvPr/>
                </p:nvSpPr>
                <p:spPr bwMode="auto">
                  <a:xfrm>
                    <a:off x="3140" y="2765"/>
                    <a:ext cx="275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2" h="36">
                        <a:moveTo>
                          <a:pt x="23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6" name="Freeform 1938"/>
                  <p:cNvSpPr>
                    <a:spLocks/>
                  </p:cNvSpPr>
                  <p:nvPr/>
                </p:nvSpPr>
                <p:spPr bwMode="auto">
                  <a:xfrm>
                    <a:off x="3140" y="2698"/>
                    <a:ext cx="275" cy="193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7" name="Line 1939"/>
                  <p:cNvSpPr>
                    <a:spLocks noChangeShapeType="1"/>
                  </p:cNvSpPr>
                  <p:nvPr/>
                </p:nvSpPr>
                <p:spPr bwMode="auto">
                  <a:xfrm>
                    <a:off x="3242" y="2891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8" name="Freeform 1940"/>
                  <p:cNvSpPr>
                    <a:spLocks/>
                  </p:cNvSpPr>
                  <p:nvPr/>
                </p:nvSpPr>
                <p:spPr bwMode="auto">
                  <a:xfrm>
                    <a:off x="3238" y="2831"/>
                    <a:ext cx="279" cy="267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1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1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9" name="Freeform 1941"/>
                  <p:cNvSpPr>
                    <a:spLocks/>
                  </p:cNvSpPr>
                  <p:nvPr/>
                </p:nvSpPr>
                <p:spPr bwMode="auto">
                  <a:xfrm>
                    <a:off x="3238" y="2765"/>
                    <a:ext cx="279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0" name="Line 1942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2957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1" name="Freeform 1943"/>
                  <p:cNvSpPr>
                    <a:spLocks/>
                  </p:cNvSpPr>
                  <p:nvPr/>
                </p:nvSpPr>
                <p:spPr bwMode="auto">
                  <a:xfrm>
                    <a:off x="2963" y="2891"/>
                    <a:ext cx="275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2" name="Freeform 1944"/>
                  <p:cNvSpPr>
                    <a:spLocks/>
                  </p:cNvSpPr>
                  <p:nvPr/>
                </p:nvSpPr>
                <p:spPr bwMode="auto">
                  <a:xfrm>
                    <a:off x="2963" y="2824"/>
                    <a:ext cx="275" cy="200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3" name="Line 1945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3016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4" name="Freeform 1946"/>
                  <p:cNvSpPr>
                    <a:spLocks/>
                  </p:cNvSpPr>
                  <p:nvPr/>
                </p:nvSpPr>
                <p:spPr bwMode="auto">
                  <a:xfrm>
                    <a:off x="3060" y="2965"/>
                    <a:ext cx="280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5" name="Freeform 1947"/>
                  <p:cNvSpPr>
                    <a:spLocks/>
                  </p:cNvSpPr>
                  <p:nvPr/>
                </p:nvSpPr>
                <p:spPr bwMode="auto">
                  <a:xfrm>
                    <a:off x="3060" y="2891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3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3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6" name="Line 1948"/>
                  <p:cNvSpPr>
                    <a:spLocks noChangeShapeType="1"/>
                  </p:cNvSpPr>
                  <p:nvPr/>
                </p:nvSpPr>
                <p:spPr bwMode="auto">
                  <a:xfrm>
                    <a:off x="3162" y="3090"/>
                    <a:ext cx="1" cy="134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7" name="Freeform 1949"/>
                  <p:cNvSpPr>
                    <a:spLocks/>
                  </p:cNvSpPr>
                  <p:nvPr/>
                </p:nvSpPr>
                <p:spPr bwMode="auto">
                  <a:xfrm>
                    <a:off x="3109" y="3498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8" name="Freeform 1950"/>
                  <p:cNvSpPr>
                    <a:spLocks/>
                  </p:cNvSpPr>
                  <p:nvPr/>
                </p:nvSpPr>
                <p:spPr bwMode="auto">
                  <a:xfrm>
                    <a:off x="3149" y="3498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9" name="Freeform 1951"/>
                  <p:cNvSpPr>
                    <a:spLocks/>
                  </p:cNvSpPr>
                  <p:nvPr/>
                </p:nvSpPr>
                <p:spPr bwMode="auto">
                  <a:xfrm>
                    <a:off x="3131" y="3076"/>
                    <a:ext cx="18" cy="429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1"/>
                      </a:cxn>
                      <a:cxn ang="0">
                        <a:pos x="4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4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0" name="Freeform 1952"/>
                  <p:cNvSpPr>
                    <a:spLocks/>
                  </p:cNvSpPr>
                  <p:nvPr/>
                </p:nvSpPr>
                <p:spPr bwMode="auto">
                  <a:xfrm>
                    <a:off x="3149" y="3076"/>
                    <a:ext cx="18" cy="429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1" name="Freeform 1953"/>
                  <p:cNvSpPr>
                    <a:spLocks/>
                  </p:cNvSpPr>
                  <p:nvPr/>
                </p:nvSpPr>
                <p:spPr bwMode="auto">
                  <a:xfrm>
                    <a:off x="3131" y="3061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2" name="Freeform 1954"/>
                  <p:cNvSpPr>
                    <a:spLocks/>
                  </p:cNvSpPr>
                  <p:nvPr/>
                </p:nvSpPr>
                <p:spPr bwMode="auto">
                  <a:xfrm>
                    <a:off x="3140" y="3039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3" name="Freeform 1955"/>
                  <p:cNvSpPr>
                    <a:spLocks/>
                  </p:cNvSpPr>
                  <p:nvPr/>
                </p:nvSpPr>
                <p:spPr bwMode="auto">
                  <a:xfrm>
                    <a:off x="3149" y="3039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4" name="Freeform 1956"/>
                  <p:cNvSpPr>
                    <a:spLocks/>
                  </p:cNvSpPr>
                  <p:nvPr/>
                </p:nvSpPr>
                <p:spPr bwMode="auto">
                  <a:xfrm>
                    <a:off x="3140" y="3031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5" name="Freeform 1957"/>
                  <p:cNvSpPr>
                    <a:spLocks/>
                  </p:cNvSpPr>
                  <p:nvPr/>
                </p:nvSpPr>
                <p:spPr bwMode="auto">
                  <a:xfrm>
                    <a:off x="3322" y="2595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6" name="Freeform 1958"/>
                  <p:cNvSpPr>
                    <a:spLocks/>
                  </p:cNvSpPr>
                  <p:nvPr/>
                </p:nvSpPr>
                <p:spPr bwMode="auto">
                  <a:xfrm>
                    <a:off x="3362" y="2595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7" name="Freeform 1959"/>
                  <p:cNvSpPr>
                    <a:spLocks/>
                  </p:cNvSpPr>
                  <p:nvPr/>
                </p:nvSpPr>
                <p:spPr bwMode="auto">
                  <a:xfrm>
                    <a:off x="3348" y="2173"/>
                    <a:ext cx="14" cy="436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8" name="Freeform 1960"/>
                  <p:cNvSpPr>
                    <a:spLocks/>
                  </p:cNvSpPr>
                  <p:nvPr/>
                </p:nvSpPr>
                <p:spPr bwMode="auto">
                  <a:xfrm>
                    <a:off x="3362" y="2173"/>
                    <a:ext cx="17" cy="436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9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9" name="Freeform 1961"/>
                  <p:cNvSpPr>
                    <a:spLocks/>
                  </p:cNvSpPr>
                  <p:nvPr/>
                </p:nvSpPr>
                <p:spPr bwMode="auto">
                  <a:xfrm>
                    <a:off x="3348" y="2165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1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0" name="Freeform 1962"/>
                  <p:cNvSpPr>
                    <a:spLocks/>
                  </p:cNvSpPr>
                  <p:nvPr/>
                </p:nvSpPr>
                <p:spPr bwMode="auto">
                  <a:xfrm>
                    <a:off x="3353" y="2136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1" name="Freeform 1963"/>
                  <p:cNvSpPr>
                    <a:spLocks/>
                  </p:cNvSpPr>
                  <p:nvPr/>
                </p:nvSpPr>
                <p:spPr bwMode="auto">
                  <a:xfrm>
                    <a:off x="3362" y="213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2" name="Freeform 1964"/>
                  <p:cNvSpPr>
                    <a:spLocks/>
                  </p:cNvSpPr>
                  <p:nvPr/>
                </p:nvSpPr>
                <p:spPr bwMode="auto">
                  <a:xfrm>
                    <a:off x="3353" y="2136"/>
                    <a:ext cx="22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5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5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3" name="Freeform 1965"/>
                  <p:cNvSpPr>
                    <a:spLocks/>
                  </p:cNvSpPr>
                  <p:nvPr/>
                </p:nvSpPr>
                <p:spPr bwMode="auto">
                  <a:xfrm>
                    <a:off x="3526" y="2706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4" name="Freeform 1966"/>
                  <p:cNvSpPr>
                    <a:spLocks/>
                  </p:cNvSpPr>
                  <p:nvPr/>
                </p:nvSpPr>
                <p:spPr bwMode="auto">
                  <a:xfrm>
                    <a:off x="3570" y="2706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" h="10">
                        <a:moveTo>
                          <a:pt x="4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5" name="Freeform 1967"/>
                  <p:cNvSpPr>
                    <a:spLocks/>
                  </p:cNvSpPr>
                  <p:nvPr/>
                </p:nvSpPr>
                <p:spPr bwMode="auto">
                  <a:xfrm>
                    <a:off x="3552" y="2284"/>
                    <a:ext cx="18" cy="436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6" name="Freeform 1968"/>
                  <p:cNvSpPr>
                    <a:spLocks/>
                  </p:cNvSpPr>
                  <p:nvPr/>
                </p:nvSpPr>
                <p:spPr bwMode="auto">
                  <a:xfrm>
                    <a:off x="3570" y="2284"/>
                    <a:ext cx="13" cy="436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7" name="Freeform 1969"/>
                  <p:cNvSpPr>
                    <a:spLocks/>
                  </p:cNvSpPr>
                  <p:nvPr/>
                </p:nvSpPr>
                <p:spPr bwMode="auto">
                  <a:xfrm>
                    <a:off x="3552" y="2276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8" name="Freeform 1970"/>
                  <p:cNvSpPr>
                    <a:spLocks/>
                  </p:cNvSpPr>
                  <p:nvPr/>
                </p:nvSpPr>
                <p:spPr bwMode="auto">
                  <a:xfrm>
                    <a:off x="3561" y="2247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9" name="Freeform 1971"/>
                  <p:cNvSpPr>
                    <a:spLocks/>
                  </p:cNvSpPr>
                  <p:nvPr/>
                </p:nvSpPr>
                <p:spPr bwMode="auto">
                  <a:xfrm>
                    <a:off x="3570" y="2247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0" name="Freeform 1972"/>
                  <p:cNvSpPr>
                    <a:spLocks/>
                  </p:cNvSpPr>
                  <p:nvPr/>
                </p:nvSpPr>
                <p:spPr bwMode="auto">
                  <a:xfrm>
                    <a:off x="3561" y="2239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1" name="Freeform 1973"/>
                  <p:cNvSpPr>
                    <a:spLocks/>
                  </p:cNvSpPr>
                  <p:nvPr/>
                </p:nvSpPr>
                <p:spPr bwMode="auto">
                  <a:xfrm>
                    <a:off x="2918" y="2520"/>
                    <a:ext cx="652" cy="437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8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8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2" name="Freeform 1974"/>
                  <p:cNvSpPr>
                    <a:spLocks/>
                  </p:cNvSpPr>
                  <p:nvPr/>
                </p:nvSpPr>
                <p:spPr bwMode="auto">
                  <a:xfrm>
                    <a:off x="2923" y="2491"/>
                    <a:ext cx="647" cy="437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3" name="Freeform 1975"/>
                  <p:cNvSpPr>
                    <a:spLocks/>
                  </p:cNvSpPr>
                  <p:nvPr/>
                </p:nvSpPr>
                <p:spPr bwMode="auto">
                  <a:xfrm>
                    <a:off x="2892" y="2883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9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4" name="Freeform 1976"/>
                  <p:cNvSpPr>
                    <a:spLocks/>
                  </p:cNvSpPr>
                  <p:nvPr/>
                </p:nvSpPr>
                <p:spPr bwMode="auto">
                  <a:xfrm>
                    <a:off x="2932" y="2883"/>
                    <a:ext cx="44" cy="6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5" name="Freeform 1977"/>
                  <p:cNvSpPr>
                    <a:spLocks/>
                  </p:cNvSpPr>
                  <p:nvPr/>
                </p:nvSpPr>
                <p:spPr bwMode="auto">
                  <a:xfrm>
                    <a:off x="2918" y="2461"/>
                    <a:ext cx="14" cy="430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6" name="Freeform 1978"/>
                  <p:cNvSpPr>
                    <a:spLocks/>
                  </p:cNvSpPr>
                  <p:nvPr/>
                </p:nvSpPr>
                <p:spPr bwMode="auto">
                  <a:xfrm>
                    <a:off x="2932" y="2461"/>
                    <a:ext cx="17" cy="430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7" name="Freeform 1979"/>
                  <p:cNvSpPr>
                    <a:spLocks/>
                  </p:cNvSpPr>
                  <p:nvPr/>
                </p:nvSpPr>
                <p:spPr bwMode="auto">
                  <a:xfrm>
                    <a:off x="2918" y="2446"/>
                    <a:ext cx="31" cy="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8" name="Freeform 1980"/>
                  <p:cNvSpPr>
                    <a:spLocks/>
                  </p:cNvSpPr>
                  <p:nvPr/>
                </p:nvSpPr>
                <p:spPr bwMode="auto">
                  <a:xfrm>
                    <a:off x="2923" y="2424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9" name="Freeform 1981"/>
                  <p:cNvSpPr>
                    <a:spLocks/>
                  </p:cNvSpPr>
                  <p:nvPr/>
                </p:nvSpPr>
                <p:spPr bwMode="auto">
                  <a:xfrm>
                    <a:off x="2932" y="2424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0" name="Freeform 1982"/>
                  <p:cNvSpPr>
                    <a:spLocks/>
                  </p:cNvSpPr>
                  <p:nvPr/>
                </p:nvSpPr>
                <p:spPr bwMode="auto">
                  <a:xfrm>
                    <a:off x="2923" y="2417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1" name="Freeform 1983"/>
                  <p:cNvSpPr>
                    <a:spLocks/>
                  </p:cNvSpPr>
                  <p:nvPr/>
                </p:nvSpPr>
                <p:spPr bwMode="auto">
                  <a:xfrm>
                    <a:off x="3140" y="2446"/>
                    <a:ext cx="275" cy="267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2" name="Freeform 1984"/>
                  <p:cNvSpPr>
                    <a:spLocks/>
                  </p:cNvSpPr>
                  <p:nvPr/>
                </p:nvSpPr>
                <p:spPr bwMode="auto">
                  <a:xfrm>
                    <a:off x="3140" y="2380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3" name="Line 1985"/>
                  <p:cNvSpPr>
                    <a:spLocks noChangeShapeType="1"/>
                  </p:cNvSpPr>
                  <p:nvPr/>
                </p:nvSpPr>
                <p:spPr bwMode="auto">
                  <a:xfrm>
                    <a:off x="3238" y="2572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4" name="Freeform 1986"/>
                  <p:cNvSpPr>
                    <a:spLocks/>
                  </p:cNvSpPr>
                  <p:nvPr/>
                </p:nvSpPr>
                <p:spPr bwMode="auto">
                  <a:xfrm>
                    <a:off x="3238" y="2513"/>
                    <a:ext cx="279" cy="267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5" name="Freeform 1987"/>
                  <p:cNvSpPr>
                    <a:spLocks/>
                  </p:cNvSpPr>
                  <p:nvPr/>
                </p:nvSpPr>
                <p:spPr bwMode="auto">
                  <a:xfrm>
                    <a:off x="3238" y="2446"/>
                    <a:ext cx="279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6" name="Line 1988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2639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7" name="Freeform 1989"/>
                  <p:cNvSpPr>
                    <a:spLocks/>
                  </p:cNvSpPr>
                  <p:nvPr/>
                </p:nvSpPr>
                <p:spPr bwMode="auto">
                  <a:xfrm>
                    <a:off x="2963" y="2572"/>
                    <a:ext cx="275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8" name="Freeform 1990"/>
                  <p:cNvSpPr>
                    <a:spLocks/>
                  </p:cNvSpPr>
                  <p:nvPr/>
                </p:nvSpPr>
                <p:spPr bwMode="auto">
                  <a:xfrm>
                    <a:off x="2963" y="2506"/>
                    <a:ext cx="275" cy="200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9" name="Line 1991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698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0" name="Freeform 1992"/>
                  <p:cNvSpPr>
                    <a:spLocks/>
                  </p:cNvSpPr>
                  <p:nvPr/>
                </p:nvSpPr>
                <p:spPr bwMode="auto">
                  <a:xfrm>
                    <a:off x="3060" y="2639"/>
                    <a:ext cx="280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1" name="Freeform 1993"/>
                  <p:cNvSpPr>
                    <a:spLocks/>
                  </p:cNvSpPr>
                  <p:nvPr/>
                </p:nvSpPr>
                <p:spPr bwMode="auto">
                  <a:xfrm>
                    <a:off x="3060" y="2572"/>
                    <a:ext cx="280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2" name="Line 1994"/>
                  <p:cNvSpPr>
                    <a:spLocks noChangeShapeType="1"/>
                  </p:cNvSpPr>
                  <p:nvPr/>
                </p:nvSpPr>
                <p:spPr bwMode="auto">
                  <a:xfrm>
                    <a:off x="3158" y="2765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3" name="Freeform 1995"/>
                  <p:cNvSpPr>
                    <a:spLocks/>
                  </p:cNvSpPr>
                  <p:nvPr/>
                </p:nvSpPr>
                <p:spPr bwMode="auto">
                  <a:xfrm>
                    <a:off x="3140" y="2313"/>
                    <a:ext cx="275" cy="267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2" h="36">
                        <a:moveTo>
                          <a:pt x="23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4" name="Freeform 1996"/>
                  <p:cNvSpPr>
                    <a:spLocks/>
                  </p:cNvSpPr>
                  <p:nvPr/>
                </p:nvSpPr>
                <p:spPr bwMode="auto">
                  <a:xfrm>
                    <a:off x="3140" y="2247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3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3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5" name="Line 1997"/>
                  <p:cNvSpPr>
                    <a:spLocks noChangeShapeType="1"/>
                  </p:cNvSpPr>
                  <p:nvPr/>
                </p:nvSpPr>
                <p:spPr bwMode="auto">
                  <a:xfrm>
                    <a:off x="3242" y="2439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6" name="Freeform 1998"/>
                  <p:cNvSpPr>
                    <a:spLocks/>
                  </p:cNvSpPr>
                  <p:nvPr/>
                </p:nvSpPr>
                <p:spPr bwMode="auto">
                  <a:xfrm>
                    <a:off x="3238" y="2380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1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1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7" name="Freeform 1999"/>
                  <p:cNvSpPr>
                    <a:spLocks/>
                  </p:cNvSpPr>
                  <p:nvPr/>
                </p:nvSpPr>
                <p:spPr bwMode="auto">
                  <a:xfrm>
                    <a:off x="3238" y="2313"/>
                    <a:ext cx="279" cy="193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6">
                        <a:moveTo>
                          <a:pt x="63" y="9"/>
                        </a:moveTo>
                        <a:lnTo>
                          <a:pt x="23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8" name="Line 2000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2506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9" name="Freeform 2001"/>
                  <p:cNvSpPr>
                    <a:spLocks/>
                  </p:cNvSpPr>
                  <p:nvPr/>
                </p:nvSpPr>
                <p:spPr bwMode="auto">
                  <a:xfrm>
                    <a:off x="2963" y="2439"/>
                    <a:ext cx="275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0" name="Freeform 2002"/>
                  <p:cNvSpPr>
                    <a:spLocks/>
                  </p:cNvSpPr>
                  <p:nvPr/>
                </p:nvSpPr>
                <p:spPr bwMode="auto">
                  <a:xfrm>
                    <a:off x="2963" y="2372"/>
                    <a:ext cx="275" cy="200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1" name="Line 2003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565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2" name="Freeform 2004"/>
                  <p:cNvSpPr>
                    <a:spLocks/>
                  </p:cNvSpPr>
                  <p:nvPr/>
                </p:nvSpPr>
                <p:spPr bwMode="auto">
                  <a:xfrm>
                    <a:off x="3060" y="2506"/>
                    <a:ext cx="280" cy="274"/>
                  </a:xfrm>
                  <a:custGeom>
                    <a:avLst/>
                    <a:gdLst/>
                    <a:ahLst/>
                    <a:cxnLst>
                      <a:cxn ang="0">
                        <a:pos x="23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3" y="37"/>
                      </a:cxn>
                    </a:cxnLst>
                    <a:rect l="0" t="0" r="r" b="b"/>
                    <a:pathLst>
                      <a:path w="63" h="37">
                        <a:moveTo>
                          <a:pt x="23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3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3" name="Freeform 2005"/>
                  <p:cNvSpPr>
                    <a:spLocks/>
                  </p:cNvSpPr>
                  <p:nvPr/>
                </p:nvSpPr>
                <p:spPr bwMode="auto">
                  <a:xfrm>
                    <a:off x="3060" y="2439"/>
                    <a:ext cx="280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4" name="Line 2006"/>
                  <p:cNvSpPr>
                    <a:spLocks noChangeShapeType="1"/>
                  </p:cNvSpPr>
                  <p:nvPr/>
                </p:nvSpPr>
                <p:spPr bwMode="auto">
                  <a:xfrm>
                    <a:off x="3162" y="2632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5" name="Freeform 2007"/>
                  <p:cNvSpPr>
                    <a:spLocks/>
                  </p:cNvSpPr>
                  <p:nvPr/>
                </p:nvSpPr>
                <p:spPr bwMode="auto">
                  <a:xfrm>
                    <a:off x="3109" y="3046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6" name="Freeform 2008"/>
                  <p:cNvSpPr>
                    <a:spLocks/>
                  </p:cNvSpPr>
                  <p:nvPr/>
                </p:nvSpPr>
                <p:spPr bwMode="auto">
                  <a:xfrm>
                    <a:off x="3149" y="3046"/>
                    <a:ext cx="44" cy="6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7" name="Freeform 2009"/>
                  <p:cNvSpPr>
                    <a:spLocks/>
                  </p:cNvSpPr>
                  <p:nvPr/>
                </p:nvSpPr>
                <p:spPr bwMode="auto">
                  <a:xfrm>
                    <a:off x="3136" y="2617"/>
                    <a:ext cx="13" cy="436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3" h="59">
                        <a:moveTo>
                          <a:pt x="0" y="58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8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8" name="Freeform 2010"/>
                  <p:cNvSpPr>
                    <a:spLocks/>
                  </p:cNvSpPr>
                  <p:nvPr/>
                </p:nvSpPr>
                <p:spPr bwMode="auto">
                  <a:xfrm>
                    <a:off x="3149" y="2624"/>
                    <a:ext cx="18" cy="429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9" name="Freeform 2011"/>
                  <p:cNvSpPr>
                    <a:spLocks/>
                  </p:cNvSpPr>
                  <p:nvPr/>
                </p:nvSpPr>
                <p:spPr bwMode="auto">
                  <a:xfrm>
                    <a:off x="3131" y="2609"/>
                    <a:ext cx="36" cy="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0" name="Freeform 2012"/>
                  <p:cNvSpPr>
                    <a:spLocks/>
                  </p:cNvSpPr>
                  <p:nvPr/>
                </p:nvSpPr>
                <p:spPr bwMode="auto">
                  <a:xfrm>
                    <a:off x="3140" y="2587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1" name="Freeform 2013"/>
                  <p:cNvSpPr>
                    <a:spLocks/>
                  </p:cNvSpPr>
                  <p:nvPr/>
                </p:nvSpPr>
                <p:spPr bwMode="auto">
                  <a:xfrm>
                    <a:off x="3149" y="2587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2" name="Freeform 2014"/>
                  <p:cNvSpPr>
                    <a:spLocks/>
                  </p:cNvSpPr>
                  <p:nvPr/>
                </p:nvSpPr>
                <p:spPr bwMode="auto">
                  <a:xfrm>
                    <a:off x="3140" y="2580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3" name="Freeform 2015"/>
                  <p:cNvSpPr>
                    <a:spLocks/>
                  </p:cNvSpPr>
                  <p:nvPr/>
                </p:nvSpPr>
                <p:spPr bwMode="auto">
                  <a:xfrm>
                    <a:off x="3322" y="2136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4" name="Freeform 2016"/>
                  <p:cNvSpPr>
                    <a:spLocks/>
                  </p:cNvSpPr>
                  <p:nvPr/>
                </p:nvSpPr>
                <p:spPr bwMode="auto">
                  <a:xfrm>
                    <a:off x="3362" y="2136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5" name="Freeform 2017"/>
                  <p:cNvSpPr>
                    <a:spLocks/>
                  </p:cNvSpPr>
                  <p:nvPr/>
                </p:nvSpPr>
                <p:spPr bwMode="auto">
                  <a:xfrm>
                    <a:off x="3348" y="1714"/>
                    <a:ext cx="14" cy="436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6" name="Freeform 2018"/>
                  <p:cNvSpPr>
                    <a:spLocks/>
                  </p:cNvSpPr>
                  <p:nvPr/>
                </p:nvSpPr>
                <p:spPr bwMode="auto">
                  <a:xfrm>
                    <a:off x="3362" y="1721"/>
                    <a:ext cx="17" cy="429"/>
                  </a:xfrm>
                  <a:custGeom>
                    <a:avLst/>
                    <a:gdLst/>
                    <a:ahLst/>
                    <a:cxnLst>
                      <a:cxn ang="0">
                        <a:pos x="4" y="56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6"/>
                      </a:cxn>
                    </a:cxnLst>
                    <a:rect l="0" t="0" r="r" b="b"/>
                    <a:pathLst>
                      <a:path w="4" h="58">
                        <a:moveTo>
                          <a:pt x="4" y="56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7" name="Freeform 2019"/>
                  <p:cNvSpPr>
                    <a:spLocks/>
                  </p:cNvSpPr>
                  <p:nvPr/>
                </p:nvSpPr>
                <p:spPr bwMode="auto">
                  <a:xfrm>
                    <a:off x="3348" y="1706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8" name="Freeform 2020"/>
                  <p:cNvSpPr>
                    <a:spLocks/>
                  </p:cNvSpPr>
                  <p:nvPr/>
                </p:nvSpPr>
                <p:spPr bwMode="auto">
                  <a:xfrm>
                    <a:off x="3353" y="1677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9" name="Freeform 2021"/>
                  <p:cNvSpPr>
                    <a:spLocks/>
                  </p:cNvSpPr>
                  <p:nvPr/>
                </p:nvSpPr>
                <p:spPr bwMode="auto">
                  <a:xfrm>
                    <a:off x="3362" y="1684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0" name="Freeform 2022"/>
                  <p:cNvSpPr>
                    <a:spLocks/>
                  </p:cNvSpPr>
                  <p:nvPr/>
                </p:nvSpPr>
                <p:spPr bwMode="auto">
                  <a:xfrm>
                    <a:off x="3353" y="1677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1" name="Freeform 2023"/>
                  <p:cNvSpPr>
                    <a:spLocks/>
                  </p:cNvSpPr>
                  <p:nvPr/>
                </p:nvSpPr>
                <p:spPr bwMode="auto">
                  <a:xfrm>
                    <a:off x="3526" y="2247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2" name="Freeform 2024"/>
                  <p:cNvSpPr>
                    <a:spLocks/>
                  </p:cNvSpPr>
                  <p:nvPr/>
                </p:nvSpPr>
                <p:spPr bwMode="auto">
                  <a:xfrm>
                    <a:off x="3570" y="2247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9" h="1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3" name="Freeform 2025"/>
                  <p:cNvSpPr>
                    <a:spLocks/>
                  </p:cNvSpPr>
                  <p:nvPr/>
                </p:nvSpPr>
                <p:spPr bwMode="auto">
                  <a:xfrm>
                    <a:off x="3552" y="1825"/>
                    <a:ext cx="18" cy="436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4" name="Freeform 2026"/>
                  <p:cNvSpPr>
                    <a:spLocks/>
                  </p:cNvSpPr>
                  <p:nvPr/>
                </p:nvSpPr>
                <p:spPr bwMode="auto">
                  <a:xfrm>
                    <a:off x="3570" y="1825"/>
                    <a:ext cx="13" cy="436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5" name="Freeform 2027"/>
                  <p:cNvSpPr>
                    <a:spLocks/>
                  </p:cNvSpPr>
                  <p:nvPr/>
                </p:nvSpPr>
                <p:spPr bwMode="auto">
                  <a:xfrm>
                    <a:off x="3552" y="181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6" name="Freeform 2028"/>
                  <p:cNvSpPr>
                    <a:spLocks/>
                  </p:cNvSpPr>
                  <p:nvPr/>
                </p:nvSpPr>
                <p:spPr bwMode="auto">
                  <a:xfrm>
                    <a:off x="3557" y="1788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3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7" name="Freeform 2029"/>
                  <p:cNvSpPr>
                    <a:spLocks/>
                  </p:cNvSpPr>
                  <p:nvPr/>
                </p:nvSpPr>
                <p:spPr bwMode="auto">
                  <a:xfrm>
                    <a:off x="3566" y="1788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1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8" name="Freeform 2030"/>
                  <p:cNvSpPr>
                    <a:spLocks/>
                  </p:cNvSpPr>
                  <p:nvPr/>
                </p:nvSpPr>
                <p:spPr bwMode="auto">
                  <a:xfrm>
                    <a:off x="3557" y="1780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2"/>
                      </a:cxn>
                      <a:cxn ang="0">
                        <a:pos x="5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9" name="Freeform 2031"/>
                  <p:cNvSpPr>
                    <a:spLocks/>
                  </p:cNvSpPr>
                  <p:nvPr/>
                </p:nvSpPr>
                <p:spPr bwMode="auto">
                  <a:xfrm>
                    <a:off x="2918" y="2062"/>
                    <a:ext cx="652" cy="43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9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9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0" name="Freeform 2032"/>
                  <p:cNvSpPr>
                    <a:spLocks/>
                  </p:cNvSpPr>
                  <p:nvPr/>
                </p:nvSpPr>
                <p:spPr bwMode="auto">
                  <a:xfrm>
                    <a:off x="2923" y="2032"/>
                    <a:ext cx="647" cy="437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1" name="Freeform 2033"/>
                  <p:cNvSpPr>
                    <a:spLocks/>
                  </p:cNvSpPr>
                  <p:nvPr/>
                </p:nvSpPr>
                <p:spPr bwMode="auto">
                  <a:xfrm>
                    <a:off x="2892" y="2424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2" name="Freeform 2034"/>
                  <p:cNvSpPr>
                    <a:spLocks/>
                  </p:cNvSpPr>
                  <p:nvPr/>
                </p:nvSpPr>
                <p:spPr bwMode="auto">
                  <a:xfrm>
                    <a:off x="2932" y="2424"/>
                    <a:ext cx="44" cy="6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3" name="Freeform 2035"/>
                  <p:cNvSpPr>
                    <a:spLocks/>
                  </p:cNvSpPr>
                  <p:nvPr/>
                </p:nvSpPr>
                <p:spPr bwMode="auto">
                  <a:xfrm>
                    <a:off x="2918" y="2002"/>
                    <a:ext cx="14" cy="430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4" name="Freeform 2036"/>
                  <p:cNvSpPr>
                    <a:spLocks/>
                  </p:cNvSpPr>
                  <p:nvPr/>
                </p:nvSpPr>
                <p:spPr bwMode="auto">
                  <a:xfrm>
                    <a:off x="2932" y="2002"/>
                    <a:ext cx="17" cy="430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5" name="Freeform 2037"/>
                  <p:cNvSpPr>
                    <a:spLocks/>
                  </p:cNvSpPr>
                  <p:nvPr/>
                </p:nvSpPr>
                <p:spPr bwMode="auto">
                  <a:xfrm>
                    <a:off x="2914" y="1987"/>
                    <a:ext cx="35" cy="2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8" h="3">
                        <a:moveTo>
                          <a:pt x="0" y="2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6" name="Freeform 2038"/>
                  <p:cNvSpPr>
                    <a:spLocks/>
                  </p:cNvSpPr>
                  <p:nvPr/>
                </p:nvSpPr>
                <p:spPr bwMode="auto">
                  <a:xfrm>
                    <a:off x="2923" y="1965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7" name="Freeform 2039"/>
                  <p:cNvSpPr>
                    <a:spLocks/>
                  </p:cNvSpPr>
                  <p:nvPr/>
                </p:nvSpPr>
                <p:spPr bwMode="auto">
                  <a:xfrm>
                    <a:off x="2932" y="1965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8" name="Freeform 2040"/>
                  <p:cNvSpPr>
                    <a:spLocks/>
                  </p:cNvSpPr>
                  <p:nvPr/>
                </p:nvSpPr>
                <p:spPr bwMode="auto">
                  <a:xfrm>
                    <a:off x="2923" y="1958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9" name="Freeform 2041"/>
                  <p:cNvSpPr>
                    <a:spLocks/>
                  </p:cNvSpPr>
                  <p:nvPr/>
                </p:nvSpPr>
                <p:spPr bwMode="auto">
                  <a:xfrm>
                    <a:off x="3140" y="1987"/>
                    <a:ext cx="275" cy="267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0" name="Freeform 2042"/>
                  <p:cNvSpPr>
                    <a:spLocks/>
                  </p:cNvSpPr>
                  <p:nvPr/>
                </p:nvSpPr>
                <p:spPr bwMode="auto">
                  <a:xfrm>
                    <a:off x="3140" y="1921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1" name="Line 2043"/>
                  <p:cNvSpPr>
                    <a:spLocks noChangeShapeType="1"/>
                  </p:cNvSpPr>
                  <p:nvPr/>
                </p:nvSpPr>
                <p:spPr bwMode="auto">
                  <a:xfrm>
                    <a:off x="3238" y="2113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2" name="Freeform 2044"/>
                  <p:cNvSpPr>
                    <a:spLocks/>
                  </p:cNvSpPr>
                  <p:nvPr/>
                </p:nvSpPr>
                <p:spPr bwMode="auto">
                  <a:xfrm>
                    <a:off x="3238" y="2054"/>
                    <a:ext cx="279" cy="267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3" name="Freeform 2045"/>
                  <p:cNvSpPr>
                    <a:spLocks/>
                  </p:cNvSpPr>
                  <p:nvPr/>
                </p:nvSpPr>
                <p:spPr bwMode="auto">
                  <a:xfrm>
                    <a:off x="3238" y="1987"/>
                    <a:ext cx="279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4" name="Line 2046"/>
                  <p:cNvSpPr>
                    <a:spLocks noChangeShapeType="1"/>
                  </p:cNvSpPr>
                  <p:nvPr/>
                </p:nvSpPr>
                <p:spPr bwMode="auto">
                  <a:xfrm>
                    <a:off x="3335" y="2180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5" name="Freeform 2047"/>
                  <p:cNvSpPr>
                    <a:spLocks/>
                  </p:cNvSpPr>
                  <p:nvPr/>
                </p:nvSpPr>
                <p:spPr bwMode="auto">
                  <a:xfrm>
                    <a:off x="2963" y="2113"/>
                    <a:ext cx="270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1" y="20"/>
                      </a:cxn>
                      <a:cxn ang="0">
                        <a:pos x="61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1" h="37">
                        <a:moveTo>
                          <a:pt x="22" y="37"/>
                        </a:moveTo>
                        <a:lnTo>
                          <a:pt x="61" y="20"/>
                        </a:lnTo>
                        <a:lnTo>
                          <a:pt x="61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6" name="Freeform 2048"/>
                  <p:cNvSpPr>
                    <a:spLocks/>
                  </p:cNvSpPr>
                  <p:nvPr/>
                </p:nvSpPr>
                <p:spPr bwMode="auto">
                  <a:xfrm>
                    <a:off x="2963" y="2047"/>
                    <a:ext cx="275" cy="200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39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39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7" name="Line 2049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239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8" name="Freeform 2050"/>
                  <p:cNvSpPr>
                    <a:spLocks/>
                  </p:cNvSpPr>
                  <p:nvPr/>
                </p:nvSpPr>
                <p:spPr bwMode="auto">
                  <a:xfrm>
                    <a:off x="3060" y="2180"/>
                    <a:ext cx="280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9" name="Freeform 2051"/>
                  <p:cNvSpPr>
                    <a:spLocks/>
                  </p:cNvSpPr>
                  <p:nvPr/>
                </p:nvSpPr>
                <p:spPr bwMode="auto">
                  <a:xfrm>
                    <a:off x="3060" y="2113"/>
                    <a:ext cx="280" cy="200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0" name="Line 2052"/>
                  <p:cNvSpPr>
                    <a:spLocks noChangeShapeType="1"/>
                  </p:cNvSpPr>
                  <p:nvPr/>
                </p:nvSpPr>
                <p:spPr bwMode="auto">
                  <a:xfrm>
                    <a:off x="3158" y="2313"/>
                    <a:ext cx="1" cy="133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1" name="Freeform 2053"/>
                  <p:cNvSpPr>
                    <a:spLocks/>
                  </p:cNvSpPr>
                  <p:nvPr/>
                </p:nvSpPr>
                <p:spPr bwMode="auto">
                  <a:xfrm>
                    <a:off x="3140" y="1854"/>
                    <a:ext cx="275" cy="267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2" name="Freeform 2054"/>
                  <p:cNvSpPr>
                    <a:spLocks/>
                  </p:cNvSpPr>
                  <p:nvPr/>
                </p:nvSpPr>
                <p:spPr bwMode="auto">
                  <a:xfrm>
                    <a:off x="3140" y="1788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3" name="Line 2055"/>
                  <p:cNvSpPr>
                    <a:spLocks noChangeShapeType="1"/>
                  </p:cNvSpPr>
                  <p:nvPr/>
                </p:nvSpPr>
                <p:spPr bwMode="auto">
                  <a:xfrm>
                    <a:off x="3238" y="1980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4" name="Freeform 2056"/>
                  <p:cNvSpPr>
                    <a:spLocks/>
                  </p:cNvSpPr>
                  <p:nvPr/>
                </p:nvSpPr>
                <p:spPr bwMode="auto">
                  <a:xfrm>
                    <a:off x="3238" y="1921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5" name="Freeform 2057"/>
                  <p:cNvSpPr>
                    <a:spLocks/>
                  </p:cNvSpPr>
                  <p:nvPr/>
                </p:nvSpPr>
                <p:spPr bwMode="auto">
                  <a:xfrm>
                    <a:off x="3238" y="1854"/>
                    <a:ext cx="279" cy="200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6" name="Line 2058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2047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7" name="Freeform 2059"/>
                  <p:cNvSpPr>
                    <a:spLocks/>
                  </p:cNvSpPr>
                  <p:nvPr/>
                </p:nvSpPr>
                <p:spPr bwMode="auto">
                  <a:xfrm>
                    <a:off x="2963" y="1980"/>
                    <a:ext cx="275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8" name="Freeform 2060"/>
                  <p:cNvSpPr>
                    <a:spLocks/>
                  </p:cNvSpPr>
                  <p:nvPr/>
                </p:nvSpPr>
                <p:spPr bwMode="auto">
                  <a:xfrm>
                    <a:off x="2963" y="1913"/>
                    <a:ext cx="275" cy="200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9" name="Line 2061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2106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0" name="Freeform 2062"/>
                  <p:cNvSpPr>
                    <a:spLocks/>
                  </p:cNvSpPr>
                  <p:nvPr/>
                </p:nvSpPr>
                <p:spPr bwMode="auto">
                  <a:xfrm>
                    <a:off x="3060" y="2047"/>
                    <a:ext cx="280" cy="274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1" name="Freeform 2063"/>
                  <p:cNvSpPr>
                    <a:spLocks/>
                  </p:cNvSpPr>
                  <p:nvPr/>
                </p:nvSpPr>
                <p:spPr bwMode="auto">
                  <a:xfrm>
                    <a:off x="3060" y="1980"/>
                    <a:ext cx="280" cy="200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2" name="Line 2064"/>
                  <p:cNvSpPr>
                    <a:spLocks noChangeShapeType="1"/>
                  </p:cNvSpPr>
                  <p:nvPr/>
                </p:nvSpPr>
                <p:spPr bwMode="auto">
                  <a:xfrm>
                    <a:off x="3158" y="2173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3" name="Freeform 2065"/>
                  <p:cNvSpPr>
                    <a:spLocks/>
                  </p:cNvSpPr>
                  <p:nvPr/>
                </p:nvSpPr>
                <p:spPr bwMode="auto">
                  <a:xfrm>
                    <a:off x="3109" y="2587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4" name="Freeform 2066"/>
                  <p:cNvSpPr>
                    <a:spLocks/>
                  </p:cNvSpPr>
                  <p:nvPr/>
                </p:nvSpPr>
                <p:spPr bwMode="auto">
                  <a:xfrm>
                    <a:off x="3149" y="2587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9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" h="9">
                        <a:moveTo>
                          <a:pt x="4" y="0"/>
                        </a:moveTo>
                        <a:lnTo>
                          <a:pt x="9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5" name="Freeform 2067"/>
                  <p:cNvSpPr>
                    <a:spLocks/>
                  </p:cNvSpPr>
                  <p:nvPr/>
                </p:nvSpPr>
                <p:spPr bwMode="auto">
                  <a:xfrm>
                    <a:off x="3131" y="2158"/>
                    <a:ext cx="18" cy="437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4" h="59">
                        <a:moveTo>
                          <a:pt x="0" y="58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8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6" name="Freeform 2068"/>
                  <p:cNvSpPr>
                    <a:spLocks/>
                  </p:cNvSpPr>
                  <p:nvPr/>
                </p:nvSpPr>
                <p:spPr bwMode="auto">
                  <a:xfrm>
                    <a:off x="3149" y="2165"/>
                    <a:ext cx="13" cy="430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8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7" name="Freeform 2069"/>
                  <p:cNvSpPr>
                    <a:spLocks/>
                  </p:cNvSpPr>
                  <p:nvPr/>
                </p:nvSpPr>
                <p:spPr bwMode="auto">
                  <a:xfrm>
                    <a:off x="3131" y="2150"/>
                    <a:ext cx="36" cy="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8" name="Freeform 2070"/>
                  <p:cNvSpPr>
                    <a:spLocks/>
                  </p:cNvSpPr>
                  <p:nvPr/>
                </p:nvSpPr>
                <p:spPr bwMode="auto">
                  <a:xfrm>
                    <a:off x="3140" y="2128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9" name="Freeform 2071"/>
                  <p:cNvSpPr>
                    <a:spLocks/>
                  </p:cNvSpPr>
                  <p:nvPr/>
                </p:nvSpPr>
                <p:spPr bwMode="auto">
                  <a:xfrm>
                    <a:off x="3149" y="2128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0" name="Freeform 2072"/>
                  <p:cNvSpPr>
                    <a:spLocks/>
                  </p:cNvSpPr>
                  <p:nvPr/>
                </p:nvSpPr>
                <p:spPr bwMode="auto">
                  <a:xfrm>
                    <a:off x="3140" y="2121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21" name="Group 2073"/>
                <p:cNvGrpSpPr>
                  <a:grpSpLocks/>
                </p:cNvGrpSpPr>
                <p:nvPr/>
              </p:nvGrpSpPr>
              <p:grpSpPr bwMode="auto">
                <a:xfrm>
                  <a:off x="3162" y="1876"/>
                  <a:ext cx="718" cy="1880"/>
                  <a:chOff x="3162" y="1876"/>
                  <a:chExt cx="718" cy="1880"/>
                </a:xfrm>
              </p:grpSpPr>
              <p:sp>
                <p:nvSpPr>
                  <p:cNvPr id="29722" name="Freeform 2074"/>
                  <p:cNvSpPr>
                    <a:spLocks/>
                  </p:cNvSpPr>
                  <p:nvPr/>
                </p:nvSpPr>
                <p:spPr bwMode="auto">
                  <a:xfrm>
                    <a:off x="3592" y="3240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3" name="Freeform 2075"/>
                  <p:cNvSpPr>
                    <a:spLocks/>
                  </p:cNvSpPr>
                  <p:nvPr/>
                </p:nvSpPr>
                <p:spPr bwMode="auto">
                  <a:xfrm>
                    <a:off x="3632" y="3240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4" name="Freeform 2076"/>
                  <p:cNvSpPr>
                    <a:spLocks/>
                  </p:cNvSpPr>
                  <p:nvPr/>
                </p:nvSpPr>
                <p:spPr bwMode="auto">
                  <a:xfrm>
                    <a:off x="3618" y="2820"/>
                    <a:ext cx="14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5" name="Freeform 2077"/>
                  <p:cNvSpPr>
                    <a:spLocks/>
                  </p:cNvSpPr>
                  <p:nvPr/>
                </p:nvSpPr>
                <p:spPr bwMode="auto">
                  <a:xfrm>
                    <a:off x="3632" y="2827"/>
                    <a:ext cx="17" cy="428"/>
                  </a:xfrm>
                  <a:custGeom>
                    <a:avLst/>
                    <a:gdLst/>
                    <a:ahLst/>
                    <a:cxnLst>
                      <a:cxn ang="0">
                        <a:pos x="4" y="56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6"/>
                      </a:cxn>
                    </a:cxnLst>
                    <a:rect l="0" t="0" r="r" b="b"/>
                    <a:pathLst>
                      <a:path w="4" h="58">
                        <a:moveTo>
                          <a:pt x="4" y="56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6" name="Freeform 2078"/>
                  <p:cNvSpPr>
                    <a:spLocks/>
                  </p:cNvSpPr>
                  <p:nvPr/>
                </p:nvSpPr>
                <p:spPr bwMode="auto">
                  <a:xfrm>
                    <a:off x="3618" y="281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7" name="Freeform 2079"/>
                  <p:cNvSpPr>
                    <a:spLocks/>
                  </p:cNvSpPr>
                  <p:nvPr/>
                </p:nvSpPr>
                <p:spPr bwMode="auto">
                  <a:xfrm>
                    <a:off x="3623" y="2790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8" name="Freeform 2080"/>
                  <p:cNvSpPr>
                    <a:spLocks/>
                  </p:cNvSpPr>
                  <p:nvPr/>
                </p:nvSpPr>
                <p:spPr bwMode="auto">
                  <a:xfrm>
                    <a:off x="3632" y="2790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29" name="Freeform 2081"/>
                  <p:cNvSpPr>
                    <a:spLocks/>
                  </p:cNvSpPr>
                  <p:nvPr/>
                </p:nvSpPr>
                <p:spPr bwMode="auto">
                  <a:xfrm>
                    <a:off x="3623" y="278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0" name="Freeform 2082"/>
                  <p:cNvSpPr>
                    <a:spLocks/>
                  </p:cNvSpPr>
                  <p:nvPr/>
                </p:nvSpPr>
                <p:spPr bwMode="auto">
                  <a:xfrm>
                    <a:off x="3796" y="3351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1" name="Freeform 2083"/>
                  <p:cNvSpPr>
                    <a:spLocks/>
                  </p:cNvSpPr>
                  <p:nvPr/>
                </p:nvSpPr>
                <p:spPr bwMode="auto">
                  <a:xfrm>
                    <a:off x="3840" y="3351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9" h="1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2" name="Freeform 2084"/>
                  <p:cNvSpPr>
                    <a:spLocks/>
                  </p:cNvSpPr>
                  <p:nvPr/>
                </p:nvSpPr>
                <p:spPr bwMode="auto">
                  <a:xfrm>
                    <a:off x="3822" y="2931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3" name="Freeform 2085"/>
                  <p:cNvSpPr>
                    <a:spLocks/>
                  </p:cNvSpPr>
                  <p:nvPr/>
                </p:nvSpPr>
                <p:spPr bwMode="auto">
                  <a:xfrm>
                    <a:off x="3840" y="2931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4" name="Freeform 2086"/>
                  <p:cNvSpPr>
                    <a:spLocks/>
                  </p:cNvSpPr>
                  <p:nvPr/>
                </p:nvSpPr>
                <p:spPr bwMode="auto">
                  <a:xfrm>
                    <a:off x="3822" y="292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5" name="Freeform 2087"/>
                  <p:cNvSpPr>
                    <a:spLocks/>
                  </p:cNvSpPr>
                  <p:nvPr/>
                </p:nvSpPr>
                <p:spPr bwMode="auto">
                  <a:xfrm>
                    <a:off x="3827" y="2894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6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6" name="Freeform 2088"/>
                  <p:cNvSpPr>
                    <a:spLocks/>
                  </p:cNvSpPr>
                  <p:nvPr/>
                </p:nvSpPr>
                <p:spPr bwMode="auto">
                  <a:xfrm>
                    <a:off x="3840" y="2894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7" name="Freeform 2089"/>
                  <p:cNvSpPr>
                    <a:spLocks/>
                  </p:cNvSpPr>
                  <p:nvPr/>
                </p:nvSpPr>
                <p:spPr bwMode="auto">
                  <a:xfrm>
                    <a:off x="3827" y="2886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2"/>
                      </a:cxn>
                      <a:cxn ang="0">
                        <a:pos x="5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8" name="Freeform 2090"/>
                  <p:cNvSpPr>
                    <a:spLocks/>
                  </p:cNvSpPr>
                  <p:nvPr/>
                </p:nvSpPr>
                <p:spPr bwMode="auto">
                  <a:xfrm>
                    <a:off x="3188" y="3167"/>
                    <a:ext cx="652" cy="435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9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9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9" name="Freeform 2091"/>
                  <p:cNvSpPr>
                    <a:spLocks/>
                  </p:cNvSpPr>
                  <p:nvPr/>
                </p:nvSpPr>
                <p:spPr bwMode="auto">
                  <a:xfrm>
                    <a:off x="3193" y="3137"/>
                    <a:ext cx="647" cy="435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0" name="Freeform 2092"/>
                  <p:cNvSpPr>
                    <a:spLocks/>
                  </p:cNvSpPr>
                  <p:nvPr/>
                </p:nvSpPr>
                <p:spPr bwMode="auto">
                  <a:xfrm>
                    <a:off x="3162" y="3528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9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1" name="Freeform 2093"/>
                  <p:cNvSpPr>
                    <a:spLocks/>
                  </p:cNvSpPr>
                  <p:nvPr/>
                </p:nvSpPr>
                <p:spPr bwMode="auto">
                  <a:xfrm>
                    <a:off x="3202" y="3528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2" name="Freeform 2094"/>
                  <p:cNvSpPr>
                    <a:spLocks/>
                  </p:cNvSpPr>
                  <p:nvPr/>
                </p:nvSpPr>
                <p:spPr bwMode="auto">
                  <a:xfrm>
                    <a:off x="3188" y="3108"/>
                    <a:ext cx="14" cy="42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3" name="Freeform 2095"/>
                  <p:cNvSpPr>
                    <a:spLocks/>
                  </p:cNvSpPr>
                  <p:nvPr/>
                </p:nvSpPr>
                <p:spPr bwMode="auto">
                  <a:xfrm>
                    <a:off x="3202" y="3108"/>
                    <a:ext cx="17" cy="427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4" name="Freeform 2096"/>
                  <p:cNvSpPr>
                    <a:spLocks/>
                  </p:cNvSpPr>
                  <p:nvPr/>
                </p:nvSpPr>
                <p:spPr bwMode="auto">
                  <a:xfrm>
                    <a:off x="3188" y="309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" h="3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5" name="Freeform 2097"/>
                  <p:cNvSpPr>
                    <a:spLocks/>
                  </p:cNvSpPr>
                  <p:nvPr/>
                </p:nvSpPr>
                <p:spPr bwMode="auto">
                  <a:xfrm>
                    <a:off x="3193" y="3071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6" name="Freeform 2098"/>
                  <p:cNvSpPr>
                    <a:spLocks/>
                  </p:cNvSpPr>
                  <p:nvPr/>
                </p:nvSpPr>
                <p:spPr bwMode="auto">
                  <a:xfrm>
                    <a:off x="3202" y="307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7" name="Freeform 2099"/>
                  <p:cNvSpPr>
                    <a:spLocks/>
                  </p:cNvSpPr>
                  <p:nvPr/>
                </p:nvSpPr>
                <p:spPr bwMode="auto">
                  <a:xfrm>
                    <a:off x="3193" y="306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8" name="Freeform 2100"/>
                  <p:cNvSpPr>
                    <a:spLocks/>
                  </p:cNvSpPr>
                  <p:nvPr/>
                </p:nvSpPr>
                <p:spPr bwMode="auto">
                  <a:xfrm>
                    <a:off x="3410" y="3093"/>
                    <a:ext cx="275" cy="265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9" name="Freeform 2101"/>
                  <p:cNvSpPr>
                    <a:spLocks/>
                  </p:cNvSpPr>
                  <p:nvPr/>
                </p:nvSpPr>
                <p:spPr bwMode="auto">
                  <a:xfrm>
                    <a:off x="3410" y="3026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0" name="Line 2102"/>
                  <p:cNvSpPr>
                    <a:spLocks noChangeShapeType="1"/>
                  </p:cNvSpPr>
                  <p:nvPr/>
                </p:nvSpPr>
                <p:spPr bwMode="auto">
                  <a:xfrm>
                    <a:off x="3508" y="3218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1" name="Freeform 2103"/>
                  <p:cNvSpPr>
                    <a:spLocks/>
                  </p:cNvSpPr>
                  <p:nvPr/>
                </p:nvSpPr>
                <p:spPr bwMode="auto">
                  <a:xfrm>
                    <a:off x="3508" y="3159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2" name="Freeform 2104"/>
                  <p:cNvSpPr>
                    <a:spLocks/>
                  </p:cNvSpPr>
                  <p:nvPr/>
                </p:nvSpPr>
                <p:spPr bwMode="auto">
                  <a:xfrm>
                    <a:off x="3508" y="3093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3" name="Line 2105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3284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4" name="Freeform 2106"/>
                  <p:cNvSpPr>
                    <a:spLocks/>
                  </p:cNvSpPr>
                  <p:nvPr/>
                </p:nvSpPr>
                <p:spPr bwMode="auto">
                  <a:xfrm>
                    <a:off x="3233" y="3218"/>
                    <a:ext cx="27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1" y="20"/>
                      </a:cxn>
                      <a:cxn ang="0">
                        <a:pos x="61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1" h="37">
                        <a:moveTo>
                          <a:pt x="22" y="37"/>
                        </a:moveTo>
                        <a:lnTo>
                          <a:pt x="61" y="20"/>
                        </a:lnTo>
                        <a:lnTo>
                          <a:pt x="61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5" name="Freeform 2107"/>
                  <p:cNvSpPr>
                    <a:spLocks/>
                  </p:cNvSpPr>
                  <p:nvPr/>
                </p:nvSpPr>
                <p:spPr bwMode="auto">
                  <a:xfrm>
                    <a:off x="3233" y="3159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8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8"/>
                      </a:cxn>
                    </a:cxnLst>
                    <a:rect l="0" t="0" r="r" b="b"/>
                    <a:pathLst>
                      <a:path w="62" h="26">
                        <a:moveTo>
                          <a:pt x="62" y="8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8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6" name="Line 2108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3343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7" name="Freeform 2109"/>
                  <p:cNvSpPr>
                    <a:spLocks/>
                  </p:cNvSpPr>
                  <p:nvPr/>
                </p:nvSpPr>
                <p:spPr bwMode="auto">
                  <a:xfrm>
                    <a:off x="3330" y="329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3" h="36">
                        <a:moveTo>
                          <a:pt x="22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8" name="Freeform 2110"/>
                  <p:cNvSpPr>
                    <a:spLocks/>
                  </p:cNvSpPr>
                  <p:nvPr/>
                </p:nvSpPr>
                <p:spPr bwMode="auto">
                  <a:xfrm>
                    <a:off x="3330" y="3218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9" name="Line 2111"/>
                  <p:cNvSpPr>
                    <a:spLocks noChangeShapeType="1"/>
                  </p:cNvSpPr>
                  <p:nvPr/>
                </p:nvSpPr>
                <p:spPr bwMode="auto">
                  <a:xfrm>
                    <a:off x="3428" y="3417"/>
                    <a:ext cx="1" cy="133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0" name="Freeform 2112"/>
                  <p:cNvSpPr>
                    <a:spLocks/>
                  </p:cNvSpPr>
                  <p:nvPr/>
                </p:nvSpPr>
                <p:spPr bwMode="auto">
                  <a:xfrm>
                    <a:off x="3410" y="2960"/>
                    <a:ext cx="275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2" h="36">
                        <a:moveTo>
                          <a:pt x="23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1" name="Freeform 2113"/>
                  <p:cNvSpPr>
                    <a:spLocks/>
                  </p:cNvSpPr>
                  <p:nvPr/>
                </p:nvSpPr>
                <p:spPr bwMode="auto">
                  <a:xfrm>
                    <a:off x="3410" y="2894"/>
                    <a:ext cx="275" cy="191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2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3512" y="3085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3" name="Freeform 2115"/>
                  <p:cNvSpPr>
                    <a:spLocks/>
                  </p:cNvSpPr>
                  <p:nvPr/>
                </p:nvSpPr>
                <p:spPr bwMode="auto">
                  <a:xfrm>
                    <a:off x="3508" y="3026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1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1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4" name="Freeform 2116"/>
                  <p:cNvSpPr>
                    <a:spLocks/>
                  </p:cNvSpPr>
                  <p:nvPr/>
                </p:nvSpPr>
                <p:spPr bwMode="auto">
                  <a:xfrm>
                    <a:off x="3508" y="2960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5" name="Line 2117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3152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6" name="Freeform 2118"/>
                  <p:cNvSpPr>
                    <a:spLocks/>
                  </p:cNvSpPr>
                  <p:nvPr/>
                </p:nvSpPr>
                <p:spPr bwMode="auto">
                  <a:xfrm>
                    <a:off x="3233" y="3085"/>
                    <a:ext cx="275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7" name="Freeform 2119"/>
                  <p:cNvSpPr>
                    <a:spLocks/>
                  </p:cNvSpPr>
                  <p:nvPr/>
                </p:nvSpPr>
                <p:spPr bwMode="auto">
                  <a:xfrm>
                    <a:off x="3233" y="3019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8" name="Line 2120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3211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9" name="Freeform 2121"/>
                  <p:cNvSpPr>
                    <a:spLocks/>
                  </p:cNvSpPr>
                  <p:nvPr/>
                </p:nvSpPr>
                <p:spPr bwMode="auto">
                  <a:xfrm>
                    <a:off x="3330" y="3159"/>
                    <a:ext cx="280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0" name="Freeform 2122"/>
                  <p:cNvSpPr>
                    <a:spLocks/>
                  </p:cNvSpPr>
                  <p:nvPr/>
                </p:nvSpPr>
                <p:spPr bwMode="auto">
                  <a:xfrm>
                    <a:off x="3330" y="3085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3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3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1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3432" y="3284"/>
                    <a:ext cx="1" cy="133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2" name="Freeform 2124"/>
                  <p:cNvSpPr>
                    <a:spLocks/>
                  </p:cNvSpPr>
                  <p:nvPr/>
                </p:nvSpPr>
                <p:spPr bwMode="auto">
                  <a:xfrm>
                    <a:off x="3379" y="3690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3" name="Freeform 2125"/>
                  <p:cNvSpPr>
                    <a:spLocks/>
                  </p:cNvSpPr>
                  <p:nvPr/>
                </p:nvSpPr>
                <p:spPr bwMode="auto">
                  <a:xfrm>
                    <a:off x="3419" y="3690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4" name="Freeform 2126"/>
                  <p:cNvSpPr>
                    <a:spLocks/>
                  </p:cNvSpPr>
                  <p:nvPr/>
                </p:nvSpPr>
                <p:spPr bwMode="auto">
                  <a:xfrm>
                    <a:off x="3401" y="3270"/>
                    <a:ext cx="18" cy="42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1"/>
                      </a:cxn>
                      <a:cxn ang="0">
                        <a:pos x="4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4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5" name="Freeform 2127"/>
                  <p:cNvSpPr>
                    <a:spLocks/>
                  </p:cNvSpPr>
                  <p:nvPr/>
                </p:nvSpPr>
                <p:spPr bwMode="auto">
                  <a:xfrm>
                    <a:off x="3419" y="3270"/>
                    <a:ext cx="18" cy="427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6" name="Freeform 2128"/>
                  <p:cNvSpPr>
                    <a:spLocks/>
                  </p:cNvSpPr>
                  <p:nvPr/>
                </p:nvSpPr>
                <p:spPr bwMode="auto">
                  <a:xfrm>
                    <a:off x="3401" y="3255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7" name="Freeform 2129"/>
                  <p:cNvSpPr>
                    <a:spLocks/>
                  </p:cNvSpPr>
                  <p:nvPr/>
                </p:nvSpPr>
                <p:spPr bwMode="auto">
                  <a:xfrm>
                    <a:off x="3410" y="3233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8" name="Freeform 2130"/>
                  <p:cNvSpPr>
                    <a:spLocks/>
                  </p:cNvSpPr>
                  <p:nvPr/>
                </p:nvSpPr>
                <p:spPr bwMode="auto">
                  <a:xfrm>
                    <a:off x="3419" y="3233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9" name="Freeform 2131"/>
                  <p:cNvSpPr>
                    <a:spLocks/>
                  </p:cNvSpPr>
                  <p:nvPr/>
                </p:nvSpPr>
                <p:spPr bwMode="auto">
                  <a:xfrm>
                    <a:off x="3410" y="3226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0" name="Freeform 2132"/>
                  <p:cNvSpPr>
                    <a:spLocks/>
                  </p:cNvSpPr>
                  <p:nvPr/>
                </p:nvSpPr>
                <p:spPr bwMode="auto">
                  <a:xfrm>
                    <a:off x="3592" y="2790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1" name="Freeform 2133"/>
                  <p:cNvSpPr>
                    <a:spLocks/>
                  </p:cNvSpPr>
                  <p:nvPr/>
                </p:nvSpPr>
                <p:spPr bwMode="auto">
                  <a:xfrm>
                    <a:off x="3632" y="2790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2" name="Freeform 2134"/>
                  <p:cNvSpPr>
                    <a:spLocks/>
                  </p:cNvSpPr>
                  <p:nvPr/>
                </p:nvSpPr>
                <p:spPr bwMode="auto">
                  <a:xfrm>
                    <a:off x="3618" y="2370"/>
                    <a:ext cx="14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3" name="Freeform 2135"/>
                  <p:cNvSpPr>
                    <a:spLocks/>
                  </p:cNvSpPr>
                  <p:nvPr/>
                </p:nvSpPr>
                <p:spPr bwMode="auto">
                  <a:xfrm>
                    <a:off x="3632" y="2370"/>
                    <a:ext cx="17" cy="435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9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4" name="Freeform 2136"/>
                  <p:cNvSpPr>
                    <a:spLocks/>
                  </p:cNvSpPr>
                  <p:nvPr/>
                </p:nvSpPr>
                <p:spPr bwMode="auto">
                  <a:xfrm>
                    <a:off x="3618" y="236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1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5" name="Freeform 2137"/>
                  <p:cNvSpPr>
                    <a:spLocks/>
                  </p:cNvSpPr>
                  <p:nvPr/>
                </p:nvSpPr>
                <p:spPr bwMode="auto">
                  <a:xfrm>
                    <a:off x="3623" y="2333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6" name="Freeform 2138"/>
                  <p:cNvSpPr>
                    <a:spLocks/>
                  </p:cNvSpPr>
                  <p:nvPr/>
                </p:nvSpPr>
                <p:spPr bwMode="auto">
                  <a:xfrm>
                    <a:off x="3632" y="2333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7" name="Freeform 2139"/>
                  <p:cNvSpPr>
                    <a:spLocks/>
                  </p:cNvSpPr>
                  <p:nvPr/>
                </p:nvSpPr>
                <p:spPr bwMode="auto">
                  <a:xfrm>
                    <a:off x="3623" y="2333"/>
                    <a:ext cx="22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5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5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8" name="Freeform 2140"/>
                  <p:cNvSpPr>
                    <a:spLocks/>
                  </p:cNvSpPr>
                  <p:nvPr/>
                </p:nvSpPr>
                <p:spPr bwMode="auto">
                  <a:xfrm>
                    <a:off x="3796" y="2901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9" name="Freeform 2141"/>
                  <p:cNvSpPr>
                    <a:spLocks/>
                  </p:cNvSpPr>
                  <p:nvPr/>
                </p:nvSpPr>
                <p:spPr bwMode="auto">
                  <a:xfrm>
                    <a:off x="3840" y="2901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" h="10">
                        <a:moveTo>
                          <a:pt x="4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0" name="Freeform 2142"/>
                  <p:cNvSpPr>
                    <a:spLocks/>
                  </p:cNvSpPr>
                  <p:nvPr/>
                </p:nvSpPr>
                <p:spPr bwMode="auto">
                  <a:xfrm>
                    <a:off x="3822" y="2481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1" name="Freeform 2143"/>
                  <p:cNvSpPr>
                    <a:spLocks/>
                  </p:cNvSpPr>
                  <p:nvPr/>
                </p:nvSpPr>
                <p:spPr bwMode="auto">
                  <a:xfrm>
                    <a:off x="3840" y="2481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2" name="Freeform 2144"/>
                  <p:cNvSpPr>
                    <a:spLocks/>
                  </p:cNvSpPr>
                  <p:nvPr/>
                </p:nvSpPr>
                <p:spPr bwMode="auto">
                  <a:xfrm>
                    <a:off x="3822" y="2473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3" name="Freeform 2145"/>
                  <p:cNvSpPr>
                    <a:spLocks/>
                  </p:cNvSpPr>
                  <p:nvPr/>
                </p:nvSpPr>
                <p:spPr bwMode="auto">
                  <a:xfrm>
                    <a:off x="3831" y="2444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4" name="Freeform 2146"/>
                  <p:cNvSpPr>
                    <a:spLocks/>
                  </p:cNvSpPr>
                  <p:nvPr/>
                </p:nvSpPr>
                <p:spPr bwMode="auto">
                  <a:xfrm>
                    <a:off x="3840" y="2444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5" name="Freeform 2147"/>
                  <p:cNvSpPr>
                    <a:spLocks/>
                  </p:cNvSpPr>
                  <p:nvPr/>
                </p:nvSpPr>
                <p:spPr bwMode="auto">
                  <a:xfrm>
                    <a:off x="3831" y="24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6" name="Freeform 2148"/>
                  <p:cNvSpPr>
                    <a:spLocks/>
                  </p:cNvSpPr>
                  <p:nvPr/>
                </p:nvSpPr>
                <p:spPr bwMode="auto">
                  <a:xfrm>
                    <a:off x="3188" y="2717"/>
                    <a:ext cx="652" cy="435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8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8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7" name="Freeform 2149"/>
                  <p:cNvSpPr>
                    <a:spLocks/>
                  </p:cNvSpPr>
                  <p:nvPr/>
                </p:nvSpPr>
                <p:spPr bwMode="auto">
                  <a:xfrm>
                    <a:off x="3193" y="2687"/>
                    <a:ext cx="647" cy="435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8" name="Freeform 2150"/>
                  <p:cNvSpPr>
                    <a:spLocks/>
                  </p:cNvSpPr>
                  <p:nvPr/>
                </p:nvSpPr>
                <p:spPr bwMode="auto">
                  <a:xfrm>
                    <a:off x="3162" y="3078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9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9" name="Freeform 2151"/>
                  <p:cNvSpPr>
                    <a:spLocks/>
                  </p:cNvSpPr>
                  <p:nvPr/>
                </p:nvSpPr>
                <p:spPr bwMode="auto">
                  <a:xfrm>
                    <a:off x="3202" y="3078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0" name="Freeform 2152"/>
                  <p:cNvSpPr>
                    <a:spLocks/>
                  </p:cNvSpPr>
                  <p:nvPr/>
                </p:nvSpPr>
                <p:spPr bwMode="auto">
                  <a:xfrm>
                    <a:off x="3188" y="2658"/>
                    <a:ext cx="14" cy="42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1" name="Freeform 2153"/>
                  <p:cNvSpPr>
                    <a:spLocks/>
                  </p:cNvSpPr>
                  <p:nvPr/>
                </p:nvSpPr>
                <p:spPr bwMode="auto">
                  <a:xfrm>
                    <a:off x="3202" y="2658"/>
                    <a:ext cx="17" cy="427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2" name="Freeform 2154"/>
                  <p:cNvSpPr>
                    <a:spLocks/>
                  </p:cNvSpPr>
                  <p:nvPr/>
                </p:nvSpPr>
                <p:spPr bwMode="auto">
                  <a:xfrm>
                    <a:off x="3188" y="2643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3" name="Freeform 2155"/>
                  <p:cNvSpPr>
                    <a:spLocks/>
                  </p:cNvSpPr>
                  <p:nvPr/>
                </p:nvSpPr>
                <p:spPr bwMode="auto">
                  <a:xfrm>
                    <a:off x="3193" y="2621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4" name="Freeform 2156"/>
                  <p:cNvSpPr>
                    <a:spLocks/>
                  </p:cNvSpPr>
                  <p:nvPr/>
                </p:nvSpPr>
                <p:spPr bwMode="auto">
                  <a:xfrm>
                    <a:off x="3202" y="2621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5" name="Freeform 2157"/>
                  <p:cNvSpPr>
                    <a:spLocks/>
                  </p:cNvSpPr>
                  <p:nvPr/>
                </p:nvSpPr>
                <p:spPr bwMode="auto">
                  <a:xfrm>
                    <a:off x="3193" y="261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6" name="Freeform 2158"/>
                  <p:cNvSpPr>
                    <a:spLocks/>
                  </p:cNvSpPr>
                  <p:nvPr/>
                </p:nvSpPr>
                <p:spPr bwMode="auto">
                  <a:xfrm>
                    <a:off x="3410" y="2643"/>
                    <a:ext cx="275" cy="265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7" name="Freeform 2159"/>
                  <p:cNvSpPr>
                    <a:spLocks/>
                  </p:cNvSpPr>
                  <p:nvPr/>
                </p:nvSpPr>
                <p:spPr bwMode="auto">
                  <a:xfrm>
                    <a:off x="3410" y="2577"/>
                    <a:ext cx="275" cy="191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8" name="Line 2160"/>
                  <p:cNvSpPr>
                    <a:spLocks noChangeShapeType="1"/>
                  </p:cNvSpPr>
                  <p:nvPr/>
                </p:nvSpPr>
                <p:spPr bwMode="auto">
                  <a:xfrm>
                    <a:off x="3508" y="2768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9" name="Freeform 2161"/>
                  <p:cNvSpPr>
                    <a:spLocks/>
                  </p:cNvSpPr>
                  <p:nvPr/>
                </p:nvSpPr>
                <p:spPr bwMode="auto">
                  <a:xfrm>
                    <a:off x="3508" y="2709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0" name="Freeform 2162"/>
                  <p:cNvSpPr>
                    <a:spLocks/>
                  </p:cNvSpPr>
                  <p:nvPr/>
                </p:nvSpPr>
                <p:spPr bwMode="auto">
                  <a:xfrm>
                    <a:off x="3508" y="2643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1" name="Line 2163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2835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2" name="Freeform 2164"/>
                  <p:cNvSpPr>
                    <a:spLocks/>
                  </p:cNvSpPr>
                  <p:nvPr/>
                </p:nvSpPr>
                <p:spPr bwMode="auto">
                  <a:xfrm>
                    <a:off x="3233" y="2768"/>
                    <a:ext cx="275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3" name="Freeform 2165"/>
                  <p:cNvSpPr>
                    <a:spLocks/>
                  </p:cNvSpPr>
                  <p:nvPr/>
                </p:nvSpPr>
                <p:spPr bwMode="auto">
                  <a:xfrm>
                    <a:off x="3233" y="2702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4" name="Line 2166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2894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5" name="Freeform 2167"/>
                  <p:cNvSpPr>
                    <a:spLocks/>
                  </p:cNvSpPr>
                  <p:nvPr/>
                </p:nvSpPr>
                <p:spPr bwMode="auto">
                  <a:xfrm>
                    <a:off x="3330" y="2835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6" name="Freeform 2168"/>
                  <p:cNvSpPr>
                    <a:spLocks/>
                  </p:cNvSpPr>
                  <p:nvPr/>
                </p:nvSpPr>
                <p:spPr bwMode="auto">
                  <a:xfrm>
                    <a:off x="3330" y="2768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7" name="Line 2169"/>
                  <p:cNvSpPr>
                    <a:spLocks noChangeShapeType="1"/>
                  </p:cNvSpPr>
                  <p:nvPr/>
                </p:nvSpPr>
                <p:spPr bwMode="auto">
                  <a:xfrm>
                    <a:off x="3428" y="2960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8" name="Freeform 2170"/>
                  <p:cNvSpPr>
                    <a:spLocks/>
                  </p:cNvSpPr>
                  <p:nvPr/>
                </p:nvSpPr>
                <p:spPr bwMode="auto">
                  <a:xfrm>
                    <a:off x="3410" y="2510"/>
                    <a:ext cx="275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2" h="36">
                        <a:moveTo>
                          <a:pt x="23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9" name="Freeform 2171"/>
                  <p:cNvSpPr>
                    <a:spLocks/>
                  </p:cNvSpPr>
                  <p:nvPr/>
                </p:nvSpPr>
                <p:spPr bwMode="auto">
                  <a:xfrm>
                    <a:off x="3410" y="2444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3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3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0" name="Line 2172"/>
                  <p:cNvSpPr>
                    <a:spLocks noChangeShapeType="1"/>
                  </p:cNvSpPr>
                  <p:nvPr/>
                </p:nvSpPr>
                <p:spPr bwMode="auto">
                  <a:xfrm>
                    <a:off x="3512" y="2636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1" name="Freeform 2173"/>
                  <p:cNvSpPr>
                    <a:spLocks/>
                  </p:cNvSpPr>
                  <p:nvPr/>
                </p:nvSpPr>
                <p:spPr bwMode="auto">
                  <a:xfrm>
                    <a:off x="3508" y="2577"/>
                    <a:ext cx="279" cy="265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1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1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2" name="Freeform 2174"/>
                  <p:cNvSpPr>
                    <a:spLocks/>
                  </p:cNvSpPr>
                  <p:nvPr/>
                </p:nvSpPr>
                <p:spPr bwMode="auto">
                  <a:xfrm>
                    <a:off x="3508" y="2510"/>
                    <a:ext cx="279" cy="192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6">
                        <a:moveTo>
                          <a:pt x="63" y="9"/>
                        </a:moveTo>
                        <a:lnTo>
                          <a:pt x="23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3" name="Line 2175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2702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4" name="Freeform 2176"/>
                  <p:cNvSpPr>
                    <a:spLocks/>
                  </p:cNvSpPr>
                  <p:nvPr/>
                </p:nvSpPr>
                <p:spPr bwMode="auto">
                  <a:xfrm>
                    <a:off x="3233" y="2636"/>
                    <a:ext cx="275" cy="272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5" name="Freeform 2177"/>
                  <p:cNvSpPr>
                    <a:spLocks/>
                  </p:cNvSpPr>
                  <p:nvPr/>
                </p:nvSpPr>
                <p:spPr bwMode="auto">
                  <a:xfrm>
                    <a:off x="3233" y="2569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6" name="Line 2178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2761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7" name="Freeform 2179"/>
                  <p:cNvSpPr>
                    <a:spLocks/>
                  </p:cNvSpPr>
                  <p:nvPr/>
                </p:nvSpPr>
                <p:spPr bwMode="auto">
                  <a:xfrm>
                    <a:off x="3330" y="2702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3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3" y="37"/>
                      </a:cxn>
                    </a:cxnLst>
                    <a:rect l="0" t="0" r="r" b="b"/>
                    <a:pathLst>
                      <a:path w="63" h="37">
                        <a:moveTo>
                          <a:pt x="23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3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8" name="Freeform 2180"/>
                  <p:cNvSpPr>
                    <a:spLocks/>
                  </p:cNvSpPr>
                  <p:nvPr/>
                </p:nvSpPr>
                <p:spPr bwMode="auto">
                  <a:xfrm>
                    <a:off x="3330" y="2636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9" name="Line 2181"/>
                  <p:cNvSpPr>
                    <a:spLocks noChangeShapeType="1"/>
                  </p:cNvSpPr>
                  <p:nvPr/>
                </p:nvSpPr>
                <p:spPr bwMode="auto">
                  <a:xfrm>
                    <a:off x="3432" y="2827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0" name="Freeform 2182"/>
                  <p:cNvSpPr>
                    <a:spLocks/>
                  </p:cNvSpPr>
                  <p:nvPr/>
                </p:nvSpPr>
                <p:spPr bwMode="auto">
                  <a:xfrm>
                    <a:off x="3379" y="3240"/>
                    <a:ext cx="40" cy="67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1" name="Freeform 2183"/>
                  <p:cNvSpPr>
                    <a:spLocks/>
                  </p:cNvSpPr>
                  <p:nvPr/>
                </p:nvSpPr>
                <p:spPr bwMode="auto">
                  <a:xfrm>
                    <a:off x="3419" y="3240"/>
                    <a:ext cx="44" cy="6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2" name="Freeform 2184"/>
                  <p:cNvSpPr>
                    <a:spLocks/>
                  </p:cNvSpPr>
                  <p:nvPr/>
                </p:nvSpPr>
                <p:spPr bwMode="auto">
                  <a:xfrm>
                    <a:off x="3406" y="2813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3" h="59">
                        <a:moveTo>
                          <a:pt x="0" y="58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8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3" name="Freeform 2185"/>
                  <p:cNvSpPr>
                    <a:spLocks/>
                  </p:cNvSpPr>
                  <p:nvPr/>
                </p:nvSpPr>
                <p:spPr bwMode="auto">
                  <a:xfrm>
                    <a:off x="3419" y="2820"/>
                    <a:ext cx="18" cy="428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4" name="Freeform 2186"/>
                  <p:cNvSpPr>
                    <a:spLocks/>
                  </p:cNvSpPr>
                  <p:nvPr/>
                </p:nvSpPr>
                <p:spPr bwMode="auto">
                  <a:xfrm>
                    <a:off x="3401" y="2805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5" name="Freeform 2187"/>
                  <p:cNvSpPr>
                    <a:spLocks/>
                  </p:cNvSpPr>
                  <p:nvPr/>
                </p:nvSpPr>
                <p:spPr bwMode="auto">
                  <a:xfrm>
                    <a:off x="3410" y="2783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6" name="Freeform 2188"/>
                  <p:cNvSpPr>
                    <a:spLocks/>
                  </p:cNvSpPr>
                  <p:nvPr/>
                </p:nvSpPr>
                <p:spPr bwMode="auto">
                  <a:xfrm>
                    <a:off x="3419" y="2783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7" name="Freeform 2189"/>
                  <p:cNvSpPr>
                    <a:spLocks/>
                  </p:cNvSpPr>
                  <p:nvPr/>
                </p:nvSpPr>
                <p:spPr bwMode="auto">
                  <a:xfrm>
                    <a:off x="3410" y="2776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8" name="Freeform 2190"/>
                  <p:cNvSpPr>
                    <a:spLocks/>
                  </p:cNvSpPr>
                  <p:nvPr/>
                </p:nvSpPr>
                <p:spPr bwMode="auto">
                  <a:xfrm>
                    <a:off x="3592" y="2333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9" y="10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9" h="10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9" y="10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9" name="Freeform 2191"/>
                  <p:cNvSpPr>
                    <a:spLocks/>
                  </p:cNvSpPr>
                  <p:nvPr/>
                </p:nvSpPr>
                <p:spPr bwMode="auto">
                  <a:xfrm>
                    <a:off x="3632" y="2333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7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10">
                        <a:moveTo>
                          <a:pt x="4" y="0"/>
                        </a:move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0" name="Freeform 2192"/>
                  <p:cNvSpPr>
                    <a:spLocks/>
                  </p:cNvSpPr>
                  <p:nvPr/>
                </p:nvSpPr>
                <p:spPr bwMode="auto">
                  <a:xfrm>
                    <a:off x="3618" y="1913"/>
                    <a:ext cx="14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3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1" name="Freeform 2193"/>
                  <p:cNvSpPr>
                    <a:spLocks/>
                  </p:cNvSpPr>
                  <p:nvPr/>
                </p:nvSpPr>
                <p:spPr bwMode="auto">
                  <a:xfrm>
                    <a:off x="3632" y="1920"/>
                    <a:ext cx="17" cy="428"/>
                  </a:xfrm>
                  <a:custGeom>
                    <a:avLst/>
                    <a:gdLst/>
                    <a:ahLst/>
                    <a:cxnLst>
                      <a:cxn ang="0">
                        <a:pos x="4" y="56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6"/>
                      </a:cxn>
                    </a:cxnLst>
                    <a:rect l="0" t="0" r="r" b="b"/>
                    <a:pathLst>
                      <a:path w="4" h="58">
                        <a:moveTo>
                          <a:pt x="4" y="56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2" name="Freeform 2194"/>
                  <p:cNvSpPr>
                    <a:spLocks/>
                  </p:cNvSpPr>
                  <p:nvPr/>
                </p:nvSpPr>
                <p:spPr bwMode="auto">
                  <a:xfrm>
                    <a:off x="3618" y="1906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7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3" name="Freeform 2195"/>
                  <p:cNvSpPr>
                    <a:spLocks/>
                  </p:cNvSpPr>
                  <p:nvPr/>
                </p:nvSpPr>
                <p:spPr bwMode="auto">
                  <a:xfrm>
                    <a:off x="3623" y="1876"/>
                    <a:ext cx="9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4" name="Freeform 2196"/>
                  <p:cNvSpPr>
                    <a:spLocks/>
                  </p:cNvSpPr>
                  <p:nvPr/>
                </p:nvSpPr>
                <p:spPr bwMode="auto">
                  <a:xfrm>
                    <a:off x="3632" y="1883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5" name="Freeform 2197"/>
                  <p:cNvSpPr>
                    <a:spLocks/>
                  </p:cNvSpPr>
                  <p:nvPr/>
                </p:nvSpPr>
                <p:spPr bwMode="auto">
                  <a:xfrm>
                    <a:off x="3623" y="187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6" name="Freeform 2198"/>
                  <p:cNvSpPr>
                    <a:spLocks/>
                  </p:cNvSpPr>
                  <p:nvPr/>
                </p:nvSpPr>
                <p:spPr bwMode="auto">
                  <a:xfrm>
                    <a:off x="3796" y="2444"/>
                    <a:ext cx="44" cy="7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10" y="10"/>
                      </a:cxn>
                      <a:cxn ang="0">
                        <a:pos x="10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0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7" name="Freeform 2199"/>
                  <p:cNvSpPr>
                    <a:spLocks/>
                  </p:cNvSpPr>
                  <p:nvPr/>
                </p:nvSpPr>
                <p:spPr bwMode="auto">
                  <a:xfrm>
                    <a:off x="3840" y="2444"/>
                    <a:ext cx="40" cy="74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0" y="1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9" h="1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0" y="10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8" name="Freeform 2200"/>
                  <p:cNvSpPr>
                    <a:spLocks/>
                  </p:cNvSpPr>
                  <p:nvPr/>
                </p:nvSpPr>
                <p:spPr bwMode="auto">
                  <a:xfrm>
                    <a:off x="3822" y="2024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4" h="59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9" name="Freeform 2201"/>
                  <p:cNvSpPr>
                    <a:spLocks/>
                  </p:cNvSpPr>
                  <p:nvPr/>
                </p:nvSpPr>
                <p:spPr bwMode="auto">
                  <a:xfrm>
                    <a:off x="3840" y="2024"/>
                    <a:ext cx="13" cy="435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0" y="59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9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59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0" name="Freeform 2202"/>
                  <p:cNvSpPr>
                    <a:spLocks/>
                  </p:cNvSpPr>
                  <p:nvPr/>
                </p:nvSpPr>
                <p:spPr bwMode="auto">
                  <a:xfrm>
                    <a:off x="3822" y="2016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1" name="Freeform 2203"/>
                  <p:cNvSpPr>
                    <a:spLocks/>
                  </p:cNvSpPr>
                  <p:nvPr/>
                </p:nvSpPr>
                <p:spPr bwMode="auto">
                  <a:xfrm>
                    <a:off x="3827" y="1987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3" h="6">
                        <a:moveTo>
                          <a:pt x="2" y="6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2" y="6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2" name="Freeform 2204"/>
                  <p:cNvSpPr>
                    <a:spLocks/>
                  </p:cNvSpPr>
                  <p:nvPr/>
                </p:nvSpPr>
                <p:spPr bwMode="auto">
                  <a:xfrm>
                    <a:off x="3836" y="1987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1" y="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lnTo>
                          <a:pt x="3" y="5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3" name="Freeform 2205"/>
                  <p:cNvSpPr>
                    <a:spLocks/>
                  </p:cNvSpPr>
                  <p:nvPr/>
                </p:nvSpPr>
                <p:spPr bwMode="auto">
                  <a:xfrm>
                    <a:off x="3827" y="1979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2"/>
                      </a:cxn>
                      <a:cxn ang="0">
                        <a:pos x="5" y="2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4" name="Freeform 2206"/>
                  <p:cNvSpPr>
                    <a:spLocks/>
                  </p:cNvSpPr>
                  <p:nvPr/>
                </p:nvSpPr>
                <p:spPr bwMode="auto">
                  <a:xfrm>
                    <a:off x="3188" y="2259"/>
                    <a:ext cx="652" cy="436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0" y="39"/>
                      </a:cxn>
                      <a:cxn ang="0">
                        <a:pos x="56" y="59"/>
                      </a:cxn>
                      <a:cxn ang="0">
                        <a:pos x="147" y="16"/>
                      </a:cxn>
                      <a:cxn ang="0">
                        <a:pos x="147" y="13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47" h="59">
                        <a:moveTo>
                          <a:pt x="97" y="0"/>
                        </a:moveTo>
                        <a:lnTo>
                          <a:pt x="0" y="39"/>
                        </a:lnTo>
                        <a:lnTo>
                          <a:pt x="56" y="59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97" y="0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5" name="Freeform 2207"/>
                  <p:cNvSpPr>
                    <a:spLocks/>
                  </p:cNvSpPr>
                  <p:nvPr/>
                </p:nvSpPr>
                <p:spPr bwMode="auto">
                  <a:xfrm>
                    <a:off x="3193" y="2230"/>
                    <a:ext cx="647" cy="435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0" y="38"/>
                      </a:cxn>
                      <a:cxn ang="0">
                        <a:pos x="55" y="59"/>
                      </a:cxn>
                      <a:cxn ang="0">
                        <a:pos x="146" y="17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46" h="59">
                        <a:moveTo>
                          <a:pt x="96" y="0"/>
                        </a:moveTo>
                        <a:lnTo>
                          <a:pt x="0" y="38"/>
                        </a:lnTo>
                        <a:lnTo>
                          <a:pt x="55" y="59"/>
                        </a:lnTo>
                        <a:lnTo>
                          <a:pt x="146" y="17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6" name="Freeform 2208"/>
                  <p:cNvSpPr>
                    <a:spLocks/>
                  </p:cNvSpPr>
                  <p:nvPr/>
                </p:nvSpPr>
                <p:spPr bwMode="auto">
                  <a:xfrm>
                    <a:off x="3162" y="2621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7" name="Freeform 2209"/>
                  <p:cNvSpPr>
                    <a:spLocks/>
                  </p:cNvSpPr>
                  <p:nvPr/>
                </p:nvSpPr>
                <p:spPr bwMode="auto">
                  <a:xfrm>
                    <a:off x="3202" y="2621"/>
                    <a:ext cx="44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0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8" name="Freeform 2210"/>
                  <p:cNvSpPr>
                    <a:spLocks/>
                  </p:cNvSpPr>
                  <p:nvPr/>
                </p:nvSpPr>
                <p:spPr bwMode="auto">
                  <a:xfrm>
                    <a:off x="3188" y="2200"/>
                    <a:ext cx="14" cy="428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3" y="58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3" h="58">
                        <a:moveTo>
                          <a:pt x="0" y="57"/>
                        </a:move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3" y="58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9" name="Freeform 2211"/>
                  <p:cNvSpPr>
                    <a:spLocks/>
                  </p:cNvSpPr>
                  <p:nvPr/>
                </p:nvSpPr>
                <p:spPr bwMode="auto">
                  <a:xfrm>
                    <a:off x="3202" y="2200"/>
                    <a:ext cx="17" cy="428"/>
                  </a:xfrm>
                  <a:custGeom>
                    <a:avLst/>
                    <a:gdLst/>
                    <a:ahLst/>
                    <a:cxnLst>
                      <a:cxn ang="0">
                        <a:pos x="4" y="57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4" y="57"/>
                      </a:cxn>
                    </a:cxnLst>
                    <a:rect l="0" t="0" r="r" b="b"/>
                    <a:pathLst>
                      <a:path w="4" h="58">
                        <a:moveTo>
                          <a:pt x="4" y="57"/>
                        </a:move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4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0" name="Freeform 2212"/>
                  <p:cNvSpPr>
                    <a:spLocks/>
                  </p:cNvSpPr>
                  <p:nvPr/>
                </p:nvSpPr>
                <p:spPr bwMode="auto">
                  <a:xfrm>
                    <a:off x="3184" y="2186"/>
                    <a:ext cx="35" cy="2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8" h="3">
                        <a:moveTo>
                          <a:pt x="0" y="2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1" name="Freeform 2213"/>
                  <p:cNvSpPr>
                    <a:spLocks/>
                  </p:cNvSpPr>
                  <p:nvPr/>
                </p:nvSpPr>
                <p:spPr bwMode="auto">
                  <a:xfrm>
                    <a:off x="3193" y="2164"/>
                    <a:ext cx="9" cy="36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2" name="Freeform 2214"/>
                  <p:cNvSpPr>
                    <a:spLocks/>
                  </p:cNvSpPr>
                  <p:nvPr/>
                </p:nvSpPr>
                <p:spPr bwMode="auto">
                  <a:xfrm>
                    <a:off x="3202" y="2164"/>
                    <a:ext cx="9" cy="36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3" name="Freeform 2215"/>
                  <p:cNvSpPr>
                    <a:spLocks/>
                  </p:cNvSpPr>
                  <p:nvPr/>
                </p:nvSpPr>
                <p:spPr bwMode="auto">
                  <a:xfrm>
                    <a:off x="3193" y="215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4" name="Freeform 2216"/>
                  <p:cNvSpPr>
                    <a:spLocks/>
                  </p:cNvSpPr>
                  <p:nvPr/>
                </p:nvSpPr>
                <p:spPr bwMode="auto">
                  <a:xfrm>
                    <a:off x="3410" y="2186"/>
                    <a:ext cx="275" cy="265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5" name="Freeform 2217"/>
                  <p:cNvSpPr>
                    <a:spLocks/>
                  </p:cNvSpPr>
                  <p:nvPr/>
                </p:nvSpPr>
                <p:spPr bwMode="auto">
                  <a:xfrm>
                    <a:off x="3410" y="2119"/>
                    <a:ext cx="275" cy="192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6" name="Line 2218"/>
                  <p:cNvSpPr>
                    <a:spLocks noChangeShapeType="1"/>
                  </p:cNvSpPr>
                  <p:nvPr/>
                </p:nvSpPr>
                <p:spPr bwMode="auto">
                  <a:xfrm>
                    <a:off x="3508" y="2311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7" name="Freeform 2219"/>
                  <p:cNvSpPr>
                    <a:spLocks/>
                  </p:cNvSpPr>
                  <p:nvPr/>
                </p:nvSpPr>
                <p:spPr bwMode="auto">
                  <a:xfrm>
                    <a:off x="3508" y="2252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8" name="Freeform 2220"/>
                  <p:cNvSpPr>
                    <a:spLocks/>
                  </p:cNvSpPr>
                  <p:nvPr/>
                </p:nvSpPr>
                <p:spPr bwMode="auto">
                  <a:xfrm>
                    <a:off x="3508" y="2186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9" name="Line 2221"/>
                  <p:cNvSpPr>
                    <a:spLocks noChangeShapeType="1"/>
                  </p:cNvSpPr>
                  <p:nvPr/>
                </p:nvSpPr>
                <p:spPr bwMode="auto">
                  <a:xfrm>
                    <a:off x="3605" y="2377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0" name="Freeform 2222"/>
                  <p:cNvSpPr>
                    <a:spLocks/>
                  </p:cNvSpPr>
                  <p:nvPr/>
                </p:nvSpPr>
                <p:spPr bwMode="auto">
                  <a:xfrm>
                    <a:off x="3233" y="2311"/>
                    <a:ext cx="27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1" y="20"/>
                      </a:cxn>
                      <a:cxn ang="0">
                        <a:pos x="61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1" h="37">
                        <a:moveTo>
                          <a:pt x="22" y="37"/>
                        </a:moveTo>
                        <a:lnTo>
                          <a:pt x="61" y="20"/>
                        </a:lnTo>
                        <a:lnTo>
                          <a:pt x="61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1" name="Freeform 2223"/>
                  <p:cNvSpPr>
                    <a:spLocks/>
                  </p:cNvSpPr>
                  <p:nvPr/>
                </p:nvSpPr>
                <p:spPr bwMode="auto">
                  <a:xfrm>
                    <a:off x="3233" y="2245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39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39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2" name="Line 2224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2436"/>
                    <a:ext cx="1" cy="141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3" name="Freeform 2225"/>
                  <p:cNvSpPr>
                    <a:spLocks/>
                  </p:cNvSpPr>
                  <p:nvPr/>
                </p:nvSpPr>
                <p:spPr bwMode="auto">
                  <a:xfrm>
                    <a:off x="3330" y="2377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4" name="Freeform 2226"/>
                  <p:cNvSpPr>
                    <a:spLocks/>
                  </p:cNvSpPr>
                  <p:nvPr/>
                </p:nvSpPr>
                <p:spPr bwMode="auto">
                  <a:xfrm>
                    <a:off x="3330" y="2311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5" name="Line 2227"/>
                  <p:cNvSpPr>
                    <a:spLocks noChangeShapeType="1"/>
                  </p:cNvSpPr>
                  <p:nvPr/>
                </p:nvSpPr>
                <p:spPr bwMode="auto">
                  <a:xfrm>
                    <a:off x="3428" y="2510"/>
                    <a:ext cx="1" cy="133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6" name="Freeform 2228"/>
                  <p:cNvSpPr>
                    <a:spLocks/>
                  </p:cNvSpPr>
                  <p:nvPr/>
                </p:nvSpPr>
                <p:spPr bwMode="auto">
                  <a:xfrm>
                    <a:off x="3410" y="2053"/>
                    <a:ext cx="275" cy="265"/>
                  </a:xfrm>
                  <a:custGeom>
                    <a:avLst/>
                    <a:gdLst/>
                    <a:ahLst/>
                    <a:cxnLst>
                      <a:cxn ang="0">
                        <a:pos x="22" y="36"/>
                      </a:cxn>
                      <a:cxn ang="0">
                        <a:pos x="62" y="19"/>
                      </a:cxn>
                      <a:cxn ang="0">
                        <a:pos x="62" y="0"/>
                      </a:cxn>
                      <a:cxn ang="0">
                        <a:pos x="22" y="17"/>
                      </a:cxn>
                      <a:cxn ang="0">
                        <a:pos x="0" y="9"/>
                      </a:cxn>
                      <a:cxn ang="0">
                        <a:pos x="0" y="27"/>
                      </a:cxn>
                      <a:cxn ang="0">
                        <a:pos x="22" y="36"/>
                      </a:cxn>
                    </a:cxnLst>
                    <a:rect l="0" t="0" r="r" b="b"/>
                    <a:pathLst>
                      <a:path w="62" h="36">
                        <a:moveTo>
                          <a:pt x="22" y="36"/>
                        </a:moveTo>
                        <a:lnTo>
                          <a:pt x="62" y="19"/>
                        </a:lnTo>
                        <a:lnTo>
                          <a:pt x="62" y="0"/>
                        </a:lnTo>
                        <a:lnTo>
                          <a:pt x="22" y="17"/>
                        </a:lnTo>
                        <a:lnTo>
                          <a:pt x="0" y="9"/>
                        </a:lnTo>
                        <a:lnTo>
                          <a:pt x="0" y="27"/>
                        </a:lnTo>
                        <a:lnTo>
                          <a:pt x="22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7" name="Freeform 2229"/>
                  <p:cNvSpPr>
                    <a:spLocks/>
                  </p:cNvSpPr>
                  <p:nvPr/>
                </p:nvSpPr>
                <p:spPr bwMode="auto">
                  <a:xfrm>
                    <a:off x="3410" y="1987"/>
                    <a:ext cx="275" cy="191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6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6">
                        <a:moveTo>
                          <a:pt x="62" y="9"/>
                        </a:moveTo>
                        <a:lnTo>
                          <a:pt x="22" y="26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8" name="Line 2230"/>
                  <p:cNvSpPr>
                    <a:spLocks noChangeShapeType="1"/>
                  </p:cNvSpPr>
                  <p:nvPr/>
                </p:nvSpPr>
                <p:spPr bwMode="auto">
                  <a:xfrm>
                    <a:off x="3508" y="2178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9" name="Freeform 2231"/>
                  <p:cNvSpPr>
                    <a:spLocks/>
                  </p:cNvSpPr>
                  <p:nvPr/>
                </p:nvSpPr>
                <p:spPr bwMode="auto">
                  <a:xfrm>
                    <a:off x="3508" y="2119"/>
                    <a:ext cx="279" cy="266"/>
                  </a:xfrm>
                  <a:custGeom>
                    <a:avLst/>
                    <a:gdLst/>
                    <a:ahLst/>
                    <a:cxnLst>
                      <a:cxn ang="0">
                        <a:pos x="23" y="36"/>
                      </a:cxn>
                      <a:cxn ang="0">
                        <a:pos x="63" y="18"/>
                      </a:cxn>
                      <a:cxn ang="0">
                        <a:pos x="63" y="0"/>
                      </a:cxn>
                      <a:cxn ang="0">
                        <a:pos x="22" y="17"/>
                      </a:cxn>
                      <a:cxn ang="0">
                        <a:pos x="0" y="8"/>
                      </a:cxn>
                      <a:cxn ang="0">
                        <a:pos x="0" y="27"/>
                      </a:cxn>
                      <a:cxn ang="0">
                        <a:pos x="23" y="36"/>
                      </a:cxn>
                    </a:cxnLst>
                    <a:rect l="0" t="0" r="r" b="b"/>
                    <a:pathLst>
                      <a:path w="63" h="36">
                        <a:moveTo>
                          <a:pt x="23" y="36"/>
                        </a:moveTo>
                        <a:lnTo>
                          <a:pt x="63" y="18"/>
                        </a:lnTo>
                        <a:lnTo>
                          <a:pt x="63" y="0"/>
                        </a:lnTo>
                        <a:lnTo>
                          <a:pt x="22" y="17"/>
                        </a:lnTo>
                        <a:lnTo>
                          <a:pt x="0" y="8"/>
                        </a:lnTo>
                        <a:lnTo>
                          <a:pt x="0" y="27"/>
                        </a:lnTo>
                        <a:lnTo>
                          <a:pt x="23" y="36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0" name="Freeform 2232"/>
                  <p:cNvSpPr>
                    <a:spLocks/>
                  </p:cNvSpPr>
                  <p:nvPr/>
                </p:nvSpPr>
                <p:spPr bwMode="auto">
                  <a:xfrm>
                    <a:off x="3508" y="2053"/>
                    <a:ext cx="279" cy="199"/>
                  </a:xfrm>
                  <a:custGeom>
                    <a:avLst/>
                    <a:gdLst/>
                    <a:ahLst/>
                    <a:cxnLst>
                      <a:cxn ang="0">
                        <a:pos x="63" y="9"/>
                      </a:cxn>
                      <a:cxn ang="0">
                        <a:pos x="23" y="27"/>
                      </a:cxn>
                      <a:cxn ang="0">
                        <a:pos x="0" y="17"/>
                      </a:cxn>
                      <a:cxn ang="0">
                        <a:pos x="40" y="0"/>
                      </a:cxn>
                      <a:cxn ang="0">
                        <a:pos x="63" y="9"/>
                      </a:cxn>
                    </a:cxnLst>
                    <a:rect l="0" t="0" r="r" b="b"/>
                    <a:pathLst>
                      <a:path w="63" h="27">
                        <a:moveTo>
                          <a:pt x="63" y="9"/>
                        </a:moveTo>
                        <a:lnTo>
                          <a:pt x="23" y="27"/>
                        </a:lnTo>
                        <a:lnTo>
                          <a:pt x="0" y="17"/>
                        </a:lnTo>
                        <a:lnTo>
                          <a:pt x="40" y="0"/>
                        </a:lnTo>
                        <a:lnTo>
                          <a:pt x="63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1" name="Line 2233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2245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2" name="Freeform 2234"/>
                  <p:cNvSpPr>
                    <a:spLocks/>
                  </p:cNvSpPr>
                  <p:nvPr/>
                </p:nvSpPr>
                <p:spPr bwMode="auto">
                  <a:xfrm>
                    <a:off x="3233" y="2178"/>
                    <a:ext cx="275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2" y="20"/>
                      </a:cxn>
                      <a:cxn ang="0">
                        <a:pos x="62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2" h="37">
                        <a:moveTo>
                          <a:pt x="22" y="37"/>
                        </a:moveTo>
                        <a:lnTo>
                          <a:pt x="62" y="20"/>
                        </a:lnTo>
                        <a:lnTo>
                          <a:pt x="62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3" name="Freeform 2235"/>
                  <p:cNvSpPr>
                    <a:spLocks/>
                  </p:cNvSpPr>
                  <p:nvPr/>
                </p:nvSpPr>
                <p:spPr bwMode="auto">
                  <a:xfrm>
                    <a:off x="3233" y="2112"/>
                    <a:ext cx="275" cy="199"/>
                  </a:xfrm>
                  <a:custGeom>
                    <a:avLst/>
                    <a:gdLst/>
                    <a:ahLst/>
                    <a:cxnLst>
                      <a:cxn ang="0">
                        <a:pos x="62" y="9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2" y="9"/>
                      </a:cxn>
                    </a:cxnLst>
                    <a:rect l="0" t="0" r="r" b="b"/>
                    <a:pathLst>
                      <a:path w="62" h="27">
                        <a:moveTo>
                          <a:pt x="62" y="9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2" y="9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4" name="Line 2236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2304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5" name="Freeform 2237"/>
                  <p:cNvSpPr>
                    <a:spLocks/>
                  </p:cNvSpPr>
                  <p:nvPr/>
                </p:nvSpPr>
                <p:spPr bwMode="auto">
                  <a:xfrm>
                    <a:off x="3330" y="2245"/>
                    <a:ext cx="280" cy="273"/>
                  </a:xfrm>
                  <a:custGeom>
                    <a:avLst/>
                    <a:gdLst/>
                    <a:ahLst/>
                    <a:cxnLst>
                      <a:cxn ang="0">
                        <a:pos x="22" y="37"/>
                      </a:cxn>
                      <a:cxn ang="0">
                        <a:pos x="63" y="19"/>
                      </a:cxn>
                      <a:cxn ang="0">
                        <a:pos x="63" y="0"/>
                      </a:cxn>
                      <a:cxn ang="0">
                        <a:pos x="22" y="18"/>
                      </a:cxn>
                      <a:cxn ang="0">
                        <a:pos x="0" y="9"/>
                      </a:cxn>
                      <a:cxn ang="0">
                        <a:pos x="0" y="28"/>
                      </a:cxn>
                      <a:cxn ang="0">
                        <a:pos x="22" y="37"/>
                      </a:cxn>
                    </a:cxnLst>
                    <a:rect l="0" t="0" r="r" b="b"/>
                    <a:pathLst>
                      <a:path w="63" h="37">
                        <a:moveTo>
                          <a:pt x="22" y="37"/>
                        </a:moveTo>
                        <a:lnTo>
                          <a:pt x="63" y="19"/>
                        </a:lnTo>
                        <a:lnTo>
                          <a:pt x="63" y="0"/>
                        </a:lnTo>
                        <a:lnTo>
                          <a:pt x="22" y="18"/>
                        </a:lnTo>
                        <a:lnTo>
                          <a:pt x="0" y="9"/>
                        </a:lnTo>
                        <a:lnTo>
                          <a:pt x="0" y="28"/>
                        </a:lnTo>
                        <a:lnTo>
                          <a:pt x="22" y="37"/>
                        </a:lnTo>
                      </a:path>
                    </a:pathLst>
                  </a:custGeom>
                  <a:solidFill>
                    <a:srgbClr val="F5BF00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6" name="Freeform 2238"/>
                  <p:cNvSpPr>
                    <a:spLocks/>
                  </p:cNvSpPr>
                  <p:nvPr/>
                </p:nvSpPr>
                <p:spPr bwMode="auto">
                  <a:xfrm>
                    <a:off x="3330" y="2178"/>
                    <a:ext cx="280" cy="199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22" y="27"/>
                      </a:cxn>
                      <a:cxn ang="0">
                        <a:pos x="0" y="18"/>
                      </a:cxn>
                      <a:cxn ang="0">
                        <a:pos x="40" y="0"/>
                      </a:cxn>
                      <a:cxn ang="0">
                        <a:pos x="63" y="10"/>
                      </a:cxn>
                    </a:cxnLst>
                    <a:rect l="0" t="0" r="r" b="b"/>
                    <a:pathLst>
                      <a:path w="63" h="27">
                        <a:moveTo>
                          <a:pt x="63" y="10"/>
                        </a:moveTo>
                        <a:lnTo>
                          <a:pt x="22" y="27"/>
                        </a:lnTo>
                        <a:lnTo>
                          <a:pt x="0" y="18"/>
                        </a:lnTo>
                        <a:lnTo>
                          <a:pt x="40" y="0"/>
                        </a:lnTo>
                        <a:lnTo>
                          <a:pt x="63" y="10"/>
                        </a:lnTo>
                      </a:path>
                    </a:pathLst>
                  </a:custGeom>
                  <a:solidFill>
                    <a:srgbClr val="EE9228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7" name="Line 2239"/>
                  <p:cNvSpPr>
                    <a:spLocks noChangeShapeType="1"/>
                  </p:cNvSpPr>
                  <p:nvPr/>
                </p:nvSpPr>
                <p:spPr bwMode="auto">
                  <a:xfrm>
                    <a:off x="3428" y="2370"/>
                    <a:ext cx="1" cy="140"/>
                  </a:xfrm>
                  <a:prstGeom prst="line">
                    <a:avLst/>
                  </a:prstGeom>
                  <a:noFill/>
                  <a:ln w="0">
                    <a:solidFill>
                      <a:srgbClr val="25221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8" name="Freeform 2240"/>
                  <p:cNvSpPr>
                    <a:spLocks/>
                  </p:cNvSpPr>
                  <p:nvPr/>
                </p:nvSpPr>
                <p:spPr bwMode="auto">
                  <a:xfrm>
                    <a:off x="3379" y="2783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9" y="9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9" y="9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9" name="Freeform 2241"/>
                  <p:cNvSpPr>
                    <a:spLocks/>
                  </p:cNvSpPr>
                  <p:nvPr/>
                </p:nvSpPr>
                <p:spPr bwMode="auto">
                  <a:xfrm>
                    <a:off x="3419" y="2783"/>
                    <a:ext cx="40" cy="6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9" y="6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9" h="9">
                        <a:moveTo>
                          <a:pt x="4" y="0"/>
                        </a:moveTo>
                        <a:lnTo>
                          <a:pt x="9" y="6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DEDED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0" name="Freeform 2242"/>
                  <p:cNvSpPr>
                    <a:spLocks/>
                  </p:cNvSpPr>
                  <p:nvPr/>
                </p:nvSpPr>
                <p:spPr bwMode="auto">
                  <a:xfrm>
                    <a:off x="3401" y="2355"/>
                    <a:ext cx="18" cy="435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0" y="0"/>
                      </a:cxn>
                      <a:cxn ang="0">
                        <a:pos x="4" y="2"/>
                      </a:cxn>
                      <a:cxn ang="0">
                        <a:pos x="4" y="59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4" h="59">
                        <a:moveTo>
                          <a:pt x="0" y="58"/>
                        </a:move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4" y="59"/>
                        </a:lnTo>
                        <a:lnTo>
                          <a:pt x="0" y="58"/>
                        </a:lnTo>
                      </a:path>
                    </a:pathLst>
                  </a:custGeom>
                  <a:solidFill>
                    <a:srgbClr val="A9A8A7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1" name="Freeform 2243"/>
                  <p:cNvSpPr>
                    <a:spLocks/>
                  </p:cNvSpPr>
                  <p:nvPr/>
                </p:nvSpPr>
                <p:spPr bwMode="auto">
                  <a:xfrm>
                    <a:off x="3419" y="2363"/>
                    <a:ext cx="13" cy="427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58"/>
                      </a:cxn>
                      <a:cxn ang="0">
                        <a:pos x="3" y="57"/>
                      </a:cxn>
                    </a:cxnLst>
                    <a:rect l="0" t="0" r="r" b="b"/>
                    <a:pathLst>
                      <a:path w="3" h="58">
                        <a:moveTo>
                          <a:pt x="3" y="57"/>
                        </a:move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58"/>
                        </a:lnTo>
                        <a:lnTo>
                          <a:pt x="3" y="57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2" name="Freeform 2244"/>
                  <p:cNvSpPr>
                    <a:spLocks/>
                  </p:cNvSpPr>
                  <p:nvPr/>
                </p:nvSpPr>
                <p:spPr bwMode="auto">
                  <a:xfrm>
                    <a:off x="3401" y="2348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" y="3"/>
                      </a:cxn>
                      <a:cxn ang="0">
                        <a:pos x="8" y="2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3" name="Freeform 2245"/>
                  <p:cNvSpPr>
                    <a:spLocks/>
                  </p:cNvSpPr>
                  <p:nvPr/>
                </p:nvSpPr>
                <p:spPr bwMode="auto">
                  <a:xfrm>
                    <a:off x="3410" y="2326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959493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4" name="Freeform 2246"/>
                  <p:cNvSpPr>
                    <a:spLocks/>
                  </p:cNvSpPr>
                  <p:nvPr/>
                </p:nvSpPr>
                <p:spPr bwMode="auto">
                  <a:xfrm>
                    <a:off x="3419" y="2326"/>
                    <a:ext cx="9" cy="37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C2C1C1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5" name="Freeform 2247"/>
                  <p:cNvSpPr>
                    <a:spLocks/>
                  </p:cNvSpPr>
                  <p:nvPr/>
                </p:nvSpPr>
                <p:spPr bwMode="auto">
                  <a:xfrm>
                    <a:off x="3410" y="2318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/>
                  </a:solidFill>
                  <a:ln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9896" name="Picture 224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92" y="1072"/>
                <a:ext cx="747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897" name="WordArt 224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90" y="2322"/>
                <a:ext cx="528" cy="76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4400" kern="10">
                    <a:ln w="952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006600"/>
                        </a:gs>
                      </a:gsLst>
                      <a:lin ang="2700000" scaled="1"/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/>
                  </a:rPr>
                  <a:t>$</a:t>
                </a:r>
              </a:p>
            </p:txBody>
          </p:sp>
        </p:grpSp>
      </p:grpSp>
      <p:grpSp>
        <p:nvGrpSpPr>
          <p:cNvPr id="29996" name="Group 2348"/>
          <p:cNvGrpSpPr>
            <a:grpSpLocks/>
          </p:cNvGrpSpPr>
          <p:nvPr/>
        </p:nvGrpSpPr>
        <p:grpSpPr bwMode="auto">
          <a:xfrm>
            <a:off x="762000" y="809625"/>
            <a:ext cx="1974850" cy="1746250"/>
            <a:chOff x="3888" y="2832"/>
            <a:chExt cx="1196" cy="1004"/>
          </a:xfrm>
        </p:grpSpPr>
        <p:grpSp>
          <p:nvGrpSpPr>
            <p:cNvPr id="29937" name="Group 2289"/>
            <p:cNvGrpSpPr>
              <a:grpSpLocks/>
            </p:cNvGrpSpPr>
            <p:nvPr/>
          </p:nvGrpSpPr>
          <p:grpSpPr bwMode="auto">
            <a:xfrm rot="2272044" flipV="1">
              <a:off x="4560" y="3216"/>
              <a:ext cx="524" cy="585"/>
              <a:chOff x="3792" y="2544"/>
              <a:chExt cx="1104" cy="1296"/>
            </a:xfrm>
          </p:grpSpPr>
          <p:grpSp>
            <p:nvGrpSpPr>
              <p:cNvPr id="29938" name="Group 2290"/>
              <p:cNvGrpSpPr>
                <a:grpSpLocks/>
              </p:cNvGrpSpPr>
              <p:nvPr/>
            </p:nvGrpSpPr>
            <p:grpSpPr bwMode="auto">
              <a:xfrm>
                <a:off x="3792" y="2928"/>
                <a:ext cx="624" cy="576"/>
                <a:chOff x="3216" y="2639"/>
                <a:chExt cx="960" cy="961"/>
              </a:xfrm>
            </p:grpSpPr>
            <p:sp>
              <p:nvSpPr>
                <p:cNvPr id="29939" name="Oval 2291"/>
                <p:cNvSpPr>
                  <a:spLocks noChangeArrowheads="1"/>
                </p:cNvSpPr>
                <p:nvPr/>
              </p:nvSpPr>
              <p:spPr bwMode="auto">
                <a:xfrm>
                  <a:off x="3408" y="2832"/>
                  <a:ext cx="576" cy="57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0" name="AutoShape 2292"/>
                <p:cNvSpPr>
                  <a:spLocks noChangeArrowheads="1"/>
                </p:cNvSpPr>
                <p:nvPr/>
              </p:nvSpPr>
              <p:spPr bwMode="auto">
                <a:xfrm rot="2389414">
                  <a:off x="3872" y="2730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1" name="AutoShape 2293"/>
                <p:cNvSpPr>
                  <a:spLocks noChangeArrowheads="1"/>
                </p:cNvSpPr>
                <p:nvPr/>
              </p:nvSpPr>
              <p:spPr bwMode="auto">
                <a:xfrm rot="18975168">
                  <a:off x="3376" y="2729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2" name="AutoShape 2294"/>
                <p:cNvSpPr>
                  <a:spLocks noChangeArrowheads="1"/>
                </p:cNvSpPr>
                <p:nvPr/>
              </p:nvSpPr>
              <p:spPr bwMode="auto">
                <a:xfrm rot="16200000">
                  <a:off x="3240" y="3000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3" name="AutoShape 2295"/>
                <p:cNvSpPr>
                  <a:spLocks noChangeArrowheads="1"/>
                </p:cNvSpPr>
                <p:nvPr/>
              </p:nvSpPr>
              <p:spPr bwMode="auto">
                <a:xfrm rot="5190495">
                  <a:off x="4008" y="3001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4" name="AutoShape 2296"/>
                <p:cNvSpPr>
                  <a:spLocks noChangeArrowheads="1"/>
                </p:cNvSpPr>
                <p:nvPr/>
              </p:nvSpPr>
              <p:spPr bwMode="auto">
                <a:xfrm rot="255204">
                  <a:off x="3646" y="2639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5" name="AutoShape 2297"/>
                <p:cNvSpPr>
                  <a:spLocks noChangeArrowheads="1"/>
                </p:cNvSpPr>
                <p:nvPr/>
              </p:nvSpPr>
              <p:spPr bwMode="auto">
                <a:xfrm rot="19210586" flipV="1">
                  <a:off x="3888" y="3312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6" name="AutoShape 2298"/>
                <p:cNvSpPr>
                  <a:spLocks noChangeArrowheads="1"/>
                </p:cNvSpPr>
                <p:nvPr/>
              </p:nvSpPr>
              <p:spPr bwMode="auto">
                <a:xfrm rot="2565154" flipV="1">
                  <a:off x="3360" y="3312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47" name="AutoShape 2299"/>
                <p:cNvSpPr>
                  <a:spLocks noChangeArrowheads="1"/>
                </p:cNvSpPr>
                <p:nvPr/>
              </p:nvSpPr>
              <p:spPr bwMode="auto">
                <a:xfrm rot="21344796" flipV="1">
                  <a:off x="3648" y="3408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948" name="Group 2300"/>
              <p:cNvGrpSpPr>
                <a:grpSpLocks/>
              </p:cNvGrpSpPr>
              <p:nvPr/>
            </p:nvGrpSpPr>
            <p:grpSpPr bwMode="auto">
              <a:xfrm>
                <a:off x="4128" y="2544"/>
                <a:ext cx="528" cy="480"/>
                <a:chOff x="3216" y="2639"/>
                <a:chExt cx="960" cy="961"/>
              </a:xfrm>
            </p:grpSpPr>
            <p:sp>
              <p:nvSpPr>
                <p:cNvPr id="29949" name="Oval 2301"/>
                <p:cNvSpPr>
                  <a:spLocks noChangeArrowheads="1"/>
                </p:cNvSpPr>
                <p:nvPr/>
              </p:nvSpPr>
              <p:spPr bwMode="auto">
                <a:xfrm>
                  <a:off x="3408" y="2832"/>
                  <a:ext cx="576" cy="57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0" name="AutoShape 2302"/>
                <p:cNvSpPr>
                  <a:spLocks noChangeArrowheads="1"/>
                </p:cNvSpPr>
                <p:nvPr/>
              </p:nvSpPr>
              <p:spPr bwMode="auto">
                <a:xfrm rot="2389414">
                  <a:off x="3872" y="2730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1" name="AutoShape 2303"/>
                <p:cNvSpPr>
                  <a:spLocks noChangeArrowheads="1"/>
                </p:cNvSpPr>
                <p:nvPr/>
              </p:nvSpPr>
              <p:spPr bwMode="auto">
                <a:xfrm rot="18975168">
                  <a:off x="3376" y="2729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2" name="AutoShape 2304"/>
                <p:cNvSpPr>
                  <a:spLocks noChangeArrowheads="1"/>
                </p:cNvSpPr>
                <p:nvPr/>
              </p:nvSpPr>
              <p:spPr bwMode="auto">
                <a:xfrm rot="16200000">
                  <a:off x="3240" y="3000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3" name="AutoShape 2305"/>
                <p:cNvSpPr>
                  <a:spLocks noChangeArrowheads="1"/>
                </p:cNvSpPr>
                <p:nvPr/>
              </p:nvSpPr>
              <p:spPr bwMode="auto">
                <a:xfrm rot="5190495">
                  <a:off x="4008" y="3001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4" name="AutoShape 2306"/>
                <p:cNvSpPr>
                  <a:spLocks noChangeArrowheads="1"/>
                </p:cNvSpPr>
                <p:nvPr/>
              </p:nvSpPr>
              <p:spPr bwMode="auto">
                <a:xfrm rot="255204">
                  <a:off x="3646" y="2639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5" name="AutoShape 2307"/>
                <p:cNvSpPr>
                  <a:spLocks noChangeArrowheads="1"/>
                </p:cNvSpPr>
                <p:nvPr/>
              </p:nvSpPr>
              <p:spPr bwMode="auto">
                <a:xfrm rot="19210586" flipV="1">
                  <a:off x="3888" y="3312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6" name="AutoShape 2308"/>
                <p:cNvSpPr>
                  <a:spLocks noChangeArrowheads="1"/>
                </p:cNvSpPr>
                <p:nvPr/>
              </p:nvSpPr>
              <p:spPr bwMode="auto">
                <a:xfrm rot="2565154" flipV="1">
                  <a:off x="3360" y="3312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57" name="AutoShape 2309"/>
                <p:cNvSpPr>
                  <a:spLocks noChangeArrowheads="1"/>
                </p:cNvSpPr>
                <p:nvPr/>
              </p:nvSpPr>
              <p:spPr bwMode="auto">
                <a:xfrm rot="21344796" flipV="1">
                  <a:off x="3648" y="3408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958" name="Group 2310"/>
              <p:cNvGrpSpPr>
                <a:grpSpLocks/>
              </p:cNvGrpSpPr>
              <p:nvPr/>
            </p:nvGrpSpPr>
            <p:grpSpPr bwMode="auto">
              <a:xfrm>
                <a:off x="4272" y="3264"/>
                <a:ext cx="624" cy="576"/>
                <a:chOff x="3216" y="2639"/>
                <a:chExt cx="960" cy="961"/>
              </a:xfrm>
            </p:grpSpPr>
            <p:sp>
              <p:nvSpPr>
                <p:cNvPr id="29959" name="Oval 2311"/>
                <p:cNvSpPr>
                  <a:spLocks noChangeArrowheads="1"/>
                </p:cNvSpPr>
                <p:nvPr/>
              </p:nvSpPr>
              <p:spPr bwMode="auto">
                <a:xfrm>
                  <a:off x="3408" y="2832"/>
                  <a:ext cx="576" cy="57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0" name="AutoShape 2312"/>
                <p:cNvSpPr>
                  <a:spLocks noChangeArrowheads="1"/>
                </p:cNvSpPr>
                <p:nvPr/>
              </p:nvSpPr>
              <p:spPr bwMode="auto">
                <a:xfrm rot="2389414">
                  <a:off x="3872" y="2730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1" name="AutoShape 2313"/>
                <p:cNvSpPr>
                  <a:spLocks noChangeArrowheads="1"/>
                </p:cNvSpPr>
                <p:nvPr/>
              </p:nvSpPr>
              <p:spPr bwMode="auto">
                <a:xfrm rot="18975168">
                  <a:off x="3376" y="2729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2" name="AutoShape 2314"/>
                <p:cNvSpPr>
                  <a:spLocks noChangeArrowheads="1"/>
                </p:cNvSpPr>
                <p:nvPr/>
              </p:nvSpPr>
              <p:spPr bwMode="auto">
                <a:xfrm rot="16200000">
                  <a:off x="3240" y="3000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3" name="AutoShape 2315"/>
                <p:cNvSpPr>
                  <a:spLocks noChangeArrowheads="1"/>
                </p:cNvSpPr>
                <p:nvPr/>
              </p:nvSpPr>
              <p:spPr bwMode="auto">
                <a:xfrm rot="5190495">
                  <a:off x="4008" y="3001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4" name="AutoShape 2316"/>
                <p:cNvSpPr>
                  <a:spLocks noChangeArrowheads="1"/>
                </p:cNvSpPr>
                <p:nvPr/>
              </p:nvSpPr>
              <p:spPr bwMode="auto">
                <a:xfrm rot="255204">
                  <a:off x="3646" y="2639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5" name="AutoShape 2317"/>
                <p:cNvSpPr>
                  <a:spLocks noChangeArrowheads="1"/>
                </p:cNvSpPr>
                <p:nvPr/>
              </p:nvSpPr>
              <p:spPr bwMode="auto">
                <a:xfrm rot="19210586" flipV="1">
                  <a:off x="3888" y="3312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6" name="AutoShape 2318"/>
                <p:cNvSpPr>
                  <a:spLocks noChangeArrowheads="1"/>
                </p:cNvSpPr>
                <p:nvPr/>
              </p:nvSpPr>
              <p:spPr bwMode="auto">
                <a:xfrm rot="2565154" flipV="1">
                  <a:off x="3360" y="3312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67" name="AutoShape 2319"/>
                <p:cNvSpPr>
                  <a:spLocks noChangeArrowheads="1"/>
                </p:cNvSpPr>
                <p:nvPr/>
              </p:nvSpPr>
              <p:spPr bwMode="auto">
                <a:xfrm rot="21344796" flipV="1">
                  <a:off x="3648" y="3408"/>
                  <a:ext cx="144" cy="192"/>
                </a:xfrm>
                <a:prstGeom prst="flowChartManualOperation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995" name="Picture 234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8" y="2832"/>
              <a:ext cx="1187" cy="1004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</p:pic>
      </p:grpSp>
      <p:pic>
        <p:nvPicPr>
          <p:cNvPr id="29998" name="Picture 23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267200"/>
            <a:ext cx="2133600" cy="191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</p:pic>
      <p:pic>
        <p:nvPicPr>
          <p:cNvPr id="30000" name="Picture 23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950" y="3749675"/>
            <a:ext cx="22034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001" name="Text Box 2353"/>
          <p:cNvSpPr txBox="1">
            <a:spLocks noChangeArrowheads="1"/>
          </p:cNvSpPr>
          <p:nvPr/>
        </p:nvSpPr>
        <p:spPr bwMode="auto">
          <a:xfrm>
            <a:off x="76200" y="1266825"/>
            <a:ext cx="2305050" cy="15525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rgbClr val="000066"/>
                </a:solidFill>
              </a:rPr>
              <a:t>Forecasting demand &amp; planning production</a:t>
            </a:r>
          </a:p>
        </p:txBody>
      </p:sp>
      <p:sp>
        <p:nvSpPr>
          <p:cNvPr id="30002" name="Text Box 2354"/>
          <p:cNvSpPr txBox="1">
            <a:spLocks noChangeArrowheads="1"/>
          </p:cNvSpPr>
          <p:nvPr/>
        </p:nvSpPr>
        <p:spPr bwMode="auto">
          <a:xfrm>
            <a:off x="4251325" y="1600200"/>
            <a:ext cx="1844675" cy="8223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r"/>
            <a:r>
              <a:rPr lang="en-GB" b="1">
                <a:solidFill>
                  <a:srgbClr val="000066"/>
                </a:solidFill>
              </a:rPr>
              <a:t>Managing inventory</a:t>
            </a:r>
          </a:p>
        </p:txBody>
      </p:sp>
      <p:sp>
        <p:nvSpPr>
          <p:cNvPr id="30003" name="Text Box 2355"/>
          <p:cNvSpPr txBox="1">
            <a:spLocks noChangeArrowheads="1"/>
          </p:cNvSpPr>
          <p:nvPr/>
        </p:nvSpPr>
        <p:spPr bwMode="auto">
          <a:xfrm>
            <a:off x="7299325" y="990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rgbClr val="000066"/>
                </a:solidFill>
              </a:rPr>
              <a:t>Purchasing</a:t>
            </a:r>
          </a:p>
        </p:txBody>
      </p:sp>
      <p:sp>
        <p:nvSpPr>
          <p:cNvPr id="30004" name="Text Box 2356"/>
          <p:cNvSpPr txBox="1">
            <a:spLocks noChangeArrowheads="1"/>
          </p:cNvSpPr>
          <p:nvPr/>
        </p:nvSpPr>
        <p:spPr bwMode="auto">
          <a:xfrm>
            <a:off x="7315200" y="3902075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rgbClr val="000066"/>
                </a:solidFill>
              </a:rPr>
              <a:t>Trans-portation</a:t>
            </a:r>
          </a:p>
        </p:txBody>
      </p:sp>
      <p:sp>
        <p:nvSpPr>
          <p:cNvPr id="30005" name="Text Box 2357"/>
          <p:cNvSpPr txBox="1">
            <a:spLocks noChangeArrowheads="1"/>
          </p:cNvSpPr>
          <p:nvPr/>
        </p:nvSpPr>
        <p:spPr bwMode="auto">
          <a:xfrm>
            <a:off x="3352800" y="5883275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rgbClr val="000066"/>
                </a:solidFill>
              </a:rPr>
              <a:t>Storage, handling    &amp; packaging</a:t>
            </a:r>
          </a:p>
        </p:txBody>
      </p:sp>
      <p:sp>
        <p:nvSpPr>
          <p:cNvPr id="30006" name="Text Box 2358"/>
          <p:cNvSpPr txBox="1">
            <a:spLocks noChangeArrowheads="1"/>
          </p:cNvSpPr>
          <p:nvPr/>
        </p:nvSpPr>
        <p:spPr bwMode="auto">
          <a:xfrm>
            <a:off x="76200" y="5273675"/>
            <a:ext cx="1844675" cy="8223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rgbClr val="000066"/>
                </a:solidFill>
              </a:rPr>
              <a:t>Customer service</a:t>
            </a:r>
          </a:p>
        </p:txBody>
      </p:sp>
      <p:sp>
        <p:nvSpPr>
          <p:cNvPr id="30007" name="WordArt 2359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1244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80"/>
                  </a:solidFill>
                  <a:round/>
                  <a:headEnd type="none" w="lg" len="lg"/>
                  <a:tailEnd type="none" w="lg" len="lg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A5002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Purchasing &amp; supply</a:t>
            </a:r>
          </a:p>
          <a:p>
            <a:pPr algn="ctr"/>
            <a:r>
              <a:rPr lang="en-US" sz="3600" i="1" kern="10">
                <a:ln w="9525">
                  <a:solidFill>
                    <a:srgbClr val="000080"/>
                  </a:solidFill>
                  <a:round/>
                  <a:headEnd type="none" w="lg" len="lg"/>
                  <a:tailEnd type="none" w="lg" len="lg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A5002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chain management</a:t>
            </a:r>
          </a:p>
        </p:txBody>
      </p:sp>
      <p:sp>
        <p:nvSpPr>
          <p:cNvPr id="30010" name="Text Box 2362"/>
          <p:cNvSpPr txBox="1">
            <a:spLocks noChangeArrowheads="1"/>
          </p:cNvSpPr>
          <p:nvPr/>
        </p:nvSpPr>
        <p:spPr bwMode="auto">
          <a:xfrm>
            <a:off x="8229600" y="6643688"/>
            <a:ext cx="83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M1:U1:1.1-3</a:t>
            </a:r>
          </a:p>
        </p:txBody>
      </p:sp>
      <p:pic>
        <p:nvPicPr>
          <p:cNvPr id="30011" name="Picture 236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629400"/>
            <a:ext cx="387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6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263012" y="750242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Carton Box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63012" y="1195595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Strategic Locations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06" y="1432543"/>
            <a:ext cx="8382000" cy="502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77000" y="838200"/>
            <a:ext cx="210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3 plants in IKS</a:t>
            </a:r>
            <a:endParaRPr lang="en-US" b="1" dirty="0"/>
          </a:p>
        </p:txBody>
      </p:sp>
      <p:grpSp>
        <p:nvGrpSpPr>
          <p:cNvPr id="12" name="Group 52"/>
          <p:cNvGrpSpPr/>
          <p:nvPr/>
        </p:nvGrpSpPr>
        <p:grpSpPr>
          <a:xfrm>
            <a:off x="5257800" y="2819400"/>
            <a:ext cx="3124201" cy="1295400"/>
            <a:chOff x="6051472" y="4790182"/>
            <a:chExt cx="3120372" cy="1257090"/>
          </a:xfrm>
          <a:solidFill>
            <a:schemeClr val="tx1"/>
          </a:solidFill>
        </p:grpSpPr>
        <p:sp>
          <p:nvSpPr>
            <p:cNvPr id="13" name="coverslide_title"/>
            <p:cNvSpPr/>
            <p:nvPr/>
          </p:nvSpPr>
          <p:spPr bwMode="auto">
            <a:xfrm>
              <a:off x="6051472" y="4790182"/>
              <a:ext cx="1824379" cy="12570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46800" rIns="0" bIns="468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Segoe UI" pitchFamily="34" charset="0"/>
                  <a:cs typeface="Segoe UI" pitchFamily="34" charset="0"/>
                </a:rPr>
                <a:t>15 locations</a:t>
              </a:r>
              <a:endParaRPr lang="id-I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coverslide_title"/>
            <p:cNvSpPr/>
            <p:nvPr/>
          </p:nvSpPr>
          <p:spPr bwMode="auto">
            <a:xfrm>
              <a:off x="7843885" y="4794263"/>
              <a:ext cx="1327959" cy="12530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46800" rIns="0" bIns="46800" anchor="ctr"/>
            <a:lstStyle/>
            <a:p>
              <a:pPr>
                <a:lnSpc>
                  <a:spcPct val="90000"/>
                </a:lnSpc>
                <a:defRPr/>
              </a:pPr>
              <a:r>
                <a:rPr lang="id-I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Segoe UI" pitchFamily="34" charset="0"/>
                  <a:cs typeface="Segoe UI" pitchFamily="34" charset="0"/>
                </a:rPr>
                <a:t>TOTAL 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Segoe UI" pitchFamily="34" charset="0"/>
                  <a:cs typeface="Segoe UI" pitchFamily="34" charset="0"/>
                </a:rPr>
                <a:t>numbers of APP carton box mills </a:t>
              </a:r>
              <a:endPara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Segoe UI" pitchFamily="34" charset="0"/>
                <a:cs typeface="Segoe UI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560" y="188640"/>
            <a:ext cx="644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/>
              <a:t>Sample of network and Supply chain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81000" y="-11847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Carton Box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457200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Main Product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1373505" cy="9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67100"/>
            <a:ext cx="2080260" cy="110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991100"/>
            <a:ext cx="158686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981200"/>
            <a:ext cx="1495425" cy="14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981200"/>
            <a:ext cx="1524000" cy="13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6002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191000"/>
            <a:ext cx="13386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2"/>
          <p:cNvSpPr txBox="1">
            <a:spLocks/>
          </p:cNvSpPr>
          <p:nvPr/>
        </p:nvSpPr>
        <p:spPr>
          <a:xfrm>
            <a:off x="0" y="1295400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Carton Sheet</a:t>
            </a:r>
          </a:p>
        </p:txBody>
      </p:sp>
      <p:sp>
        <p:nvSpPr>
          <p:cNvPr id="34" name="Rectangle 2"/>
          <p:cNvSpPr txBox="1">
            <a:spLocks/>
          </p:cNvSpPr>
          <p:nvPr/>
        </p:nvSpPr>
        <p:spPr>
          <a:xfrm>
            <a:off x="4970206" y="1295400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Carton Box</a:t>
            </a:r>
          </a:p>
        </p:txBody>
      </p:sp>
      <p:sp>
        <p:nvSpPr>
          <p:cNvPr id="15" name="Rectangle 2"/>
          <p:cNvSpPr txBox="1">
            <a:spLocks/>
          </p:cNvSpPr>
          <p:nvPr/>
        </p:nvSpPr>
        <p:spPr>
          <a:xfrm>
            <a:off x="2209800" y="22860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Single </a:t>
            </a:r>
            <a:r>
              <a:rPr lang="en-US" sz="14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Wall</a:t>
            </a:r>
            <a:endParaRPr lang="en-US" sz="14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2895600"/>
            <a:ext cx="1009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 txBox="1">
            <a:spLocks/>
          </p:cNvSpPr>
          <p:nvPr/>
        </p:nvSpPr>
        <p:spPr>
          <a:xfrm>
            <a:off x="2286000" y="34290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Double </a:t>
            </a:r>
            <a:r>
              <a:rPr lang="en-US" sz="14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Wall</a:t>
            </a:r>
            <a:endParaRPr lang="en-US" sz="14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038600"/>
            <a:ext cx="102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"/>
          <p:cNvSpPr txBox="1">
            <a:spLocks/>
          </p:cNvSpPr>
          <p:nvPr/>
        </p:nvSpPr>
        <p:spPr>
          <a:xfrm>
            <a:off x="2286000" y="49530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Single </a:t>
            </a:r>
            <a:r>
              <a:rPr lang="en-US" sz="14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Face</a:t>
            </a:r>
            <a:endParaRPr lang="en-US" sz="14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5562600"/>
            <a:ext cx="10001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/>
          </p:cNvSpPr>
          <p:nvPr/>
        </p:nvSpPr>
        <p:spPr>
          <a:xfrm>
            <a:off x="5105400" y="327660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Top Bottom Box</a:t>
            </a:r>
          </a:p>
        </p:txBody>
      </p:sp>
      <p:sp>
        <p:nvSpPr>
          <p:cNvPr id="23" name="Rectangle 2"/>
          <p:cNvSpPr txBox="1">
            <a:spLocks/>
          </p:cNvSpPr>
          <p:nvPr/>
        </p:nvSpPr>
        <p:spPr>
          <a:xfrm>
            <a:off x="5410200" y="563880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A1 Box</a:t>
            </a:r>
          </a:p>
        </p:txBody>
      </p:sp>
      <p:sp>
        <p:nvSpPr>
          <p:cNvPr id="24" name="Rectangle 2"/>
          <p:cNvSpPr txBox="1">
            <a:spLocks/>
          </p:cNvSpPr>
          <p:nvPr/>
        </p:nvSpPr>
        <p:spPr>
          <a:xfrm>
            <a:off x="7315200" y="327660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Flap Box</a:t>
            </a:r>
          </a:p>
        </p:txBody>
      </p:sp>
      <p:sp>
        <p:nvSpPr>
          <p:cNvPr id="25" name="Rectangle 2"/>
          <p:cNvSpPr txBox="1">
            <a:spLocks/>
          </p:cNvSpPr>
          <p:nvPr/>
        </p:nvSpPr>
        <p:spPr>
          <a:xfrm>
            <a:off x="7315200" y="563880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Die Cut Box</a:t>
            </a:r>
          </a:p>
        </p:txBody>
      </p:sp>
    </p:spTree>
    <p:extLst>
      <p:ext uri="{BB962C8B-B14F-4D97-AF65-F5344CB8AC3E}">
        <p14:creationId xmlns:p14="http://schemas.microsoft.com/office/powerpoint/2010/main" val="29749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304800" y="457200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Converting Process</a:t>
            </a:r>
            <a:endParaRPr lang="en-US" sz="2400" b="1" i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 txBox="1">
            <a:spLocks/>
          </p:cNvSpPr>
          <p:nvPr/>
        </p:nvSpPr>
        <p:spPr>
          <a:xfrm>
            <a:off x="245806" y="-11847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Carton Box</a:t>
            </a:r>
          </a:p>
        </p:txBody>
      </p:sp>
    </p:spTree>
    <p:extLst>
      <p:ext uri="{BB962C8B-B14F-4D97-AF65-F5344CB8AC3E}">
        <p14:creationId xmlns:p14="http://schemas.microsoft.com/office/powerpoint/2010/main" val="32192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71600"/>
            <a:ext cx="2444246" cy="7973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tIns="90000" bIns="90000" rtlCol="0" anchor="t">
            <a:sp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Outer Box with 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White-Top-Liner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1371600"/>
            <a:ext cx="2595629" cy="7973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tIns="90000" bIns="90000" rtlCol="0" anchor="t">
            <a:sp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Outer Box with 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High-Strength Liner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250451"/>
            <a:ext cx="2820476" cy="239774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 FOR </a:t>
            </a: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HEAVY-DUTY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PURPOSES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- High strength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- Very Good Printability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371600"/>
            <a:ext cx="2444246" cy="7973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tIns="90000" bIns="90000" rtlCol="0" anchor="t">
            <a:sp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Outer Box with 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Value-Grade Liner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209800"/>
            <a:ext cx="2570191" cy="181297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COST-COMPETITIVE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Enough strength</a:t>
            </a:r>
          </a:p>
          <a:p>
            <a:pPr>
              <a:buFontTx/>
              <a:buChar char="-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Very Good Printability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0"/>
            <a:ext cx="3037127" cy="239774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 FOR </a:t>
            </a:r>
            <a:r>
              <a:rPr lang="en-US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PREMIUM-LOOK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PURPOSES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- Excellent Printability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- Smoother Surface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57742" y="4024665"/>
            <a:ext cx="3562942" cy="24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www.packagingone.co.uk/media/catalog/product/cache/1/thumbnail/500x/9df78eab33525d08d6e5fb8d27136e95/d/o/double_wall_box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01950"/>
            <a:ext cx="2507187" cy="214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t0.gstatic.com/images?q=tbn:ANd9GcQywTvoTbsfDIX-OHcxxapuBr6rgvrBfnUPiXudQxdKMsjaog9CTrx949j-cw"/>
          <p:cNvPicPr>
            <a:picLocks noChangeAspect="1" noChangeArrowheads="1"/>
          </p:cNvPicPr>
          <p:nvPr/>
        </p:nvPicPr>
        <p:blipFill>
          <a:blip r:embed="rId4" cstate="print"/>
          <a:srcRect t="8466" b="14089"/>
          <a:stretch>
            <a:fillRect/>
          </a:stretch>
        </p:blipFill>
        <p:spPr bwMode="auto">
          <a:xfrm>
            <a:off x="6096000" y="4178293"/>
            <a:ext cx="2945618" cy="228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/>
          </p:cNvSpPr>
          <p:nvPr/>
        </p:nvSpPr>
        <p:spPr>
          <a:xfrm>
            <a:off x="169606" y="-11847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Carton Box</a:t>
            </a:r>
          </a:p>
        </p:txBody>
      </p:sp>
      <p:sp>
        <p:nvSpPr>
          <p:cNvPr id="15" name="Rectangle 2"/>
          <p:cNvSpPr txBox="1">
            <a:spLocks/>
          </p:cNvSpPr>
          <p:nvPr/>
        </p:nvSpPr>
        <p:spPr>
          <a:xfrm>
            <a:off x="228600" y="445353"/>
            <a:ext cx="4173794" cy="54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089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roject_status_report_presentat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5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3F0BDFB3-A02E-4750-9937-20DA601AFC4E}" vid="{0A02C0FF-F743-4CC9-AED1-FABD7A147A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6432</TotalTime>
  <Words>1713</Words>
  <Application>Microsoft Office PowerPoint</Application>
  <PresentationFormat>On-screen Show (4:3)</PresentationFormat>
  <Paragraphs>493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Office Theme</vt:lpstr>
      <vt:lpstr>Contents Slide Master</vt:lpstr>
      <vt:lpstr>Project_status_report_presentation</vt:lpstr>
      <vt:lpstr>Image</vt:lpstr>
      <vt:lpstr>Microsoft ClipArt Gallery</vt:lpstr>
      <vt:lpstr>Bitmap Image</vt:lpstr>
      <vt:lpstr>Picture</vt:lpstr>
      <vt:lpstr>Document</vt:lpstr>
      <vt:lpstr>Mathpreneurship  in Purchasing and Supply Chain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Private enterprises:           Advantages of SMEs</vt:lpstr>
      <vt:lpstr>1. Private enterprises:           Disadvantages of SMEs</vt:lpstr>
      <vt:lpstr>1. Private enterprises:    Constraints of P&amp;S in SMEs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and specifying requirements means knowing:</vt:lpstr>
      <vt:lpstr>Not specifying your products or services correctly may lead to:</vt:lpstr>
      <vt:lpstr>Types of requirements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SRP-LOG-Riska Permatasari</dc:creator>
  <cp:lastModifiedBy>SRP-LOG-Riska Permatasari</cp:lastModifiedBy>
  <cp:revision>28</cp:revision>
  <dcterms:created xsi:type="dcterms:W3CDTF">2019-02-25T01:58:07Z</dcterms:created>
  <dcterms:modified xsi:type="dcterms:W3CDTF">2019-03-05T10:56:30Z</dcterms:modified>
</cp:coreProperties>
</file>